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_rels/notesSlide1.xml.rels" ContentType="application/vnd.openxmlformats-package.relationships+xml"/>
  <Override PartName="/ppt/notesSlides/_rels/notesSlide3.xml.rels" ContentType="application/vnd.openxmlformats-package.relationships+xml"/>
  <Override PartName="/ppt/media/image1.jpeg" ContentType="image/jpeg"/>
  <Override PartName="/ppt/media/image2.png" ContentType="image/png"/>
  <Override PartName="/ppt/media/image3.gif" ContentType="image/gif"/>
  <Override PartName="/ppt/media/image8.png" ContentType="image/png"/>
  <Override PartName="/ppt/media/image4.png" ContentType="image/png"/>
  <Override PartName="/ppt/media/image5.png" ContentType="image/png"/>
  <Override PartName="/ppt/media/image6.png" ContentType="image/png"/>
  <Override PartName="/ppt/media/image7.png" ContentType="image/png"/>
  <Override PartName="/ppt/media/image9.png" ContentType="image/png"/>
  <Override PartName="/ppt/media/image10.png" ContentType="image/pn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sldImg"/>
          </p:nvPr>
        </p:nvSpPr>
        <p:spPr>
          <a:xfrm>
            <a:off x="216000" y="812520"/>
            <a:ext cx="7127280" cy="4008960"/>
          </a:xfrm>
          <a:prstGeom prst="rect">
            <a:avLst/>
          </a:prstGeom>
        </p:spPr>
        <p:txBody>
          <a:bodyPr lIns="0" rIns="0" tIns="0" bIns="0" anchor="ctr">
            <a:noAutofit/>
          </a:bodyPr>
          <a:p>
            <a:r>
              <a:rPr b="0" lang="fr-FR" sz="1800" spc="-1" strike="noStrike">
                <a:solidFill>
                  <a:srgbClr val="000000"/>
                </a:solidFill>
                <a:latin typeface="Calibri"/>
              </a:rPr>
              <a:t>Cliquez pour déplacer la diapo</a:t>
            </a:r>
            <a:endParaRPr b="0" lang="fr-FR" sz="1800" spc="-1" strike="noStrike">
              <a:solidFill>
                <a:srgbClr val="000000"/>
              </a:solidFill>
              <a:latin typeface="Calibri"/>
            </a:endParaRPr>
          </a:p>
        </p:txBody>
      </p:sp>
      <p:sp>
        <p:nvSpPr>
          <p:cNvPr id="42" name="PlaceHolder 2"/>
          <p:cNvSpPr>
            <a:spLocks noGrp="1"/>
          </p:cNvSpPr>
          <p:nvPr>
            <p:ph type="body"/>
          </p:nvPr>
        </p:nvSpPr>
        <p:spPr>
          <a:xfrm>
            <a:off x="756000" y="5078520"/>
            <a:ext cx="6047640" cy="4811040"/>
          </a:xfrm>
          <a:prstGeom prst="rect">
            <a:avLst/>
          </a:prstGeom>
        </p:spPr>
        <p:txBody>
          <a:bodyPr lIns="0" rIns="0" tIns="0" bIns="0">
            <a:noAutofit/>
          </a:bodyPr>
          <a:p>
            <a:r>
              <a:rPr b="0" lang="fr-FR" sz="2000" spc="-1" strike="noStrike">
                <a:latin typeface="Arial"/>
              </a:rPr>
              <a:t>Cliquez pour modifier le format des notes</a:t>
            </a:r>
            <a:endParaRPr b="0" lang="fr-FR" sz="2000" spc="-1" strike="noStrike">
              <a:latin typeface="Arial"/>
            </a:endParaRPr>
          </a:p>
        </p:txBody>
      </p:sp>
      <p:sp>
        <p:nvSpPr>
          <p:cNvPr id="43" name="PlaceHolder 3"/>
          <p:cNvSpPr>
            <a:spLocks noGrp="1"/>
          </p:cNvSpPr>
          <p:nvPr>
            <p:ph type="hdr"/>
          </p:nvPr>
        </p:nvSpPr>
        <p:spPr>
          <a:xfrm>
            <a:off x="0" y="0"/>
            <a:ext cx="3280680" cy="534240"/>
          </a:xfrm>
          <a:prstGeom prst="rect">
            <a:avLst/>
          </a:prstGeom>
        </p:spPr>
        <p:txBody>
          <a:bodyPr lIns="0" rIns="0" tIns="0" bIns="0">
            <a:noAutofit/>
          </a:bodyPr>
          <a:p>
            <a:r>
              <a:rPr b="0" lang="fr-FR" sz="1400" spc="-1" strike="noStrike">
                <a:latin typeface="Times New Roman"/>
              </a:rPr>
              <a:t>&lt;en-tête&gt;</a:t>
            </a:r>
            <a:endParaRPr b="0" lang="fr-FR" sz="1400" spc="-1" strike="noStrike">
              <a:latin typeface="Times New Roman"/>
            </a:endParaRPr>
          </a:p>
        </p:txBody>
      </p:sp>
      <p:sp>
        <p:nvSpPr>
          <p:cNvPr id="44" name="PlaceHolder 4"/>
          <p:cNvSpPr>
            <a:spLocks noGrp="1"/>
          </p:cNvSpPr>
          <p:nvPr>
            <p:ph type="dt"/>
          </p:nvPr>
        </p:nvSpPr>
        <p:spPr>
          <a:xfrm>
            <a:off x="4278960" y="0"/>
            <a:ext cx="3280680" cy="534240"/>
          </a:xfrm>
          <a:prstGeom prst="rect">
            <a:avLst/>
          </a:prstGeom>
        </p:spPr>
        <p:txBody>
          <a:bodyPr lIns="0" rIns="0" tIns="0" bIns="0">
            <a:noAutofit/>
          </a:bodyPr>
          <a:p>
            <a:pPr algn="r"/>
            <a:r>
              <a:rPr b="0" lang="fr-FR" sz="1400" spc="-1" strike="noStrike">
                <a:latin typeface="Times New Roman"/>
              </a:rPr>
              <a:t>&lt;date/heure&gt;</a:t>
            </a:r>
            <a:endParaRPr b="0" lang="fr-FR" sz="1400" spc="-1" strike="noStrike">
              <a:latin typeface="Times New Roman"/>
            </a:endParaRPr>
          </a:p>
        </p:txBody>
      </p:sp>
      <p:sp>
        <p:nvSpPr>
          <p:cNvPr id="45" name="PlaceHolder 5"/>
          <p:cNvSpPr>
            <a:spLocks noGrp="1"/>
          </p:cNvSpPr>
          <p:nvPr>
            <p:ph type="ftr"/>
          </p:nvPr>
        </p:nvSpPr>
        <p:spPr>
          <a:xfrm>
            <a:off x="0" y="10157400"/>
            <a:ext cx="3280680" cy="534240"/>
          </a:xfrm>
          <a:prstGeom prst="rect">
            <a:avLst/>
          </a:prstGeom>
        </p:spPr>
        <p:txBody>
          <a:bodyPr lIns="0" rIns="0" tIns="0" bIns="0" anchor="b">
            <a:noAutofit/>
          </a:bodyPr>
          <a:p>
            <a:r>
              <a:rPr b="0" lang="fr-FR" sz="1400" spc="-1" strike="noStrike">
                <a:latin typeface="Times New Roman"/>
              </a:rPr>
              <a:t>&lt;pied de page&gt;</a:t>
            </a:r>
            <a:endParaRPr b="0" lang="fr-FR" sz="1400" spc="-1" strike="noStrike">
              <a:latin typeface="Times New Roman"/>
            </a:endParaRPr>
          </a:p>
        </p:txBody>
      </p:sp>
      <p:sp>
        <p:nvSpPr>
          <p:cNvPr id="46"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2FA48505-E556-49A3-B404-38091DD930EA}" type="slidenum">
              <a:rPr b="0" lang="fr-FR" sz="1400" spc="-1" strike="noStrike">
                <a:latin typeface="Times New Roman"/>
              </a:rPr>
              <a:t>&lt;numéro&gt;</a:t>
            </a:fld>
            <a:endParaRPr b="0" lang="fr-FR"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 name="PlaceHolder 1"/>
          <p:cNvSpPr>
            <a:spLocks noGrp="1"/>
          </p:cNvSpPr>
          <p:nvPr>
            <p:ph type="sldImg"/>
          </p:nvPr>
        </p:nvSpPr>
        <p:spPr>
          <a:xfrm>
            <a:off x="1371600" y="1143000"/>
            <a:ext cx="4114440" cy="3085920"/>
          </a:xfrm>
          <a:prstGeom prst="rect">
            <a:avLst/>
          </a:prstGeom>
        </p:spPr>
      </p:sp>
      <p:sp>
        <p:nvSpPr>
          <p:cNvPr id="232" name="PlaceHolder 2"/>
          <p:cNvSpPr>
            <a:spLocks noGrp="1"/>
          </p:cNvSpPr>
          <p:nvPr>
            <p:ph type="body"/>
          </p:nvPr>
        </p:nvSpPr>
        <p:spPr>
          <a:xfrm>
            <a:off x="685800" y="4400640"/>
            <a:ext cx="5486040" cy="3600000"/>
          </a:xfrm>
          <a:prstGeom prst="rect">
            <a:avLst/>
          </a:prstGeom>
        </p:spPr>
        <p:txBody>
          <a:bodyPr>
            <a:noAutofit/>
          </a:bodyPr>
          <a:p>
            <a:endParaRPr b="0" lang="fr-FR" sz="2000" spc="-1" strike="noStrike">
              <a:latin typeface="Arial"/>
            </a:endParaRPr>
          </a:p>
        </p:txBody>
      </p:sp>
      <p:sp>
        <p:nvSpPr>
          <p:cNvPr id="233" name="Espace réservé du numéro de diapositive 3"/>
          <p:cNvSpPr txBox="1"/>
          <p:nvPr/>
        </p:nvSpPr>
        <p:spPr>
          <a:xfrm>
            <a:off x="3884760" y="8685360"/>
            <a:ext cx="2971440" cy="458280"/>
          </a:xfrm>
          <a:prstGeom prst="rect">
            <a:avLst/>
          </a:prstGeom>
          <a:noFill/>
          <a:ln w="0">
            <a:noFill/>
          </a:ln>
        </p:spPr>
        <p:txBody>
          <a:bodyPr anchor="b">
            <a:noAutofit/>
          </a:bodyPr>
          <a:p>
            <a:pPr algn="r">
              <a:lnSpc>
                <a:spcPct val="100000"/>
              </a:lnSpc>
              <a:tabLst>
                <a:tab algn="l" pos="0"/>
              </a:tabLst>
            </a:pPr>
            <a:fld id="{331C41DE-B850-4B9F-8F1C-BCA3CA8EC964}" type="slidenum">
              <a:rPr b="0" lang="fr-FR" sz="1200" spc="-1" strike="noStrike">
                <a:solidFill>
                  <a:srgbClr val="000000"/>
                </a:solidFill>
                <a:latin typeface="Calibri"/>
                <a:ea typeface="+mn-ea"/>
              </a:rPr>
              <a:t>&lt;numéro&gt;</a:t>
            </a:fld>
            <a:endParaRPr b="0" lang="fr-FR"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 name="PlaceHolder 1"/>
          <p:cNvSpPr>
            <a:spLocks noGrp="1"/>
          </p:cNvSpPr>
          <p:nvPr>
            <p:ph type="sldImg"/>
          </p:nvPr>
        </p:nvSpPr>
        <p:spPr>
          <a:xfrm>
            <a:off x="1371600" y="1143000"/>
            <a:ext cx="4114440" cy="3085920"/>
          </a:xfrm>
          <a:prstGeom prst="rect">
            <a:avLst/>
          </a:prstGeom>
        </p:spPr>
      </p:sp>
      <p:sp>
        <p:nvSpPr>
          <p:cNvPr id="235" name="PlaceHolder 2"/>
          <p:cNvSpPr>
            <a:spLocks noGrp="1"/>
          </p:cNvSpPr>
          <p:nvPr>
            <p:ph type="body"/>
          </p:nvPr>
        </p:nvSpPr>
        <p:spPr>
          <a:xfrm>
            <a:off x="685800" y="4400640"/>
            <a:ext cx="5486040" cy="3600000"/>
          </a:xfrm>
          <a:prstGeom prst="rect">
            <a:avLst/>
          </a:prstGeom>
        </p:spPr>
        <p:txBody>
          <a:bodyPr>
            <a:noAutofit/>
          </a:bodyPr>
          <a:p>
            <a:endParaRPr b="0" lang="fr-FR" sz="2000" spc="-1" strike="noStrike">
              <a:latin typeface="Arial"/>
            </a:endParaRPr>
          </a:p>
        </p:txBody>
      </p:sp>
      <p:sp>
        <p:nvSpPr>
          <p:cNvPr id="236" name="Espace réservé du numéro de diapositive 3"/>
          <p:cNvSpPr txBox="1"/>
          <p:nvPr/>
        </p:nvSpPr>
        <p:spPr>
          <a:xfrm>
            <a:off x="3884760" y="8685360"/>
            <a:ext cx="2971440" cy="458280"/>
          </a:xfrm>
          <a:prstGeom prst="rect">
            <a:avLst/>
          </a:prstGeom>
          <a:noFill/>
          <a:ln w="0">
            <a:noFill/>
          </a:ln>
        </p:spPr>
        <p:txBody>
          <a:bodyPr anchor="b">
            <a:noAutofit/>
          </a:bodyPr>
          <a:p>
            <a:pPr algn="r">
              <a:lnSpc>
                <a:spcPct val="100000"/>
              </a:lnSpc>
              <a:tabLst>
                <a:tab algn="l" pos="0"/>
              </a:tabLst>
            </a:pPr>
            <a:fld id="{F5483F66-D74A-4193-8113-440024E1C692}" type="slidenum">
              <a:rPr b="0" lang="fr-FR" sz="1200" spc="-1" strike="noStrike">
                <a:solidFill>
                  <a:srgbClr val="000000"/>
                </a:solidFill>
                <a:latin typeface="Calibri"/>
                <a:ea typeface="+mn-ea"/>
              </a:rPr>
              <a:t>&lt;numéro&gt;</a:t>
            </a:fld>
            <a:endParaRPr b="0" lang="fr-FR"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27" name="PlaceHolder 2"/>
          <p:cNvSpPr>
            <a:spLocks noGrp="1"/>
          </p:cNvSpPr>
          <p:nvPr>
            <p:ph type="body"/>
          </p:nvPr>
        </p:nvSpPr>
        <p:spPr>
          <a:xfrm>
            <a:off x="457200" y="1600200"/>
            <a:ext cx="822924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30" name="PlaceHolder 2"/>
          <p:cNvSpPr>
            <a:spLocks noGrp="1"/>
          </p:cNvSpPr>
          <p:nvPr>
            <p:ph type="body"/>
          </p:nvPr>
        </p:nvSpPr>
        <p:spPr>
          <a:xfrm>
            <a:off x="457200" y="160020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2" name="PlaceHolder 4"/>
          <p:cNvSpPr>
            <a:spLocks noGrp="1"/>
          </p:cNvSpPr>
          <p:nvPr>
            <p:ph type="body"/>
          </p:nvPr>
        </p:nvSpPr>
        <p:spPr>
          <a:xfrm>
            <a:off x="457200" y="396432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3" name="PlaceHolder 5"/>
          <p:cNvSpPr>
            <a:spLocks noGrp="1"/>
          </p:cNvSpPr>
          <p:nvPr>
            <p:ph type="body"/>
          </p:nvPr>
        </p:nvSpPr>
        <p:spPr>
          <a:xfrm>
            <a:off x="4674240" y="396432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35" name="PlaceHolder 2"/>
          <p:cNvSpPr>
            <a:spLocks noGrp="1"/>
          </p:cNvSpPr>
          <p:nvPr>
            <p:ph type="body"/>
          </p:nvPr>
        </p:nvSpPr>
        <p:spPr>
          <a:xfrm>
            <a:off x="457200" y="1600200"/>
            <a:ext cx="26496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6" name="PlaceHolder 3"/>
          <p:cNvSpPr>
            <a:spLocks noGrp="1"/>
          </p:cNvSpPr>
          <p:nvPr>
            <p:ph type="body"/>
          </p:nvPr>
        </p:nvSpPr>
        <p:spPr>
          <a:xfrm>
            <a:off x="3239640" y="1600200"/>
            <a:ext cx="26496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7" name="PlaceHolder 4"/>
          <p:cNvSpPr>
            <a:spLocks noGrp="1"/>
          </p:cNvSpPr>
          <p:nvPr>
            <p:ph type="body"/>
          </p:nvPr>
        </p:nvSpPr>
        <p:spPr>
          <a:xfrm>
            <a:off x="6022080" y="1600200"/>
            <a:ext cx="26496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8" name="PlaceHolder 5"/>
          <p:cNvSpPr>
            <a:spLocks noGrp="1"/>
          </p:cNvSpPr>
          <p:nvPr>
            <p:ph type="body"/>
          </p:nvPr>
        </p:nvSpPr>
        <p:spPr>
          <a:xfrm>
            <a:off x="457200" y="3964320"/>
            <a:ext cx="26496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39" name="PlaceHolder 6"/>
          <p:cNvSpPr>
            <a:spLocks noGrp="1"/>
          </p:cNvSpPr>
          <p:nvPr>
            <p:ph type="body"/>
          </p:nvPr>
        </p:nvSpPr>
        <p:spPr>
          <a:xfrm>
            <a:off x="3239640" y="3964320"/>
            <a:ext cx="26496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40" name="PlaceHolder 7"/>
          <p:cNvSpPr>
            <a:spLocks noGrp="1"/>
          </p:cNvSpPr>
          <p:nvPr>
            <p:ph type="body"/>
          </p:nvPr>
        </p:nvSpPr>
        <p:spPr>
          <a:xfrm>
            <a:off x="6022080" y="3964320"/>
            <a:ext cx="2649600" cy="2158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6" name="PlaceHolder 2"/>
          <p:cNvSpPr>
            <a:spLocks noGrp="1"/>
          </p:cNvSpPr>
          <p:nvPr>
            <p:ph type="subTitle"/>
          </p:nvPr>
        </p:nvSpPr>
        <p:spPr>
          <a:xfrm>
            <a:off x="457200" y="1600200"/>
            <a:ext cx="8229240" cy="45255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8" name="PlaceHolder 2"/>
          <p:cNvSpPr>
            <a:spLocks noGrp="1"/>
          </p:cNvSpPr>
          <p:nvPr>
            <p:ph type="body"/>
          </p:nvPr>
        </p:nvSpPr>
        <p:spPr>
          <a:xfrm>
            <a:off x="457200" y="1600200"/>
            <a:ext cx="8229240" cy="4525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10" name="PlaceHolder 2"/>
          <p:cNvSpPr>
            <a:spLocks noGrp="1"/>
          </p:cNvSpPr>
          <p:nvPr>
            <p:ph type="body"/>
          </p:nvPr>
        </p:nvSpPr>
        <p:spPr>
          <a:xfrm>
            <a:off x="457200" y="1600200"/>
            <a:ext cx="4015800" cy="4525560"/>
          </a:xfrm>
          <a:prstGeom prst="rect">
            <a:avLst/>
          </a:prstGeom>
        </p:spPr>
        <p:txBody>
          <a:bodyPr lIns="0" rIns="0" tIns="0" bIns="0">
            <a:normAutofit/>
          </a:bodyPr>
          <a:p>
            <a:endParaRPr b="0" lang="fr-FR" sz="3200" spc="-1" strike="noStrike">
              <a:solidFill>
                <a:srgbClr val="000000"/>
              </a:solid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15" name="PlaceHolder 2"/>
          <p:cNvSpPr>
            <a:spLocks noGrp="1"/>
          </p:cNvSpPr>
          <p:nvPr>
            <p:ph type="body"/>
          </p:nvPr>
        </p:nvSpPr>
        <p:spPr>
          <a:xfrm>
            <a:off x="457200" y="160020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16" name="PlaceHolder 3"/>
          <p:cNvSpPr>
            <a:spLocks noGrp="1"/>
          </p:cNvSpPr>
          <p:nvPr>
            <p:ph type="body"/>
          </p:nvPr>
        </p:nvSpPr>
        <p:spPr>
          <a:xfrm>
            <a:off x="4674240" y="1600200"/>
            <a:ext cx="4015800" cy="4525560"/>
          </a:xfrm>
          <a:prstGeom prst="rect">
            <a:avLst/>
          </a:prstGeom>
        </p:spPr>
        <p:txBody>
          <a:bodyPr lIns="0" rIns="0" tIns="0" bIns="0">
            <a:normAutofit/>
          </a:bodyPr>
          <a:p>
            <a:endParaRPr b="0" lang="fr-FR" sz="3200" spc="-1" strike="noStrike">
              <a:solidFill>
                <a:srgbClr val="000000"/>
              </a:solidFill>
              <a:latin typeface="Calibri"/>
            </a:endParaRPr>
          </a:p>
        </p:txBody>
      </p:sp>
      <p:sp>
        <p:nvSpPr>
          <p:cNvPr id="17" name="PlaceHolder 4"/>
          <p:cNvSpPr>
            <a:spLocks noGrp="1"/>
          </p:cNvSpPr>
          <p:nvPr>
            <p:ph type="body"/>
          </p:nvPr>
        </p:nvSpPr>
        <p:spPr>
          <a:xfrm>
            <a:off x="457200" y="396432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19" name="PlaceHolder 2"/>
          <p:cNvSpPr>
            <a:spLocks noGrp="1"/>
          </p:cNvSpPr>
          <p:nvPr>
            <p:ph type="body"/>
          </p:nvPr>
        </p:nvSpPr>
        <p:spPr>
          <a:xfrm>
            <a:off x="457200" y="1600200"/>
            <a:ext cx="4015800" cy="4525560"/>
          </a:xfrm>
          <a:prstGeom prst="rect">
            <a:avLst/>
          </a:prstGeom>
        </p:spPr>
        <p:txBody>
          <a:bodyPr lIns="0" rIns="0" tIns="0" bIns="0">
            <a:normAutofit/>
          </a:bodyPr>
          <a:p>
            <a:endParaRPr b="0" lang="fr-FR" sz="3200" spc="-1" strike="noStrike">
              <a:solidFill>
                <a:srgbClr val="000000"/>
              </a:solid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23" name="PlaceHolder 2"/>
          <p:cNvSpPr>
            <a:spLocks noGrp="1"/>
          </p:cNvSpPr>
          <p:nvPr>
            <p:ph type="body"/>
          </p:nvPr>
        </p:nvSpPr>
        <p:spPr>
          <a:xfrm>
            <a:off x="457200" y="160020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rIns="0" tIns="0" bIns="0">
            <a:normAutofit/>
          </a:bodyPr>
          <a:p>
            <a:endParaRPr b="0" lang="fr-FR" sz="3200" spc="-1" strike="noStrike">
              <a:solidFill>
                <a:srgbClr val="000000"/>
              </a:solid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rIns="0" tIns="0" bIns="0">
            <a:normAutofit/>
          </a:bodyPr>
          <a:p>
            <a:endParaRPr b="0" lang="fr-FR" sz="32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4680"/>
            <a:ext cx="8229240" cy="1142640"/>
          </a:xfrm>
          <a:prstGeom prst="rect">
            <a:avLst/>
          </a:prstGeom>
        </p:spPr>
        <p:txBody>
          <a:bodyPr anchor="ctr">
            <a:normAutofit/>
          </a:bodyPr>
          <a:p>
            <a:pPr algn="ctr">
              <a:lnSpc>
                <a:spcPct val="100000"/>
              </a:lnSpc>
            </a:pPr>
            <a:r>
              <a:rPr b="0" lang="fr-FR" sz="4400" spc="-1" strike="noStrike">
                <a:solidFill>
                  <a:srgbClr val="000000"/>
                </a:solidFill>
                <a:latin typeface="Calibri"/>
              </a:rPr>
              <a:t>Modifiez le style du titre</a:t>
            </a:r>
            <a:endParaRPr b="0" lang="fr-FR" sz="4400" spc="-1" strike="noStrike">
              <a:solidFill>
                <a:srgbClr val="000000"/>
              </a:solidFill>
              <a:latin typeface="Calibri"/>
            </a:endParaRPr>
          </a:p>
        </p:txBody>
      </p:sp>
      <p:sp>
        <p:nvSpPr>
          <p:cNvPr id="1" name="PlaceHolder 2"/>
          <p:cNvSpPr>
            <a:spLocks noGrp="1"/>
          </p:cNvSpPr>
          <p:nvPr>
            <p:ph type="body"/>
          </p:nvPr>
        </p:nvSpPr>
        <p:spPr>
          <a:xfrm>
            <a:off x="457200" y="1600200"/>
            <a:ext cx="8229240" cy="4525560"/>
          </a:xfrm>
          <a:prstGeom prst="rect">
            <a:avLst/>
          </a:prstGeom>
        </p:spPr>
        <p:txBody>
          <a:bodyPr>
            <a:noAutofit/>
          </a:bodyPr>
          <a:p>
            <a:pPr marL="342720" indent="-342360">
              <a:lnSpc>
                <a:spcPct val="100000"/>
              </a:lnSpc>
              <a:spcBef>
                <a:spcPts val="641"/>
              </a:spcBef>
              <a:buClr>
                <a:srgbClr val="000000"/>
              </a:buClr>
              <a:buFont typeface="Arial"/>
              <a:buChar char="•"/>
            </a:pPr>
            <a:r>
              <a:rPr b="0" lang="fr-FR" sz="3200" spc="-1" strike="noStrike">
                <a:solidFill>
                  <a:srgbClr val="000000"/>
                </a:solidFill>
                <a:latin typeface="Calibri"/>
              </a:rPr>
              <a:t>Modifier les styles du texte du masque</a:t>
            </a:r>
            <a:endParaRPr b="0" lang="fr-FR" sz="3200" spc="-1" strike="noStrike">
              <a:solidFill>
                <a:srgbClr val="000000"/>
              </a:solidFill>
              <a:latin typeface="Calibri"/>
            </a:endParaRPr>
          </a:p>
          <a:p>
            <a:pPr lvl="1" marL="743040" indent="-285480">
              <a:lnSpc>
                <a:spcPct val="100000"/>
              </a:lnSpc>
              <a:spcBef>
                <a:spcPts val="561"/>
              </a:spcBef>
              <a:buClr>
                <a:srgbClr val="000000"/>
              </a:buClr>
              <a:buFont typeface="Arial"/>
              <a:buChar char="–"/>
            </a:pPr>
            <a:r>
              <a:rPr b="0" lang="fr-FR" sz="2800" spc="-1" strike="noStrike">
                <a:solidFill>
                  <a:srgbClr val="000000"/>
                </a:solidFill>
                <a:latin typeface="Calibri"/>
              </a:rPr>
              <a:t>Deuxième niveau</a:t>
            </a:r>
            <a:endParaRPr b="0" lang="fr-FR" sz="2800" spc="-1" strike="noStrike">
              <a:solidFill>
                <a:srgbClr val="000000"/>
              </a:solidFill>
              <a:latin typeface="Calibri"/>
            </a:endParaRPr>
          </a:p>
          <a:p>
            <a:pPr lvl="2" marL="1143000" indent="-228240">
              <a:lnSpc>
                <a:spcPct val="100000"/>
              </a:lnSpc>
              <a:spcBef>
                <a:spcPts val="479"/>
              </a:spcBef>
              <a:buClr>
                <a:srgbClr val="000000"/>
              </a:buClr>
              <a:buFont typeface="Arial"/>
              <a:buChar char="•"/>
            </a:pPr>
            <a:r>
              <a:rPr b="0" lang="fr-FR" sz="2400" spc="-1" strike="noStrike">
                <a:solidFill>
                  <a:srgbClr val="000000"/>
                </a:solidFill>
                <a:latin typeface="Calibri"/>
              </a:rPr>
              <a:t>Troisième niveau</a:t>
            </a:r>
            <a:endParaRPr b="0" lang="fr-FR" sz="2400" spc="-1" strike="noStrike">
              <a:solidFill>
                <a:srgbClr val="000000"/>
              </a:solidFill>
              <a:latin typeface="Calibri"/>
            </a:endParaRPr>
          </a:p>
          <a:p>
            <a:pPr lvl="3" marL="1600200" indent="-228240">
              <a:lnSpc>
                <a:spcPct val="100000"/>
              </a:lnSpc>
              <a:spcBef>
                <a:spcPts val="400"/>
              </a:spcBef>
              <a:buClr>
                <a:srgbClr val="000000"/>
              </a:buClr>
              <a:buFont typeface="Arial"/>
              <a:buChar char="–"/>
            </a:pPr>
            <a:r>
              <a:rPr b="0" lang="fr-FR" sz="2000" spc="-1" strike="noStrike">
                <a:solidFill>
                  <a:srgbClr val="000000"/>
                </a:solidFill>
                <a:latin typeface="Calibri"/>
              </a:rPr>
              <a:t>Quatrième niveau</a:t>
            </a:r>
            <a:endParaRPr b="0" lang="fr-FR" sz="2000" spc="-1" strike="noStrike">
              <a:solidFill>
                <a:srgbClr val="000000"/>
              </a:solidFill>
              <a:latin typeface="Calibri"/>
            </a:endParaRPr>
          </a:p>
          <a:p>
            <a:pPr lvl="4" marL="2057400" indent="-228240">
              <a:lnSpc>
                <a:spcPct val="100000"/>
              </a:lnSpc>
              <a:spcBef>
                <a:spcPts val="400"/>
              </a:spcBef>
              <a:buClr>
                <a:srgbClr val="000000"/>
              </a:buClr>
              <a:buFont typeface="Arial"/>
              <a:buChar char="»"/>
            </a:pPr>
            <a:r>
              <a:rPr b="0" lang="fr-FR" sz="2000" spc="-1" strike="noStrike">
                <a:solidFill>
                  <a:srgbClr val="000000"/>
                </a:solidFill>
                <a:latin typeface="Calibri"/>
              </a:rPr>
              <a:t>Cinquième niveau</a:t>
            </a:r>
            <a:endParaRPr b="0" lang="fr-FR" sz="2000" spc="-1" strike="noStrike">
              <a:solidFill>
                <a:srgbClr val="000000"/>
              </a:solidFill>
              <a:latin typeface="Calibri"/>
            </a:endParaRPr>
          </a:p>
        </p:txBody>
      </p:sp>
      <p:sp>
        <p:nvSpPr>
          <p:cNvPr id="2" name="PlaceHolder 3"/>
          <p:cNvSpPr>
            <a:spLocks noGrp="1"/>
          </p:cNvSpPr>
          <p:nvPr>
            <p:ph type="dt"/>
          </p:nvPr>
        </p:nvSpPr>
        <p:spPr>
          <a:xfrm>
            <a:off x="457200" y="6356520"/>
            <a:ext cx="2133360" cy="364680"/>
          </a:xfrm>
          <a:prstGeom prst="rect">
            <a:avLst/>
          </a:prstGeom>
        </p:spPr>
        <p:txBody>
          <a:bodyPr anchor="ctr">
            <a:noAutofit/>
          </a:bodyPr>
          <a:p>
            <a:pPr>
              <a:lnSpc>
                <a:spcPct val="100000"/>
              </a:lnSpc>
            </a:pPr>
            <a:fld id="{06F96E37-413D-42C7-9025-1887DCB7AB2D}" type="datetime">
              <a:rPr b="0" lang="fr-FR" sz="1200" spc="-1" strike="noStrike">
                <a:solidFill>
                  <a:srgbClr val="8b8b8b"/>
                </a:solidFill>
                <a:latin typeface="Calibri"/>
              </a:rPr>
              <a:t>27/02/2022</a:t>
            </a:fld>
            <a:endParaRPr b="0" lang="fr-FR" sz="1200" spc="-1" strike="noStrike">
              <a:latin typeface="Times New Roman"/>
            </a:endParaRPr>
          </a:p>
        </p:txBody>
      </p:sp>
      <p:sp>
        <p:nvSpPr>
          <p:cNvPr id="3" name="PlaceHolder 4"/>
          <p:cNvSpPr>
            <a:spLocks noGrp="1"/>
          </p:cNvSpPr>
          <p:nvPr>
            <p:ph type="ftr"/>
          </p:nvPr>
        </p:nvSpPr>
        <p:spPr>
          <a:xfrm>
            <a:off x="3124080" y="6356520"/>
            <a:ext cx="2895120" cy="364680"/>
          </a:xfrm>
          <a:prstGeom prst="rect">
            <a:avLst/>
          </a:prstGeom>
        </p:spPr>
        <p:txBody>
          <a:bodyPr anchor="ctr">
            <a:noAutofit/>
          </a:bodyPr>
          <a:p>
            <a:endParaRPr b="0" lang="fr-FR" sz="2400" spc="-1" strike="noStrike">
              <a:latin typeface="Times New Roman"/>
            </a:endParaRPr>
          </a:p>
        </p:txBody>
      </p:sp>
      <p:sp>
        <p:nvSpPr>
          <p:cNvPr id="4" name="PlaceHolder 5"/>
          <p:cNvSpPr>
            <a:spLocks noGrp="1"/>
          </p:cNvSpPr>
          <p:nvPr>
            <p:ph type="sldNum"/>
          </p:nvPr>
        </p:nvSpPr>
        <p:spPr>
          <a:xfrm>
            <a:off x="6553080" y="6356520"/>
            <a:ext cx="2133360" cy="364680"/>
          </a:xfrm>
          <a:prstGeom prst="rect">
            <a:avLst/>
          </a:prstGeom>
        </p:spPr>
        <p:txBody>
          <a:bodyPr anchor="ctr">
            <a:noAutofit/>
          </a:bodyPr>
          <a:p>
            <a:pPr algn="r">
              <a:lnSpc>
                <a:spcPct val="100000"/>
              </a:lnSpc>
            </a:pPr>
            <a:fld id="{AE61B348-FC76-4C68-9784-5A40A6768FE3}" type="slidenum">
              <a:rPr b="0" lang="fr-FR" sz="1200" spc="-1" strike="noStrike">
                <a:solidFill>
                  <a:srgbClr val="8b8b8b"/>
                </a:solidFill>
                <a:latin typeface="Calibri"/>
              </a:rPr>
              <a:t>&lt;numéro&gt;</a:t>
            </a:fld>
            <a:endParaRPr b="0" lang="fr-FR"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gif"/><Relationship Id="rId3" Type="http://schemas.openxmlformats.org/officeDocument/2006/relationships/image" Target="../media/image4.png"/><Relationship Id="rId4" Type="http://schemas.openxmlformats.org/officeDocument/2006/relationships/slideLayout" Target="../slideLayouts/slideLayout1.xml"/><Relationship Id="rId5"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hyperlink" Target="https://www.youtube.com/watch?v=JIWKjBKD0_Y&amp;t=17s" TargetMode="External"/><Relationship Id="rId3" Type="http://schemas.openxmlformats.org/officeDocument/2006/relationships/hyperlink" Target="https://www.youtube.com/watch?v=JIWKjBKD0_Y&amp;t=17s" TargetMode="External"/><Relationship Id="rId4"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hyperlink" Target="https://www.youtube.com/watch?v=5GaZudn-yJ8&amp;t=11s" TargetMode="External"/><Relationship Id="rId3" Type="http://schemas.openxmlformats.org/officeDocument/2006/relationships/hyperlink" Target="https://www.youtube.com/watch?v=5GaZudn-yJ8&amp;t=11s" TargetMode="External"/><Relationship Id="rId4"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hyperlink" Target="https://www.youtube.com/watch?v=5GaZudn-yJ8&amp;t=11s" TargetMode="External"/><Relationship Id="rId3" Type="http://schemas.openxmlformats.org/officeDocument/2006/relationships/hyperlink" Target="https://www.youtube.com/watch?v=5GaZudn-yJ8&amp;t=11s" TargetMode="External"/><Relationship Id="rId4" Type="http://schemas.openxmlformats.org/officeDocument/2006/relationships/image" Target="../media/image20.png"/><Relationship Id="rId5"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hyperlink" Target="https://www.youtube.com/watch?v=VwXuPXDeMoU" TargetMode="External"/><Relationship Id="rId2" Type="http://schemas.openxmlformats.org/officeDocument/2006/relationships/hyperlink" Target="https://www.youtube.com/watch?v=VwXuPXDeMoU" TargetMode="External"/><Relationship Id="rId3" Type="http://schemas.openxmlformats.org/officeDocument/2006/relationships/image" Target="../media/image21.png"/><Relationship Id="rId4" Type="http://schemas.openxmlformats.org/officeDocument/2006/relationships/slideLayout" Target="../slideLayouts/slideLayout1.xml"/>
</Relationships>
</file>

<file path=ppt/slides/_rels/slide14.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1.xml"/>
</Relationships>
</file>

<file path=ppt/slides/_rels/slide15.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hyperlink" Target="https://www.youtube.com/playlist?list=PL-n6ewemRJTI8xwpTCo3jXHC27vE2FIwM" TargetMode="External"/><Relationship Id="rId3" Type="http://schemas.openxmlformats.org/officeDocument/2006/relationships/hyperlink" Target="https://www.youtube.com/playlist?list=PL-n6ewemRJTI8xwpTCo3jXHC27vE2FIwM" TargetMode="External"/><Relationship Id="rId4"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1.xml"/><Relationship Id="rId4"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hyperlink" Target="https://www.youtube.com/watch?v=N95a0eIYIcM&amp;t=26s" TargetMode="External"/><Relationship Id="rId7" Type="http://schemas.openxmlformats.org/officeDocument/2006/relationships/hyperlink" Target="https://www.youtube.com/watch?v=N95a0eIYIcM&amp;t=26s" TargetMode="External"/><Relationship Id="rId8"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hyperlink" Target="https://www.youtube.com/watch?v=0LHasJiihiU&amp;t=5s" TargetMode="External"/><Relationship Id="rId3" Type="http://schemas.openxmlformats.org/officeDocument/2006/relationships/hyperlink" Target="https://www.youtube.com/watch?v=0LHasJiihiU&amp;t=5s" TargetMode="External"/><Relationship Id="rId4"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7" name="Rectangle 83"/>
          <p:cNvSpPr/>
          <p:nvPr/>
        </p:nvSpPr>
        <p:spPr>
          <a:xfrm>
            <a:off x="0" y="0"/>
            <a:ext cx="914364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48" name="Titre 3"/>
          <p:cNvSpPr txBox="1"/>
          <p:nvPr/>
        </p:nvSpPr>
        <p:spPr>
          <a:xfrm>
            <a:off x="240120" y="5939280"/>
            <a:ext cx="6045480" cy="480240"/>
          </a:xfrm>
          <a:prstGeom prst="rect">
            <a:avLst/>
          </a:prstGeom>
          <a:solidFill>
            <a:srgbClr val="ffffff">
              <a:alpha val="67000"/>
            </a:srgbClr>
          </a:solidFill>
          <a:ln w="0">
            <a:noFill/>
          </a:ln>
        </p:spPr>
        <p:txBody>
          <a:bodyPr anchor="ctr">
            <a:normAutofit/>
          </a:bodyPr>
          <a:p>
            <a:pPr algn="ctr">
              <a:lnSpc>
                <a:spcPct val="100000"/>
              </a:lnSpc>
            </a:pPr>
            <a:r>
              <a:rPr b="0" lang="fr-FR" sz="2200" spc="-1" strike="noStrike">
                <a:solidFill>
                  <a:srgbClr val="000000"/>
                </a:solidFill>
                <a:latin typeface="Calibri"/>
              </a:rPr>
              <a:t>Mars 2022</a:t>
            </a:r>
            <a:r>
              <a:rPr b="0" lang="fr-FR" sz="2200" spc="-1" strike="noStrike">
                <a:solidFill>
                  <a:srgbClr val="000000"/>
                </a:solidFill>
                <a:latin typeface="Calibri"/>
              </a:rPr>
              <a:t>	</a:t>
            </a:r>
            <a:r>
              <a:rPr b="0" lang="fr-FR" sz="2200" spc="-1" strike="noStrike">
                <a:solidFill>
                  <a:srgbClr val="000000"/>
                </a:solidFill>
                <a:latin typeface="Calibri"/>
              </a:rPr>
              <a:t>Fabrice Cizeron - Guillaume Martin</a:t>
            </a:r>
            <a:endParaRPr b="0" lang="fr-FR" sz="2200" spc="-1" strike="noStrike">
              <a:solidFill>
                <a:srgbClr val="000000"/>
              </a:solidFill>
              <a:latin typeface="Calibri"/>
            </a:endParaRPr>
          </a:p>
        </p:txBody>
      </p:sp>
      <p:sp>
        <p:nvSpPr>
          <p:cNvPr id="49" name="Espace réservé du contenu 4"/>
          <p:cNvSpPr txBox="1"/>
          <p:nvPr/>
        </p:nvSpPr>
        <p:spPr>
          <a:xfrm>
            <a:off x="395640" y="980640"/>
            <a:ext cx="4824000" cy="3503160"/>
          </a:xfrm>
          <a:prstGeom prst="rect">
            <a:avLst/>
          </a:prstGeom>
          <a:noFill/>
          <a:ln w="0">
            <a:noFill/>
          </a:ln>
        </p:spPr>
        <p:txBody>
          <a:bodyPr anchor="ctr">
            <a:normAutofit/>
          </a:bodyPr>
          <a:p>
            <a:pPr algn="ctr">
              <a:lnSpc>
                <a:spcPct val="100000"/>
              </a:lnSpc>
              <a:spcBef>
                <a:spcPts val="601"/>
              </a:spcBef>
              <a:tabLst>
                <a:tab algn="l" pos="0"/>
              </a:tabLst>
            </a:pPr>
            <a:r>
              <a:rPr b="1" lang="fr-FR" sz="3000" spc="-1" strike="noStrike">
                <a:solidFill>
                  <a:srgbClr val="000000"/>
                </a:solidFill>
                <a:latin typeface="Calibri"/>
              </a:rPr>
              <a:t>Diagrammes SysML</a:t>
            </a:r>
            <a:br/>
            <a:r>
              <a:rPr b="1" lang="fr-FR" sz="3000" spc="-1" strike="noStrike">
                <a:solidFill>
                  <a:srgbClr val="000000"/>
                </a:solidFill>
                <a:latin typeface="Calibri"/>
              </a:rPr>
              <a:t>en Technologie</a:t>
            </a:r>
            <a:endParaRPr b="0" lang="fr-FR" sz="3000" spc="-1" strike="noStrike">
              <a:solidFill>
                <a:srgbClr val="000000"/>
              </a:solidFill>
              <a:latin typeface="Calibri"/>
            </a:endParaRPr>
          </a:p>
          <a:p>
            <a:pPr algn="ctr">
              <a:lnSpc>
                <a:spcPct val="100000"/>
              </a:lnSpc>
              <a:spcBef>
                <a:spcPts val="561"/>
              </a:spcBef>
              <a:tabLst>
                <a:tab algn="l" pos="0"/>
              </a:tabLst>
            </a:pPr>
            <a:r>
              <a:rPr b="0" lang="fr-FR" sz="2800" spc="-1" strike="noStrike">
                <a:solidFill>
                  <a:srgbClr val="000000"/>
                </a:solidFill>
                <a:latin typeface="Calibri"/>
              </a:rPr>
              <a:t>-</a:t>
            </a:r>
            <a:endParaRPr b="0" lang="fr-FR" sz="2800" spc="-1" strike="noStrike">
              <a:solidFill>
                <a:srgbClr val="000000"/>
              </a:solidFill>
              <a:latin typeface="Calibri"/>
            </a:endParaRPr>
          </a:p>
          <a:p>
            <a:pPr algn="ctr">
              <a:lnSpc>
                <a:spcPct val="100000"/>
              </a:lnSpc>
              <a:spcBef>
                <a:spcPts val="479"/>
              </a:spcBef>
              <a:tabLst>
                <a:tab algn="l" pos="0"/>
              </a:tabLst>
            </a:pPr>
            <a:r>
              <a:rPr b="0" lang="fr-FR" sz="2400" spc="-1" strike="noStrike">
                <a:solidFill>
                  <a:srgbClr val="000000"/>
                </a:solidFill>
                <a:latin typeface="Calibri"/>
              </a:rPr>
              <a:t>Contenu des diagrammes</a:t>
            </a:r>
            <a:endParaRPr b="0" lang="fr-FR" sz="2400" spc="-1" strike="noStrike">
              <a:solidFill>
                <a:srgbClr val="000000"/>
              </a:solidFill>
              <a:latin typeface="Calibri"/>
            </a:endParaRPr>
          </a:p>
          <a:p>
            <a:pPr algn="ctr">
              <a:lnSpc>
                <a:spcPct val="100000"/>
              </a:lnSpc>
              <a:spcBef>
                <a:spcPts val="479"/>
              </a:spcBef>
              <a:tabLst>
                <a:tab algn="l" pos="0"/>
              </a:tabLst>
            </a:pPr>
            <a:r>
              <a:rPr b="0" lang="fr-FR" sz="2400" spc="-1" strike="noStrike">
                <a:solidFill>
                  <a:srgbClr val="000000"/>
                </a:solidFill>
                <a:latin typeface="Calibri"/>
              </a:rPr>
              <a:t>V7</a:t>
            </a:r>
            <a:endParaRPr b="0" lang="fr-FR" sz="2400" spc="-1" strike="noStrike">
              <a:solidFill>
                <a:srgbClr val="000000"/>
              </a:solidFill>
              <a:latin typeface="Calibri"/>
            </a:endParaRPr>
          </a:p>
        </p:txBody>
      </p:sp>
      <p:sp>
        <p:nvSpPr>
          <p:cNvPr id="50" name="Picture 399"/>
          <p:cNvSpPr/>
          <p:nvPr/>
        </p:nvSpPr>
        <p:spPr>
          <a:xfrm>
            <a:off x="4901760" y="0"/>
            <a:ext cx="4209480" cy="4059000"/>
          </a:xfrm>
          <a:custGeom>
            <a:avLst/>
            <a:gdLst/>
            <a:ah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blipFill rotWithShape="0">
            <a:blip r:embed="rId1"/>
            <a:srcRect/>
            <a:stretch/>
          </a:blipFill>
          <a:ln w="0">
            <a:noFill/>
          </a:ln>
        </p:spPr>
        <p:style>
          <a:lnRef idx="0"/>
          <a:fillRef idx="0"/>
          <a:effectRef idx="0"/>
          <a:fontRef idx="minor"/>
        </p:style>
      </p:sp>
      <p:sp>
        <p:nvSpPr>
          <p:cNvPr id="51" name="Straight Connector 85"/>
          <p:cNvSpPr/>
          <p:nvPr/>
        </p:nvSpPr>
        <p:spPr>
          <a:xfrm>
            <a:off x="479880" y="4300200"/>
            <a:ext cx="1303200" cy="360"/>
          </a:xfrm>
          <a:prstGeom prst="line">
            <a:avLst/>
          </a:prstGeom>
          <a:ln cap="sq" w="19050">
            <a:solidFill>
              <a:srgbClr val="000000"/>
            </a:solidFill>
            <a:round/>
          </a:ln>
        </p:spPr>
        <p:style>
          <a:lnRef idx="1">
            <a:schemeClr val="accent1"/>
          </a:lnRef>
          <a:fillRef idx="0">
            <a:schemeClr val="accent1"/>
          </a:fillRef>
          <a:effectRef idx="0">
            <a:schemeClr val="accent1"/>
          </a:effectRef>
          <a:fontRef idx="minor"/>
        </p:style>
      </p:sp>
      <p:sp>
        <p:nvSpPr>
          <p:cNvPr id="52" name="Oval 87"/>
          <p:cNvSpPr/>
          <p:nvPr/>
        </p:nvSpPr>
        <p:spPr>
          <a:xfrm>
            <a:off x="6525720" y="5004720"/>
            <a:ext cx="721440" cy="961920"/>
          </a:xfrm>
          <a:prstGeom prst="ellipse">
            <a:avLst/>
          </a:prstGeom>
          <a:solidFill>
            <a:srgbClr val="30475e"/>
          </a:solidFill>
          <a:ln>
            <a:noFill/>
          </a:ln>
        </p:spPr>
        <p:style>
          <a:lnRef idx="2">
            <a:schemeClr val="accent1">
              <a:shade val="50000"/>
            </a:schemeClr>
          </a:lnRef>
          <a:fillRef idx="1">
            <a:schemeClr val="accent1"/>
          </a:fillRef>
          <a:effectRef idx="0">
            <a:schemeClr val="accent1"/>
          </a:effectRef>
          <a:fontRef idx="minor"/>
        </p:style>
      </p:sp>
      <p:sp>
        <p:nvSpPr>
          <p:cNvPr id="53" name="Oval 89"/>
          <p:cNvSpPr/>
          <p:nvPr/>
        </p:nvSpPr>
        <p:spPr>
          <a:xfrm>
            <a:off x="7847640" y="4866120"/>
            <a:ext cx="219960" cy="293400"/>
          </a:xfrm>
          <a:prstGeom prst="ellipse">
            <a:avLst/>
          </a:prstGeom>
          <a:solidFill>
            <a:srgbClr val="53a3af"/>
          </a:solidFill>
          <a:ln>
            <a:noFill/>
          </a:ln>
        </p:spPr>
        <p:style>
          <a:lnRef idx="2">
            <a:schemeClr val="accent1">
              <a:shade val="50000"/>
            </a:schemeClr>
          </a:lnRef>
          <a:fillRef idx="1">
            <a:schemeClr val="accent1"/>
          </a:fillRef>
          <a:effectRef idx="0">
            <a:schemeClr val="accent1"/>
          </a:effectRef>
          <a:fontRef idx="minor"/>
        </p:style>
      </p:sp>
      <p:pic>
        <p:nvPicPr>
          <p:cNvPr id="54" name="Shape 156" descr="Afficher l'image d'origine"/>
          <p:cNvPicPr/>
          <p:nvPr/>
        </p:nvPicPr>
        <p:blipFill>
          <a:blip r:embed="rId2"/>
          <a:stretch/>
        </p:blipFill>
        <p:spPr>
          <a:xfrm>
            <a:off x="107640" y="249840"/>
            <a:ext cx="1340280" cy="979560"/>
          </a:xfrm>
          <a:prstGeom prst="rect">
            <a:avLst/>
          </a:prstGeom>
          <a:ln w="0">
            <a:noFill/>
          </a:ln>
        </p:spPr>
      </p:pic>
      <p:pic>
        <p:nvPicPr>
          <p:cNvPr id="55" name="Picture 2" descr=""/>
          <p:cNvPicPr/>
          <p:nvPr/>
        </p:nvPicPr>
        <p:blipFill>
          <a:blip r:embed="rId3"/>
          <a:stretch/>
        </p:blipFill>
        <p:spPr>
          <a:xfrm>
            <a:off x="4069080" y="6420240"/>
            <a:ext cx="1005480" cy="35532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7" name="Image 3" descr=""/>
          <p:cNvPicPr/>
          <p:nvPr/>
        </p:nvPicPr>
        <p:blipFill>
          <a:blip r:embed="rId1"/>
          <a:stretch/>
        </p:blipFill>
        <p:spPr>
          <a:xfrm>
            <a:off x="1582920" y="2823480"/>
            <a:ext cx="7310160" cy="3759480"/>
          </a:xfrm>
          <a:prstGeom prst="rect">
            <a:avLst/>
          </a:prstGeom>
          <a:ln w="0">
            <a:noFill/>
          </a:ln>
        </p:spPr>
      </p:pic>
      <p:sp>
        <p:nvSpPr>
          <p:cNvPr id="158" name="Titre 1"/>
          <p:cNvSpPr txBox="1"/>
          <p:nvPr/>
        </p:nvSpPr>
        <p:spPr>
          <a:xfrm>
            <a:off x="457200" y="274680"/>
            <a:ext cx="8229240" cy="1142640"/>
          </a:xfrm>
          <a:prstGeom prst="rect">
            <a:avLst/>
          </a:prstGeom>
          <a:solidFill>
            <a:srgbClr val="ffffff">
              <a:alpha val="67000"/>
            </a:srgbClr>
          </a:solidFill>
          <a:ln w="0">
            <a:noFill/>
          </a:ln>
        </p:spPr>
        <p:txBody>
          <a:bodyPr anchor="ctr">
            <a:normAutofit fontScale="90000"/>
          </a:bodyPr>
          <a:p>
            <a:pPr algn="ctr">
              <a:lnSpc>
                <a:spcPct val="100000"/>
              </a:lnSpc>
            </a:pPr>
            <a:r>
              <a:rPr b="0" lang="fr-FR" sz="4400" spc="-1" strike="noStrike">
                <a:solidFill>
                  <a:srgbClr val="000000"/>
                </a:solidFill>
                <a:latin typeface="Calibri"/>
              </a:rPr>
              <a:t>Le diagramme de définition des blocs</a:t>
            </a:r>
            <a:endParaRPr b="0" lang="fr-FR" sz="4400" spc="-1" strike="noStrike">
              <a:solidFill>
                <a:srgbClr val="000000"/>
              </a:solidFill>
              <a:latin typeface="Calibri"/>
            </a:endParaRPr>
          </a:p>
        </p:txBody>
      </p:sp>
      <p:sp>
        <p:nvSpPr>
          <p:cNvPr id="159" name="ZoneTexte 7"/>
          <p:cNvSpPr/>
          <p:nvPr/>
        </p:nvSpPr>
        <p:spPr>
          <a:xfrm>
            <a:off x="132120" y="5839920"/>
            <a:ext cx="1433160" cy="75312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fontScale="73000"/>
          </a:bodyPr>
          <a:p>
            <a:pPr algn="ctr">
              <a:lnSpc>
                <a:spcPct val="100000"/>
              </a:lnSpc>
            </a:pPr>
            <a:r>
              <a:rPr b="0" lang="fr-FR" sz="1800" spc="-1" strike="noStrike">
                <a:solidFill>
                  <a:srgbClr val="000000"/>
                </a:solidFill>
                <a:latin typeface="Calibri"/>
              </a:rPr>
              <a:t>Flèches simples suffisantes</a:t>
            </a:r>
            <a:br/>
            <a:r>
              <a:rPr b="0" lang="fr-FR" sz="1800" spc="-1" strike="noStrike">
                <a:solidFill>
                  <a:srgbClr val="000000"/>
                </a:solidFill>
                <a:latin typeface="Calibri"/>
              </a:rPr>
              <a:t>en collège</a:t>
            </a:r>
            <a:endParaRPr b="0" lang="fr-FR" sz="1800" spc="-1" strike="noStrike">
              <a:latin typeface="Arial"/>
            </a:endParaRPr>
          </a:p>
        </p:txBody>
      </p:sp>
      <p:sp>
        <p:nvSpPr>
          <p:cNvPr id="160" name="ZoneTexte 9"/>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2"/>
              </a:rPr>
              <a:t>Tuto Visual </a:t>
            </a:r>
            <a:r>
              <a:rPr b="0" lang="fr-FR" sz="1800" spc="-1" strike="noStrike" u="sng">
                <a:solidFill>
                  <a:srgbClr val="0000ff"/>
                </a:solidFill>
                <a:uFillTx/>
                <a:latin typeface="Calibri"/>
                <a:hlinkClick r:id="rId3"/>
              </a:rPr>
              <a:t>Paradigm</a:t>
            </a:r>
            <a:endParaRPr b="0" lang="fr-FR" sz="1800" spc="-1" strike="noStrike">
              <a:latin typeface="Arial"/>
            </a:endParaRPr>
          </a:p>
        </p:txBody>
      </p:sp>
      <p:sp>
        <p:nvSpPr>
          <p:cNvPr id="161" name="ZoneTexte 10"/>
          <p:cNvSpPr/>
          <p:nvPr/>
        </p:nvSpPr>
        <p:spPr>
          <a:xfrm rot="20810400">
            <a:off x="163080" y="1233360"/>
            <a:ext cx="1119960" cy="364320"/>
          </a:xfrm>
          <a:prstGeom prst="rect">
            <a:avLst/>
          </a:prstGeom>
          <a:gradFill rotWithShape="0">
            <a:gsLst>
              <a:gs pos="0">
                <a:srgbClr val="d9caee"/>
              </a:gs>
              <a:gs pos="100000">
                <a:srgbClr val="f1eaf8"/>
              </a:gs>
            </a:gsLst>
            <a:lin ang="15408000"/>
          </a:gradFill>
          <a:ln>
            <a:solidFill>
              <a:srgbClr val="7d5fa0"/>
            </a:solidFill>
            <a:round/>
          </a:ln>
          <a:effectLst>
            <a:outerShdw blurRad="39960" dir="5400000" dist="20160" rotWithShape="0">
              <a:srgbClr val="000000">
                <a:alpha val="38000"/>
              </a:srgbClr>
            </a:outerShdw>
          </a:effectLst>
        </p:spPr>
        <p:style>
          <a:lnRef idx="1">
            <a:schemeClr val="accent4"/>
          </a:lnRef>
          <a:fillRef idx="2">
            <a:schemeClr val="accent4"/>
          </a:fillRef>
          <a:effectRef idx="1">
            <a:schemeClr val="accent4"/>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Structurel</a:t>
            </a:r>
            <a:endParaRPr b="0" lang="fr-FR" sz="1800" spc="-1" strike="noStrike">
              <a:latin typeface="Arial"/>
            </a:endParaRPr>
          </a:p>
        </p:txBody>
      </p:sp>
      <p:sp>
        <p:nvSpPr>
          <p:cNvPr id="162" name="Espace réservé du contenu 2"/>
          <p:cNvSpPr txBox="1"/>
          <p:nvPr/>
        </p:nvSpPr>
        <p:spPr>
          <a:xfrm>
            <a:off x="317520" y="1622160"/>
            <a:ext cx="8368920" cy="4389120"/>
          </a:xfrm>
          <a:prstGeom prst="rect">
            <a:avLst/>
          </a:prstGeom>
          <a:noFill/>
          <a:ln w="0">
            <a:noFill/>
          </a:ln>
        </p:spPr>
        <p:txBody>
          <a:bodyPr>
            <a:normAutofit/>
          </a:bodyPr>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Il fourni une </a:t>
            </a:r>
            <a:r>
              <a:rPr b="1" lang="fr-FR" sz="1800" spc="-1" strike="noStrike">
                <a:solidFill>
                  <a:srgbClr val="000000"/>
                </a:solidFill>
                <a:latin typeface="Calibri"/>
              </a:rPr>
              <a:t>cartographie</a:t>
            </a:r>
            <a:r>
              <a:rPr b="0" lang="fr-FR" sz="1800" spc="-1" strike="noStrike">
                <a:solidFill>
                  <a:srgbClr val="000000"/>
                </a:solidFill>
                <a:latin typeface="Calibri"/>
              </a:rPr>
              <a:t> de l’organisation des éléments du système, une architecture. Cette classification offre une </a:t>
            </a:r>
            <a:r>
              <a:rPr b="1" lang="fr-FR" sz="1800" spc="-1" strike="noStrike">
                <a:solidFill>
                  <a:srgbClr val="000000"/>
                </a:solidFill>
                <a:latin typeface="Calibri"/>
              </a:rPr>
              <a:t>vision structurée </a:t>
            </a:r>
            <a:r>
              <a:rPr b="0" lang="fr-FR" sz="1800" spc="-1" strike="noStrike">
                <a:solidFill>
                  <a:srgbClr val="000000"/>
                </a:solidFill>
                <a:latin typeface="Calibri"/>
              </a:rPr>
              <a:t>des éléments du système. Si cette classification est fonctionnelle, cela aide l’élève à construire sa représentation intellectuelle d’un système technologique.</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Important pour </a:t>
            </a:r>
            <a:r>
              <a:rPr b="1" lang="fr-FR" sz="1800" spc="-1" strike="noStrike">
                <a:solidFill>
                  <a:srgbClr val="000000"/>
                </a:solidFill>
                <a:latin typeface="Calibri"/>
              </a:rPr>
              <a:t>définir le vocabulaire</a:t>
            </a:r>
            <a:r>
              <a:rPr b="0" lang="fr-FR" sz="1800" spc="-1" strike="noStrike">
                <a:solidFill>
                  <a:srgbClr val="000000"/>
                </a:solidFill>
                <a:latin typeface="Calibri"/>
              </a:rPr>
              <a:t>,</a:t>
            </a:r>
            <a:br/>
            <a:r>
              <a:rPr b="0" lang="fr-FR" sz="1800" spc="-1" strike="noStrike">
                <a:solidFill>
                  <a:srgbClr val="000000"/>
                </a:solidFill>
                <a:latin typeface="Calibri"/>
              </a:rPr>
              <a:t>les noms des parties du système</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Il peut définir les caractéristiques de chaque</a:t>
            </a:r>
            <a:br/>
            <a:r>
              <a:rPr b="0" lang="fr-FR" sz="1800" spc="-1" strike="noStrike">
                <a:solidFill>
                  <a:srgbClr val="000000"/>
                </a:solidFill>
                <a:latin typeface="Calibri"/>
              </a:rPr>
              <a:t>élément (attribut « valeur »).</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Faut-il le faire faire ou le</a:t>
            </a:r>
            <a:br/>
            <a:r>
              <a:rPr b="0" lang="fr-FR" sz="1800" spc="-1" strike="noStrike">
                <a:solidFill>
                  <a:srgbClr val="000000"/>
                </a:solidFill>
                <a:latin typeface="Calibri"/>
              </a:rPr>
              <a:t>donner aux élèves ?</a:t>
            </a:r>
            <a:endParaRPr b="0" lang="fr-FR" sz="1800" spc="-1" strike="noStrike">
              <a:solidFill>
                <a:srgbClr val="000000"/>
              </a:solidFill>
              <a:latin typeface="Calibri"/>
            </a:endParaRPr>
          </a:p>
        </p:txBody>
      </p:sp>
      <p:sp>
        <p:nvSpPr>
          <p:cNvPr id="163" name="ZoneTexte 8"/>
          <p:cNvSpPr/>
          <p:nvPr/>
        </p:nvSpPr>
        <p:spPr>
          <a:xfrm>
            <a:off x="7873920" y="5600880"/>
            <a:ext cx="1192320" cy="408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Caractéristiques possibles</a:t>
            </a:r>
            <a:endParaRPr b="0" lang="fr-FR" sz="1200" spc="-1" strike="noStrike">
              <a:latin typeface="Arial"/>
            </a:endParaRPr>
          </a:p>
        </p:txBody>
      </p:sp>
      <p:sp>
        <p:nvSpPr>
          <p:cNvPr id="164" name="Connecteur droit 11"/>
          <p:cNvSpPr/>
          <p:nvPr/>
        </p:nvSpPr>
        <p:spPr>
          <a:xfrm flipH="1" flipV="1">
            <a:off x="7232400" y="5314680"/>
            <a:ext cx="641520" cy="4903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65" name="Connecteur droit 12"/>
          <p:cNvSpPr/>
          <p:nvPr/>
        </p:nvSpPr>
        <p:spPr>
          <a:xfrm flipH="1">
            <a:off x="7232400" y="5805000"/>
            <a:ext cx="641520" cy="4597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Tree>
  </p:cSld>
  <mc:AlternateContent>
    <mc:Choice Requires="p14">
      <p:transition spd="slow" p14:dur="2000"/>
    </mc:Choice>
    <mc:Fallback>
      <p:transition spd="slow"/>
    </mc:Fallback>
  </mc:AlternateContent>
  <p:timing>
    <p:tnLst>
      <p:par>
        <p:cTn id="302" dur="indefinite" restart="never" nodeType="tmRoot">
          <p:childTnLst>
            <p:seq>
              <p:cTn id="303" dur="indefinite" nodeType="mainSeq">
                <p:childTnLst>
                  <p:par>
                    <p:cTn id="304" fill="hold">
                      <p:stCondLst>
                        <p:cond delay="indefinite"/>
                      </p:stCondLst>
                      <p:childTnLst>
                        <p:par>
                          <p:cTn id="305" fill="hold">
                            <p:stCondLst>
                              <p:cond delay="0"/>
                            </p:stCondLst>
                            <p:childTnLst>
                              <p:par>
                                <p:cTn id="306" nodeType="clickEffect" fill="hold" presetClass="entr" presetID="1">
                                  <p:stCondLst>
                                    <p:cond delay="0"/>
                                  </p:stCondLst>
                                  <p:childTnLst>
                                    <p:set>
                                      <p:cBhvr>
                                        <p:cTn id="307" dur="1" fill="hold">
                                          <p:stCondLst>
                                            <p:cond delay="0"/>
                                          </p:stCondLst>
                                        </p:cTn>
                                        <p:tgtEl>
                                          <p:spTgt spid="162">
                                            <p:txEl>
                                              <p:pRg st="0" end="0"/>
                                            </p:txEl>
                                          </p:spTgt>
                                        </p:tgtEl>
                                        <p:attrNameLst>
                                          <p:attrName>style.visibility</p:attrName>
                                        </p:attrNameLst>
                                      </p:cBhvr>
                                      <p:to>
                                        <p:strVal val="visible"/>
                                      </p:to>
                                    </p:set>
                                  </p:childTnLst>
                                </p:cTn>
                              </p:par>
                            </p:childTnLst>
                          </p:cTn>
                        </p:par>
                      </p:childTnLst>
                    </p:cTn>
                  </p:par>
                  <p:par>
                    <p:cTn id="308" fill="hold">
                      <p:stCondLst>
                        <p:cond delay="indefinite"/>
                      </p:stCondLst>
                      <p:childTnLst>
                        <p:par>
                          <p:cTn id="309" fill="hold">
                            <p:stCondLst>
                              <p:cond delay="0"/>
                            </p:stCondLst>
                            <p:childTnLst>
                              <p:par>
                                <p:cTn id="310" nodeType="clickEffect" fill="hold" presetClass="entr" presetID="1">
                                  <p:stCondLst>
                                    <p:cond delay="0"/>
                                  </p:stCondLst>
                                  <p:childTnLst>
                                    <p:set>
                                      <p:cBhvr>
                                        <p:cTn id="311" dur="1" fill="hold">
                                          <p:stCondLst>
                                            <p:cond delay="0"/>
                                          </p:stCondLst>
                                        </p:cTn>
                                        <p:tgtEl>
                                          <p:spTgt spid="162">
                                            <p:txEl>
                                              <p:pRg st="1" end="1"/>
                                            </p:txEl>
                                          </p:spTgt>
                                        </p:tgtEl>
                                        <p:attrNameLst>
                                          <p:attrName>style.visibility</p:attrName>
                                        </p:attrNameLst>
                                      </p:cBhvr>
                                      <p:to>
                                        <p:strVal val="visible"/>
                                      </p:to>
                                    </p:set>
                                  </p:childTnLst>
                                </p:cTn>
                              </p:par>
                            </p:childTnLst>
                          </p:cTn>
                        </p:par>
                      </p:childTnLst>
                    </p:cTn>
                  </p:par>
                  <p:par>
                    <p:cTn id="312" fill="hold">
                      <p:stCondLst>
                        <p:cond delay="indefinite"/>
                      </p:stCondLst>
                      <p:childTnLst>
                        <p:par>
                          <p:cTn id="313" fill="hold">
                            <p:stCondLst>
                              <p:cond delay="0"/>
                            </p:stCondLst>
                            <p:childTnLst>
                              <p:par>
                                <p:cTn id="314" nodeType="clickEffect" fill="hold" presetClass="entr" presetID="1">
                                  <p:stCondLst>
                                    <p:cond delay="0"/>
                                  </p:stCondLst>
                                  <p:childTnLst>
                                    <p:set>
                                      <p:cBhvr>
                                        <p:cTn id="315" dur="1" fill="hold">
                                          <p:stCondLst>
                                            <p:cond delay="0"/>
                                          </p:stCondLst>
                                        </p:cTn>
                                        <p:tgtEl>
                                          <p:spTgt spid="162">
                                            <p:txEl>
                                              <p:pRg st="2" end="2"/>
                                            </p:txEl>
                                          </p:spTgt>
                                        </p:tgtEl>
                                        <p:attrNameLst>
                                          <p:attrName>style.visibility</p:attrName>
                                        </p:attrNameLst>
                                      </p:cBhvr>
                                      <p:to>
                                        <p:strVal val="visible"/>
                                      </p:to>
                                    </p:set>
                                  </p:childTnLst>
                                </p:cTn>
                              </p:par>
                            </p:childTnLst>
                          </p:cTn>
                        </p:par>
                      </p:childTnLst>
                    </p:cTn>
                  </p:par>
                  <p:par>
                    <p:cTn id="316" fill="hold">
                      <p:stCondLst>
                        <p:cond delay="indefinite"/>
                      </p:stCondLst>
                      <p:childTnLst>
                        <p:par>
                          <p:cTn id="317" fill="hold">
                            <p:stCondLst>
                              <p:cond delay="0"/>
                            </p:stCondLst>
                            <p:childTnLst>
                              <p:par>
                                <p:cTn id="318" nodeType="clickEffect" fill="hold" presetClass="entr" presetID="1">
                                  <p:stCondLst>
                                    <p:cond delay="0"/>
                                  </p:stCondLst>
                                  <p:childTnLst>
                                    <p:set>
                                      <p:cBhvr>
                                        <p:cTn id="319" dur="1" fill="hold">
                                          <p:stCondLst>
                                            <p:cond delay="0"/>
                                          </p:stCondLst>
                                        </p:cTn>
                                        <p:tgtEl>
                                          <p:spTgt spid="162">
                                            <p:txEl>
                                              <p:pRg st="3" end="3"/>
                                            </p:txEl>
                                          </p:spTgt>
                                        </p:tgtEl>
                                        <p:attrNameLst>
                                          <p:attrName>style.visibility</p:attrName>
                                        </p:attrNameLst>
                                      </p:cBhvr>
                                      <p:to>
                                        <p:strVal val="visible"/>
                                      </p:to>
                                    </p:set>
                                  </p:childTnLst>
                                </p:cTn>
                              </p:par>
                            </p:childTnLst>
                          </p:cTn>
                        </p:par>
                      </p:childTnLst>
                    </p:cTn>
                  </p:par>
                  <p:par>
                    <p:cTn id="320" fill="hold">
                      <p:stCondLst>
                        <p:cond delay="indefinite"/>
                      </p:stCondLst>
                      <p:childTnLst>
                        <p:par>
                          <p:cTn id="321" fill="hold">
                            <p:stCondLst>
                              <p:cond delay="0"/>
                            </p:stCondLst>
                            <p:childTnLst>
                              <p:par>
                                <p:cTn id="322" nodeType="clickEffect" fill="hold" presetClass="entr" presetID="1">
                                  <p:stCondLst>
                                    <p:cond delay="0"/>
                                  </p:stCondLst>
                                  <p:childTnLst>
                                    <p:set>
                                      <p:cBhvr>
                                        <p:cTn id="323" dur="1" fill="hold">
                                          <p:stCondLst>
                                            <p:cond delay="0"/>
                                          </p:stCondLst>
                                        </p:cTn>
                                        <p:tgtEl>
                                          <p:spTgt spid="159"/>
                                        </p:tgtEl>
                                        <p:attrNameLst>
                                          <p:attrName>style.visibility</p:attrName>
                                        </p:attrNameLst>
                                      </p:cBhvr>
                                      <p:to>
                                        <p:strVal val="visible"/>
                                      </p:to>
                                    </p:set>
                                  </p:childTnLst>
                                </p:cTn>
                              </p:par>
                            </p:childTnLst>
                          </p:cTn>
                        </p:par>
                      </p:childTnLst>
                    </p:cTn>
                  </p:par>
                  <p:par>
                    <p:cTn id="324" fill="hold">
                      <p:stCondLst>
                        <p:cond delay="indefinite"/>
                      </p:stCondLst>
                      <p:childTnLst>
                        <p:par>
                          <p:cTn id="325" fill="hold">
                            <p:stCondLst>
                              <p:cond delay="0"/>
                            </p:stCondLst>
                            <p:childTnLst>
                              <p:par>
                                <p:cTn id="326" nodeType="clickEffect" fill="hold" presetClass="entr" presetID="1">
                                  <p:stCondLst>
                                    <p:cond delay="0"/>
                                  </p:stCondLst>
                                  <p:childTnLst>
                                    <p:set>
                                      <p:cBhvr>
                                        <p:cTn id="327" dur="1" fill="hold">
                                          <p:stCondLst>
                                            <p:cond delay="0"/>
                                          </p:stCondLst>
                                        </p:cTn>
                                        <p:tgtEl>
                                          <p:spTgt spid="164"/>
                                        </p:tgtEl>
                                        <p:attrNameLst>
                                          <p:attrName>style.visibility</p:attrName>
                                        </p:attrNameLst>
                                      </p:cBhvr>
                                      <p:to>
                                        <p:strVal val="visible"/>
                                      </p:to>
                                    </p:set>
                                  </p:childTnLst>
                                </p:cTn>
                              </p:par>
                              <p:par>
                                <p:cTn id="328" nodeType="withEffect" fill="hold" presetClass="entr" presetID="1">
                                  <p:stCondLst>
                                    <p:cond delay="0"/>
                                  </p:stCondLst>
                                  <p:childTnLst>
                                    <p:set>
                                      <p:cBhvr>
                                        <p:cTn id="329" dur="1" fill="hold">
                                          <p:stCondLst>
                                            <p:cond delay="0"/>
                                          </p:stCondLst>
                                        </p:cTn>
                                        <p:tgtEl>
                                          <p:spTgt spid="163"/>
                                        </p:tgtEl>
                                        <p:attrNameLst>
                                          <p:attrName>style.visibility</p:attrName>
                                        </p:attrNameLst>
                                      </p:cBhvr>
                                      <p:to>
                                        <p:strVal val="visible"/>
                                      </p:to>
                                    </p:set>
                                  </p:childTnLst>
                                </p:cTn>
                              </p:par>
                              <p:par>
                                <p:cTn id="330" nodeType="withEffect" fill="hold" presetClass="entr" presetID="1">
                                  <p:stCondLst>
                                    <p:cond delay="0"/>
                                  </p:stCondLst>
                                  <p:childTnLst>
                                    <p:set>
                                      <p:cBhvr>
                                        <p:cTn id="331" dur="1" fill="hold">
                                          <p:stCondLst>
                                            <p:cond delay="0"/>
                                          </p:stCondLst>
                                        </p:cTn>
                                        <p:tgtEl>
                                          <p:spTgt spid="16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des blocs internes</a:t>
            </a:r>
            <a:endParaRPr b="0" lang="fr-FR" sz="4400" spc="-1" strike="noStrike">
              <a:solidFill>
                <a:srgbClr val="000000"/>
              </a:solidFill>
              <a:latin typeface="Calibri"/>
            </a:endParaRPr>
          </a:p>
        </p:txBody>
      </p:sp>
      <p:sp>
        <p:nvSpPr>
          <p:cNvPr id="167" name="Espace réservé du contenu 2"/>
          <p:cNvSpPr txBox="1"/>
          <p:nvPr/>
        </p:nvSpPr>
        <p:spPr>
          <a:xfrm>
            <a:off x="457200" y="1600200"/>
            <a:ext cx="8229240" cy="4525560"/>
          </a:xfrm>
          <a:prstGeom prst="rect">
            <a:avLst/>
          </a:prstGeom>
          <a:noFill/>
          <a:ln w="0">
            <a:noFill/>
          </a:ln>
        </p:spPr>
        <p:txBody>
          <a:bodyPr>
            <a:normAutofit/>
          </a:bodyPr>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Il défini et représente </a:t>
            </a:r>
            <a:r>
              <a:rPr b="1" lang="fr-FR" sz="2000" spc="-1" strike="noStrike">
                <a:solidFill>
                  <a:srgbClr val="000000"/>
                </a:solidFill>
                <a:latin typeface="Calibri"/>
              </a:rPr>
              <a:t>les flux </a:t>
            </a:r>
            <a:r>
              <a:rPr b="0" lang="fr-FR" sz="2000" spc="-1" strike="noStrike">
                <a:solidFill>
                  <a:srgbClr val="000000"/>
                </a:solidFill>
                <a:latin typeface="Calibri"/>
              </a:rPr>
              <a:t>(énergie – information – matière) passant entre les blocs internes</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Il est plus souple que les classiques chaines d’énergie et d’information et donc plus proche de la réalité</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Il permet d’expliquer, de comprendre ou d’imaginer le fonctionnement du système</a:t>
            </a:r>
            <a:endParaRPr b="0" lang="fr-FR" sz="2000" spc="-1" strike="noStrike">
              <a:solidFill>
                <a:srgbClr val="000000"/>
              </a:solidFill>
              <a:latin typeface="Calibri"/>
            </a:endParaRPr>
          </a:p>
        </p:txBody>
      </p:sp>
      <p:pic>
        <p:nvPicPr>
          <p:cNvPr id="168" name="Image 5" descr=""/>
          <p:cNvPicPr/>
          <p:nvPr/>
        </p:nvPicPr>
        <p:blipFill>
          <a:blip r:embed="rId1"/>
          <a:stretch/>
        </p:blipFill>
        <p:spPr>
          <a:xfrm>
            <a:off x="199080" y="4005000"/>
            <a:ext cx="8745840" cy="2829240"/>
          </a:xfrm>
          <a:prstGeom prst="rect">
            <a:avLst/>
          </a:prstGeom>
          <a:ln w="0">
            <a:noFill/>
          </a:ln>
        </p:spPr>
      </p:pic>
      <p:sp>
        <p:nvSpPr>
          <p:cNvPr id="169" name="ZoneTexte 4"/>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2"/>
              </a:rPr>
              <a:t>Tuto Visual </a:t>
            </a:r>
            <a:r>
              <a:rPr b="0" lang="fr-FR" sz="1800" spc="-1" strike="noStrike" u="sng">
                <a:solidFill>
                  <a:srgbClr val="0000ff"/>
                </a:solidFill>
                <a:uFillTx/>
                <a:latin typeface="Calibri"/>
                <a:hlinkClick r:id="rId3"/>
              </a:rPr>
              <a:t>Paradigm</a:t>
            </a:r>
            <a:endParaRPr b="0" lang="fr-FR" sz="1800" spc="-1" strike="noStrike">
              <a:latin typeface="Arial"/>
            </a:endParaRPr>
          </a:p>
        </p:txBody>
      </p:sp>
      <p:sp>
        <p:nvSpPr>
          <p:cNvPr id="170" name="ZoneTexte 3"/>
          <p:cNvSpPr/>
          <p:nvPr/>
        </p:nvSpPr>
        <p:spPr>
          <a:xfrm rot="20810400">
            <a:off x="163080" y="1233360"/>
            <a:ext cx="1119960" cy="364320"/>
          </a:xfrm>
          <a:prstGeom prst="rect">
            <a:avLst/>
          </a:prstGeom>
          <a:gradFill rotWithShape="0">
            <a:gsLst>
              <a:gs pos="0">
                <a:srgbClr val="d9caee"/>
              </a:gs>
              <a:gs pos="100000">
                <a:srgbClr val="f1eaf8"/>
              </a:gs>
            </a:gsLst>
            <a:lin ang="15408000"/>
          </a:gradFill>
          <a:ln>
            <a:solidFill>
              <a:srgbClr val="7d5fa0"/>
            </a:solidFill>
            <a:round/>
          </a:ln>
          <a:effectLst>
            <a:outerShdw blurRad="39960" dir="5400000" dist="20160" rotWithShape="0">
              <a:srgbClr val="000000">
                <a:alpha val="38000"/>
              </a:srgbClr>
            </a:outerShdw>
          </a:effectLst>
        </p:spPr>
        <p:style>
          <a:lnRef idx="1">
            <a:schemeClr val="accent4"/>
          </a:lnRef>
          <a:fillRef idx="2">
            <a:schemeClr val="accent4"/>
          </a:fillRef>
          <a:effectRef idx="1">
            <a:schemeClr val="accent4"/>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Structurel</a:t>
            </a:r>
            <a:endParaRPr b="0" lang="fr-FR" sz="1800" spc="-1" strike="noStrike">
              <a:latin typeface="Arial"/>
            </a:endParaRPr>
          </a:p>
        </p:txBody>
      </p:sp>
      <p:sp>
        <p:nvSpPr>
          <p:cNvPr id="171" name="ZoneTexte 6"/>
          <p:cNvSpPr/>
          <p:nvPr/>
        </p:nvSpPr>
        <p:spPr>
          <a:xfrm>
            <a:off x="2199960" y="3578040"/>
            <a:ext cx="1311480" cy="39888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1 - Blocs du diag de définition des blocs</a:t>
            </a:r>
            <a:endParaRPr b="0" lang="fr-FR" sz="1200" spc="-1" strike="noStrike">
              <a:latin typeface="Arial"/>
            </a:endParaRPr>
          </a:p>
        </p:txBody>
      </p:sp>
      <p:sp>
        <p:nvSpPr>
          <p:cNvPr id="172" name="Connecteur droit 7"/>
          <p:cNvSpPr/>
          <p:nvPr/>
        </p:nvSpPr>
        <p:spPr>
          <a:xfrm flipH="1">
            <a:off x="2650320" y="3976920"/>
            <a:ext cx="205200" cy="89316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73" name="ZoneTexte 11"/>
          <p:cNvSpPr/>
          <p:nvPr/>
        </p:nvSpPr>
        <p:spPr>
          <a:xfrm>
            <a:off x="3657600" y="375696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2 – Ports orientés</a:t>
            </a:r>
            <a:endParaRPr b="0" lang="fr-FR" sz="1200" spc="-1" strike="noStrike">
              <a:latin typeface="Arial"/>
            </a:endParaRPr>
          </a:p>
        </p:txBody>
      </p:sp>
      <p:sp>
        <p:nvSpPr>
          <p:cNvPr id="174" name="Connecteur droit 12"/>
          <p:cNvSpPr/>
          <p:nvPr/>
        </p:nvSpPr>
        <p:spPr>
          <a:xfrm flipH="1">
            <a:off x="3889440" y="3976920"/>
            <a:ext cx="377640" cy="103896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75" name="ZoneTexte 14"/>
          <p:cNvSpPr/>
          <p:nvPr/>
        </p:nvSpPr>
        <p:spPr>
          <a:xfrm>
            <a:off x="5022720" y="353844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3 – Connecteur</a:t>
            </a:r>
            <a:endParaRPr b="0" lang="fr-FR" sz="1200" spc="-1" strike="noStrike">
              <a:latin typeface="Arial"/>
            </a:endParaRPr>
          </a:p>
        </p:txBody>
      </p:sp>
      <p:sp>
        <p:nvSpPr>
          <p:cNvPr id="176" name="Connecteur droit 15"/>
          <p:cNvSpPr/>
          <p:nvPr/>
        </p:nvSpPr>
        <p:spPr>
          <a:xfrm flipH="1">
            <a:off x="5085360" y="3758400"/>
            <a:ext cx="546480" cy="125748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77" name="ZoneTexte 20"/>
          <p:cNvSpPr/>
          <p:nvPr/>
        </p:nvSpPr>
        <p:spPr>
          <a:xfrm>
            <a:off x="6811560" y="352512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4 – Flèche de flux</a:t>
            </a:r>
            <a:endParaRPr b="0" lang="fr-FR" sz="1200" spc="-1" strike="noStrike">
              <a:latin typeface="Arial"/>
            </a:endParaRPr>
          </a:p>
        </p:txBody>
      </p:sp>
      <p:sp>
        <p:nvSpPr>
          <p:cNvPr id="178" name="Connecteur droit 21"/>
          <p:cNvSpPr/>
          <p:nvPr/>
        </p:nvSpPr>
        <p:spPr>
          <a:xfrm flipH="1">
            <a:off x="6886080" y="3745080"/>
            <a:ext cx="534960" cy="11977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79" name="ZoneTexte 23"/>
          <p:cNvSpPr/>
          <p:nvPr/>
        </p:nvSpPr>
        <p:spPr>
          <a:xfrm>
            <a:off x="354240" y="374544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5 – Nature du flux</a:t>
            </a:r>
            <a:endParaRPr b="0" lang="fr-FR" sz="1200" spc="-1" strike="noStrike">
              <a:latin typeface="Arial"/>
            </a:endParaRPr>
          </a:p>
        </p:txBody>
      </p:sp>
      <p:sp>
        <p:nvSpPr>
          <p:cNvPr id="180" name="Connecteur droit 24"/>
          <p:cNvSpPr/>
          <p:nvPr/>
        </p:nvSpPr>
        <p:spPr>
          <a:xfrm>
            <a:off x="963720" y="3965400"/>
            <a:ext cx="818280" cy="8384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Tree>
  </p:cSld>
  <mc:AlternateContent>
    <mc:Choice Requires="p14">
      <p:transition spd="slow" p14:dur="2000"/>
    </mc:Choice>
    <mc:Fallback>
      <p:transition spd="slow"/>
    </mc:Fallback>
  </mc:AlternateContent>
  <p:timing>
    <p:tnLst>
      <p:par>
        <p:cTn id="332" dur="indefinite" restart="never" nodeType="tmRoot">
          <p:childTnLst>
            <p:seq>
              <p:cTn id="333" dur="indefinite" nodeType="mainSeq">
                <p:childTnLst>
                  <p:par>
                    <p:cTn id="334" fill="hold">
                      <p:stCondLst>
                        <p:cond delay="indefinite"/>
                      </p:stCondLst>
                      <p:childTnLst>
                        <p:par>
                          <p:cTn id="335" fill="hold">
                            <p:stCondLst>
                              <p:cond delay="0"/>
                            </p:stCondLst>
                            <p:childTnLst>
                              <p:par>
                                <p:cTn id="336" nodeType="clickEffect" fill="hold" presetClass="entr" presetID="1">
                                  <p:stCondLst>
                                    <p:cond delay="0"/>
                                  </p:stCondLst>
                                  <p:childTnLst>
                                    <p:set>
                                      <p:cBhvr>
                                        <p:cTn id="337" dur="1" fill="hold">
                                          <p:stCondLst>
                                            <p:cond delay="0"/>
                                          </p:stCondLst>
                                        </p:cTn>
                                        <p:tgtEl>
                                          <p:spTgt spid="167">
                                            <p:txEl>
                                              <p:pRg st="0" end="0"/>
                                            </p:txEl>
                                          </p:spTgt>
                                        </p:tgtEl>
                                        <p:attrNameLst>
                                          <p:attrName>style.visibility</p:attrName>
                                        </p:attrNameLst>
                                      </p:cBhvr>
                                      <p:to>
                                        <p:strVal val="visible"/>
                                      </p:to>
                                    </p:set>
                                  </p:childTnLst>
                                </p:cTn>
                              </p:par>
                            </p:childTnLst>
                          </p:cTn>
                        </p:par>
                      </p:childTnLst>
                    </p:cTn>
                  </p:par>
                  <p:par>
                    <p:cTn id="338" fill="hold">
                      <p:stCondLst>
                        <p:cond delay="indefinite"/>
                      </p:stCondLst>
                      <p:childTnLst>
                        <p:par>
                          <p:cTn id="339" fill="hold">
                            <p:stCondLst>
                              <p:cond delay="0"/>
                            </p:stCondLst>
                            <p:childTnLst>
                              <p:par>
                                <p:cTn id="340" nodeType="clickEffect" fill="hold" presetClass="entr" presetID="1">
                                  <p:stCondLst>
                                    <p:cond delay="0"/>
                                  </p:stCondLst>
                                  <p:childTnLst>
                                    <p:set>
                                      <p:cBhvr>
                                        <p:cTn id="341" dur="1" fill="hold">
                                          <p:stCondLst>
                                            <p:cond delay="0"/>
                                          </p:stCondLst>
                                        </p:cTn>
                                        <p:tgtEl>
                                          <p:spTgt spid="167">
                                            <p:txEl>
                                              <p:pRg st="1" end="1"/>
                                            </p:txEl>
                                          </p:spTgt>
                                        </p:tgtEl>
                                        <p:attrNameLst>
                                          <p:attrName>style.visibility</p:attrName>
                                        </p:attrNameLst>
                                      </p:cBhvr>
                                      <p:to>
                                        <p:strVal val="visible"/>
                                      </p:to>
                                    </p:set>
                                  </p:childTnLst>
                                </p:cTn>
                              </p:par>
                            </p:childTnLst>
                          </p:cTn>
                        </p:par>
                      </p:childTnLst>
                    </p:cTn>
                  </p:par>
                  <p:par>
                    <p:cTn id="342" fill="hold">
                      <p:stCondLst>
                        <p:cond delay="indefinite"/>
                      </p:stCondLst>
                      <p:childTnLst>
                        <p:par>
                          <p:cTn id="343" fill="hold">
                            <p:stCondLst>
                              <p:cond delay="0"/>
                            </p:stCondLst>
                            <p:childTnLst>
                              <p:par>
                                <p:cTn id="344" nodeType="clickEffect" fill="hold" presetClass="entr" presetID="1">
                                  <p:stCondLst>
                                    <p:cond delay="0"/>
                                  </p:stCondLst>
                                  <p:childTnLst>
                                    <p:set>
                                      <p:cBhvr>
                                        <p:cTn id="345" dur="1" fill="hold">
                                          <p:stCondLst>
                                            <p:cond delay="0"/>
                                          </p:stCondLst>
                                        </p:cTn>
                                        <p:tgtEl>
                                          <p:spTgt spid="167">
                                            <p:txEl>
                                              <p:pRg st="2" end="2"/>
                                            </p:txEl>
                                          </p:spTgt>
                                        </p:tgtEl>
                                        <p:attrNameLst>
                                          <p:attrName>style.visibility</p:attrName>
                                        </p:attrNameLst>
                                      </p:cBhvr>
                                      <p:to>
                                        <p:strVal val="visible"/>
                                      </p:to>
                                    </p:set>
                                  </p:childTnLst>
                                </p:cTn>
                              </p:par>
                            </p:childTnLst>
                          </p:cTn>
                        </p:par>
                      </p:childTnLst>
                    </p:cTn>
                  </p:par>
                  <p:par>
                    <p:cTn id="346" fill="hold">
                      <p:stCondLst>
                        <p:cond delay="indefinite"/>
                      </p:stCondLst>
                      <p:childTnLst>
                        <p:par>
                          <p:cTn id="347" fill="hold">
                            <p:stCondLst>
                              <p:cond delay="0"/>
                            </p:stCondLst>
                            <p:childTnLst>
                              <p:par>
                                <p:cTn id="348" nodeType="clickEffect" fill="hold" presetClass="entr" presetID="1">
                                  <p:stCondLst>
                                    <p:cond delay="0"/>
                                  </p:stCondLst>
                                  <p:childTnLst>
                                    <p:set>
                                      <p:cBhvr>
                                        <p:cTn id="349" dur="1" fill="hold">
                                          <p:stCondLst>
                                            <p:cond delay="0"/>
                                          </p:stCondLst>
                                        </p:cTn>
                                        <p:tgtEl>
                                          <p:spTgt spid="172"/>
                                        </p:tgtEl>
                                        <p:attrNameLst>
                                          <p:attrName>style.visibility</p:attrName>
                                        </p:attrNameLst>
                                      </p:cBhvr>
                                      <p:to>
                                        <p:strVal val="visible"/>
                                      </p:to>
                                    </p:set>
                                  </p:childTnLst>
                                </p:cTn>
                              </p:par>
                              <p:par>
                                <p:cTn id="350" nodeType="withEffect" fill="hold" presetClass="entr" presetID="1">
                                  <p:stCondLst>
                                    <p:cond delay="0"/>
                                  </p:stCondLst>
                                  <p:childTnLst>
                                    <p:set>
                                      <p:cBhvr>
                                        <p:cTn id="351" dur="1" fill="hold">
                                          <p:stCondLst>
                                            <p:cond delay="0"/>
                                          </p:stCondLst>
                                        </p:cTn>
                                        <p:tgtEl>
                                          <p:spTgt spid="171"/>
                                        </p:tgtEl>
                                        <p:attrNameLst>
                                          <p:attrName>style.visibility</p:attrName>
                                        </p:attrNameLst>
                                      </p:cBhvr>
                                      <p:to>
                                        <p:strVal val="visible"/>
                                      </p:to>
                                    </p:set>
                                  </p:childTnLst>
                                </p:cTn>
                              </p:par>
                            </p:childTnLst>
                          </p:cTn>
                        </p:par>
                      </p:childTnLst>
                    </p:cTn>
                  </p:par>
                  <p:par>
                    <p:cTn id="352" fill="hold">
                      <p:stCondLst>
                        <p:cond delay="indefinite"/>
                      </p:stCondLst>
                      <p:childTnLst>
                        <p:par>
                          <p:cTn id="353" fill="hold">
                            <p:stCondLst>
                              <p:cond delay="0"/>
                            </p:stCondLst>
                            <p:childTnLst>
                              <p:par>
                                <p:cTn id="354" nodeType="clickEffect" fill="hold" presetClass="entr" presetID="1">
                                  <p:stCondLst>
                                    <p:cond delay="0"/>
                                  </p:stCondLst>
                                  <p:childTnLst>
                                    <p:set>
                                      <p:cBhvr>
                                        <p:cTn id="355" dur="1" fill="hold">
                                          <p:stCondLst>
                                            <p:cond delay="0"/>
                                          </p:stCondLst>
                                        </p:cTn>
                                        <p:tgtEl>
                                          <p:spTgt spid="174"/>
                                        </p:tgtEl>
                                        <p:attrNameLst>
                                          <p:attrName>style.visibility</p:attrName>
                                        </p:attrNameLst>
                                      </p:cBhvr>
                                      <p:to>
                                        <p:strVal val="visible"/>
                                      </p:to>
                                    </p:set>
                                  </p:childTnLst>
                                </p:cTn>
                              </p:par>
                              <p:par>
                                <p:cTn id="356" nodeType="withEffect" fill="hold" presetClass="entr" presetID="1">
                                  <p:stCondLst>
                                    <p:cond delay="0"/>
                                  </p:stCondLst>
                                  <p:childTnLst>
                                    <p:set>
                                      <p:cBhvr>
                                        <p:cTn id="357" dur="1" fill="hold">
                                          <p:stCondLst>
                                            <p:cond delay="0"/>
                                          </p:stCondLst>
                                        </p:cTn>
                                        <p:tgtEl>
                                          <p:spTgt spid="173"/>
                                        </p:tgtEl>
                                        <p:attrNameLst>
                                          <p:attrName>style.visibility</p:attrName>
                                        </p:attrNameLst>
                                      </p:cBhvr>
                                      <p:to>
                                        <p:strVal val="visible"/>
                                      </p:to>
                                    </p:set>
                                  </p:childTnLst>
                                </p:cTn>
                              </p:par>
                            </p:childTnLst>
                          </p:cTn>
                        </p:par>
                      </p:childTnLst>
                    </p:cTn>
                  </p:par>
                  <p:par>
                    <p:cTn id="358" fill="hold">
                      <p:stCondLst>
                        <p:cond delay="indefinite"/>
                      </p:stCondLst>
                      <p:childTnLst>
                        <p:par>
                          <p:cTn id="359" fill="hold">
                            <p:stCondLst>
                              <p:cond delay="0"/>
                            </p:stCondLst>
                            <p:childTnLst>
                              <p:par>
                                <p:cTn id="360" nodeType="clickEffect" fill="hold" presetClass="entr" presetID="1">
                                  <p:stCondLst>
                                    <p:cond delay="0"/>
                                  </p:stCondLst>
                                  <p:childTnLst>
                                    <p:set>
                                      <p:cBhvr>
                                        <p:cTn id="361" dur="1" fill="hold">
                                          <p:stCondLst>
                                            <p:cond delay="0"/>
                                          </p:stCondLst>
                                        </p:cTn>
                                        <p:tgtEl>
                                          <p:spTgt spid="175"/>
                                        </p:tgtEl>
                                        <p:attrNameLst>
                                          <p:attrName>style.visibility</p:attrName>
                                        </p:attrNameLst>
                                      </p:cBhvr>
                                      <p:to>
                                        <p:strVal val="visible"/>
                                      </p:to>
                                    </p:set>
                                  </p:childTnLst>
                                </p:cTn>
                              </p:par>
                              <p:par>
                                <p:cTn id="362" nodeType="withEffect" fill="hold" presetClass="entr" presetID="1">
                                  <p:stCondLst>
                                    <p:cond delay="0"/>
                                  </p:stCondLst>
                                  <p:childTnLst>
                                    <p:set>
                                      <p:cBhvr>
                                        <p:cTn id="363" dur="1" fill="hold">
                                          <p:stCondLst>
                                            <p:cond delay="0"/>
                                          </p:stCondLst>
                                        </p:cTn>
                                        <p:tgtEl>
                                          <p:spTgt spid="176"/>
                                        </p:tgtEl>
                                        <p:attrNameLst>
                                          <p:attrName>style.visibility</p:attrName>
                                        </p:attrNameLst>
                                      </p:cBhvr>
                                      <p:to>
                                        <p:strVal val="visible"/>
                                      </p:to>
                                    </p:set>
                                  </p:childTnLst>
                                </p:cTn>
                              </p:par>
                            </p:childTnLst>
                          </p:cTn>
                        </p:par>
                      </p:childTnLst>
                    </p:cTn>
                  </p:par>
                  <p:par>
                    <p:cTn id="364" fill="hold">
                      <p:stCondLst>
                        <p:cond delay="indefinite"/>
                      </p:stCondLst>
                      <p:childTnLst>
                        <p:par>
                          <p:cTn id="365" fill="hold">
                            <p:stCondLst>
                              <p:cond delay="0"/>
                            </p:stCondLst>
                            <p:childTnLst>
                              <p:par>
                                <p:cTn id="366" nodeType="clickEffect" fill="hold" presetClass="entr" presetID="1">
                                  <p:stCondLst>
                                    <p:cond delay="0"/>
                                  </p:stCondLst>
                                  <p:childTnLst>
                                    <p:set>
                                      <p:cBhvr>
                                        <p:cTn id="367" dur="1" fill="hold">
                                          <p:stCondLst>
                                            <p:cond delay="0"/>
                                          </p:stCondLst>
                                        </p:cTn>
                                        <p:tgtEl>
                                          <p:spTgt spid="177"/>
                                        </p:tgtEl>
                                        <p:attrNameLst>
                                          <p:attrName>style.visibility</p:attrName>
                                        </p:attrNameLst>
                                      </p:cBhvr>
                                      <p:to>
                                        <p:strVal val="visible"/>
                                      </p:to>
                                    </p:set>
                                  </p:childTnLst>
                                </p:cTn>
                              </p:par>
                              <p:par>
                                <p:cTn id="368" nodeType="withEffect" fill="hold" presetClass="entr" presetID="1">
                                  <p:stCondLst>
                                    <p:cond delay="0"/>
                                  </p:stCondLst>
                                  <p:childTnLst>
                                    <p:set>
                                      <p:cBhvr>
                                        <p:cTn id="369" dur="1" fill="hold">
                                          <p:stCondLst>
                                            <p:cond delay="0"/>
                                          </p:stCondLst>
                                        </p:cTn>
                                        <p:tgtEl>
                                          <p:spTgt spid="178"/>
                                        </p:tgtEl>
                                        <p:attrNameLst>
                                          <p:attrName>style.visibility</p:attrName>
                                        </p:attrNameLst>
                                      </p:cBhvr>
                                      <p:to>
                                        <p:strVal val="visible"/>
                                      </p:to>
                                    </p:set>
                                  </p:childTnLst>
                                </p:cTn>
                              </p:par>
                            </p:childTnLst>
                          </p:cTn>
                        </p:par>
                      </p:childTnLst>
                    </p:cTn>
                  </p:par>
                  <p:par>
                    <p:cTn id="370" fill="hold">
                      <p:stCondLst>
                        <p:cond delay="indefinite"/>
                      </p:stCondLst>
                      <p:childTnLst>
                        <p:par>
                          <p:cTn id="371" fill="hold">
                            <p:stCondLst>
                              <p:cond delay="0"/>
                            </p:stCondLst>
                            <p:childTnLst>
                              <p:par>
                                <p:cTn id="372" nodeType="clickEffect" fill="hold" presetClass="entr" presetID="1">
                                  <p:stCondLst>
                                    <p:cond delay="0"/>
                                  </p:stCondLst>
                                  <p:childTnLst>
                                    <p:set>
                                      <p:cBhvr>
                                        <p:cTn id="373" dur="1" fill="hold">
                                          <p:stCondLst>
                                            <p:cond delay="0"/>
                                          </p:stCondLst>
                                        </p:cTn>
                                        <p:tgtEl>
                                          <p:spTgt spid="179"/>
                                        </p:tgtEl>
                                        <p:attrNameLst>
                                          <p:attrName>style.visibility</p:attrName>
                                        </p:attrNameLst>
                                      </p:cBhvr>
                                      <p:to>
                                        <p:strVal val="visible"/>
                                      </p:to>
                                    </p:set>
                                  </p:childTnLst>
                                </p:cTn>
                              </p:par>
                              <p:par>
                                <p:cTn id="374" nodeType="withEffect" fill="hold" presetClass="entr" presetID="1">
                                  <p:stCondLst>
                                    <p:cond delay="0"/>
                                  </p:stCondLst>
                                  <p:childTnLst>
                                    <p:set>
                                      <p:cBhvr>
                                        <p:cTn id="375" dur="1" fill="hold">
                                          <p:stCondLst>
                                            <p:cond delay="0"/>
                                          </p:stCondLst>
                                        </p:cTn>
                                        <p:tgtEl>
                                          <p:spTgt spid="1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Titre 1"/>
          <p:cNvSpPr txBox="1"/>
          <p:nvPr/>
        </p:nvSpPr>
        <p:spPr>
          <a:xfrm>
            <a:off x="457200" y="274680"/>
            <a:ext cx="8229240" cy="1142640"/>
          </a:xfrm>
          <a:prstGeom prst="rect">
            <a:avLst/>
          </a:prstGeom>
          <a:solidFill>
            <a:srgbClr val="ffffff">
              <a:alpha val="67000"/>
            </a:srgbClr>
          </a:solidFill>
          <a:ln w="0">
            <a:noFill/>
          </a:ln>
        </p:spPr>
        <p:txBody>
          <a:bodyPr anchor="ctr">
            <a:normAutofit fontScale="90000"/>
          </a:bodyPr>
          <a:p>
            <a:pPr algn="ctr">
              <a:lnSpc>
                <a:spcPct val="100000"/>
              </a:lnSpc>
            </a:pPr>
            <a:r>
              <a:rPr b="0" lang="fr-FR" sz="4400" spc="-1" strike="noStrike">
                <a:solidFill>
                  <a:srgbClr val="000000"/>
                </a:solidFill>
                <a:latin typeface="Calibri"/>
              </a:rPr>
              <a:t>Retrouver nos chaines d’énergie</a:t>
            </a:r>
            <a:br/>
            <a:r>
              <a:rPr b="0" lang="fr-FR" sz="4400" spc="-1" strike="noStrike">
                <a:solidFill>
                  <a:srgbClr val="000000"/>
                </a:solidFill>
                <a:latin typeface="Calibri"/>
              </a:rPr>
              <a:t>et d’information</a:t>
            </a:r>
            <a:endParaRPr b="0" lang="fr-FR" sz="4400" spc="-1" strike="noStrike">
              <a:solidFill>
                <a:srgbClr val="000000"/>
              </a:solidFill>
              <a:latin typeface="Calibri"/>
            </a:endParaRPr>
          </a:p>
        </p:txBody>
      </p:sp>
      <p:sp>
        <p:nvSpPr>
          <p:cNvPr id="182" name="Espace réservé du contenu 2"/>
          <p:cNvSpPr txBox="1"/>
          <p:nvPr/>
        </p:nvSpPr>
        <p:spPr>
          <a:xfrm>
            <a:off x="457200" y="1600200"/>
            <a:ext cx="8229240" cy="4525560"/>
          </a:xfrm>
          <a:prstGeom prst="rect">
            <a:avLst/>
          </a:prstGeom>
          <a:noFill/>
          <a:ln w="0">
            <a:noFill/>
          </a:ln>
        </p:spPr>
        <p:txBody>
          <a:bodyPr>
            <a:normAutofit/>
          </a:bodyPr>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Les notions de </a:t>
            </a:r>
            <a:r>
              <a:rPr b="1" lang="fr-FR" sz="2000" spc="-1" strike="noStrike">
                <a:solidFill>
                  <a:srgbClr val="000000"/>
                </a:solidFill>
                <a:latin typeface="Calibri"/>
              </a:rPr>
              <a:t>chaines d’énergie </a:t>
            </a:r>
            <a:r>
              <a:rPr b="0" lang="fr-FR" sz="2000" spc="-1" strike="noStrike">
                <a:solidFill>
                  <a:srgbClr val="000000"/>
                </a:solidFill>
                <a:latin typeface="Calibri"/>
              </a:rPr>
              <a:t>et </a:t>
            </a:r>
            <a:r>
              <a:rPr b="1" lang="fr-FR" sz="2000" spc="-1" strike="noStrike">
                <a:solidFill>
                  <a:srgbClr val="000000"/>
                </a:solidFill>
                <a:latin typeface="Calibri"/>
              </a:rPr>
              <a:t>chaines d’information </a:t>
            </a:r>
            <a:r>
              <a:rPr b="0" lang="fr-FR" sz="2000" spc="-1" strike="noStrike">
                <a:solidFill>
                  <a:srgbClr val="000000"/>
                </a:solidFill>
                <a:latin typeface="Calibri"/>
              </a:rPr>
              <a:t>sont au programme, il est donc nécessaire de les traiter !</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Elles sont un mélange de </a:t>
            </a:r>
            <a:r>
              <a:rPr b="1" lang="fr-FR" sz="2000" spc="-1" strike="noStrike">
                <a:solidFill>
                  <a:srgbClr val="000000"/>
                </a:solidFill>
                <a:latin typeface="Calibri"/>
              </a:rPr>
              <a:t>structurel</a:t>
            </a:r>
            <a:r>
              <a:rPr b="0" lang="fr-FR" sz="2000" spc="-1" strike="noStrike">
                <a:solidFill>
                  <a:srgbClr val="000000"/>
                </a:solidFill>
                <a:latin typeface="Calibri"/>
              </a:rPr>
              <a:t> et de </a:t>
            </a:r>
            <a:r>
              <a:rPr b="1" lang="fr-FR" sz="2000" spc="-1" strike="noStrike">
                <a:solidFill>
                  <a:srgbClr val="000000"/>
                </a:solidFill>
                <a:latin typeface="Calibri"/>
              </a:rPr>
              <a:t>comportemental</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Il suffit de rajouter les fonctions des blocs (avec du texte) au diagramme des blocs internes qui a été organisés comme nos chaines habituelles</a:t>
            </a:r>
            <a:endParaRPr b="0" lang="fr-FR" sz="2000" spc="-1" strike="noStrike">
              <a:solidFill>
                <a:srgbClr val="000000"/>
              </a:solidFill>
              <a:latin typeface="Calibri"/>
            </a:endParaRPr>
          </a:p>
        </p:txBody>
      </p:sp>
      <p:pic>
        <p:nvPicPr>
          <p:cNvPr id="183" name="Image 5" descr=""/>
          <p:cNvPicPr/>
          <p:nvPr/>
        </p:nvPicPr>
        <p:blipFill>
          <a:blip r:embed="rId1"/>
          <a:stretch/>
        </p:blipFill>
        <p:spPr>
          <a:xfrm>
            <a:off x="278640" y="3308400"/>
            <a:ext cx="8586360" cy="2777760"/>
          </a:xfrm>
          <a:prstGeom prst="rect">
            <a:avLst/>
          </a:prstGeom>
          <a:ln w="0">
            <a:noFill/>
          </a:ln>
        </p:spPr>
      </p:pic>
      <p:sp>
        <p:nvSpPr>
          <p:cNvPr id="184" name="ZoneTexte 4"/>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2"/>
              </a:rPr>
              <a:t>Tuto Visual </a:t>
            </a:r>
            <a:r>
              <a:rPr b="0" lang="fr-FR" sz="1800" spc="-1" strike="noStrike" u="sng">
                <a:solidFill>
                  <a:srgbClr val="0000ff"/>
                </a:solidFill>
                <a:uFillTx/>
                <a:latin typeface="Calibri"/>
                <a:hlinkClick r:id="rId3"/>
              </a:rPr>
              <a:t>Paradigm</a:t>
            </a:r>
            <a:endParaRPr b="0" lang="fr-FR" sz="1800" spc="-1" strike="noStrike">
              <a:latin typeface="Arial"/>
            </a:endParaRPr>
          </a:p>
        </p:txBody>
      </p:sp>
      <p:sp>
        <p:nvSpPr>
          <p:cNvPr id="185" name="ZoneTexte 3"/>
          <p:cNvSpPr/>
          <p:nvPr/>
        </p:nvSpPr>
        <p:spPr>
          <a:xfrm rot="20810400">
            <a:off x="163080" y="868680"/>
            <a:ext cx="1119960" cy="364320"/>
          </a:xfrm>
          <a:prstGeom prst="rect">
            <a:avLst/>
          </a:prstGeom>
          <a:gradFill rotWithShape="0">
            <a:gsLst>
              <a:gs pos="0">
                <a:srgbClr val="d9caee"/>
              </a:gs>
              <a:gs pos="100000">
                <a:srgbClr val="f1eaf8"/>
              </a:gs>
            </a:gsLst>
            <a:lin ang="15408000"/>
          </a:gradFill>
          <a:ln>
            <a:solidFill>
              <a:srgbClr val="7d5fa0"/>
            </a:solidFill>
            <a:round/>
          </a:ln>
          <a:effectLst>
            <a:outerShdw blurRad="39960" dir="5400000" dist="20160" rotWithShape="0">
              <a:srgbClr val="000000">
                <a:alpha val="38000"/>
              </a:srgbClr>
            </a:outerShdw>
          </a:effectLst>
        </p:spPr>
        <p:style>
          <a:lnRef idx="1">
            <a:schemeClr val="accent4"/>
          </a:lnRef>
          <a:fillRef idx="2">
            <a:schemeClr val="accent4"/>
          </a:fillRef>
          <a:effectRef idx="1">
            <a:schemeClr val="accent4"/>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Structurel</a:t>
            </a:r>
            <a:endParaRPr b="0" lang="fr-FR" sz="1800" spc="-1" strike="noStrike">
              <a:latin typeface="Arial"/>
            </a:endParaRPr>
          </a:p>
        </p:txBody>
      </p:sp>
      <p:sp>
        <p:nvSpPr>
          <p:cNvPr id="186" name="ZoneTexte 16"/>
          <p:cNvSpPr/>
          <p:nvPr/>
        </p:nvSpPr>
        <p:spPr>
          <a:xfrm rot="20774400">
            <a:off x="68760" y="1220040"/>
            <a:ext cx="1798200" cy="364320"/>
          </a:xfrm>
          <a:prstGeom prst="rect">
            <a:avLst/>
          </a:prstGeom>
          <a:gradFill rotWithShape="0">
            <a:gsLst>
              <a:gs pos="0">
                <a:srgbClr val="e3fbc2"/>
              </a:gs>
              <a:gs pos="100000">
                <a:srgbClr val="f4ffe6"/>
              </a:gs>
            </a:gsLst>
            <a:lin ang="15372000"/>
          </a:gradFill>
          <a:ln>
            <a:solidFill>
              <a:srgbClr val="98b855"/>
            </a:solidFill>
            <a:round/>
          </a:ln>
          <a:effectLst>
            <a:outerShdw blurRad="39960" dir="5400000" dist="20160" rotWithShape="0">
              <a:srgbClr val="000000">
                <a:alpha val="38000"/>
              </a:srgbClr>
            </a:outerShdw>
          </a:effectLst>
        </p:spPr>
        <p:style>
          <a:lnRef idx="1">
            <a:schemeClr val="accent3"/>
          </a:lnRef>
          <a:fillRef idx="2">
            <a:schemeClr val="accent3"/>
          </a:fillRef>
          <a:effectRef idx="1">
            <a:schemeClr val="accent3"/>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Comportemental</a:t>
            </a:r>
            <a:endParaRPr b="0" lang="fr-FR" sz="1800" spc="-1" strike="noStrike">
              <a:latin typeface="Arial"/>
            </a:endParaRPr>
          </a:p>
        </p:txBody>
      </p:sp>
      <p:sp>
        <p:nvSpPr>
          <p:cNvPr id="187" name="ZoneTexte 8"/>
          <p:cNvSpPr/>
          <p:nvPr/>
        </p:nvSpPr>
        <p:spPr>
          <a:xfrm>
            <a:off x="2319120" y="3803400"/>
            <a:ext cx="94716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ff0000"/>
                </a:solidFill>
                <a:latin typeface="Calibri"/>
              </a:rPr>
              <a:t>Acquérir</a:t>
            </a:r>
            <a:endParaRPr b="0" lang="fr-FR" sz="1800" spc="-1" strike="noStrike">
              <a:latin typeface="Arial"/>
            </a:endParaRPr>
          </a:p>
        </p:txBody>
      </p:sp>
      <p:sp>
        <p:nvSpPr>
          <p:cNvPr id="188" name="ZoneTexte 18"/>
          <p:cNvSpPr/>
          <p:nvPr/>
        </p:nvSpPr>
        <p:spPr>
          <a:xfrm>
            <a:off x="3949200" y="3803400"/>
            <a:ext cx="77472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ff0000"/>
                </a:solidFill>
                <a:latin typeface="Calibri"/>
              </a:rPr>
              <a:t>Traiter</a:t>
            </a:r>
            <a:endParaRPr b="0" lang="fr-FR" sz="1800" spc="-1" strike="noStrike">
              <a:latin typeface="Arial"/>
            </a:endParaRPr>
          </a:p>
        </p:txBody>
      </p:sp>
      <p:sp>
        <p:nvSpPr>
          <p:cNvPr id="189" name="ZoneTexte 19"/>
          <p:cNvSpPr/>
          <p:nvPr/>
        </p:nvSpPr>
        <p:spPr>
          <a:xfrm>
            <a:off x="5406840" y="3816720"/>
            <a:ext cx="141768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ff0000"/>
                </a:solidFill>
                <a:latin typeface="Calibri"/>
              </a:rPr>
              <a:t>Communiquer</a:t>
            </a:r>
            <a:endParaRPr b="0" lang="fr-FR" sz="1800" spc="-1" strike="noStrike">
              <a:latin typeface="Arial"/>
            </a:endParaRPr>
          </a:p>
        </p:txBody>
      </p:sp>
      <p:sp>
        <p:nvSpPr>
          <p:cNvPr id="190" name="ZoneTexte 22"/>
          <p:cNvSpPr/>
          <p:nvPr/>
        </p:nvSpPr>
        <p:spPr>
          <a:xfrm>
            <a:off x="1769040" y="5689440"/>
            <a:ext cx="1172520" cy="356040"/>
          </a:xfrm>
          <a:prstGeom prst="rect">
            <a:avLst/>
          </a:prstGeom>
          <a:noFill/>
          <a:ln w="0">
            <a:noFill/>
          </a:ln>
        </p:spPr>
        <p:style>
          <a:lnRef idx="0"/>
          <a:fillRef idx="0"/>
          <a:effectRef idx="0"/>
          <a:fontRef idx="minor"/>
        </p:style>
        <p:txBody>
          <a:bodyPr lIns="0" rIns="0" tIns="0" bIns="0">
            <a:spAutoFit/>
          </a:bodyPr>
          <a:p>
            <a:pPr algn="ctr">
              <a:lnSpc>
                <a:spcPts val="1400"/>
              </a:lnSpc>
            </a:pPr>
            <a:r>
              <a:rPr b="0" lang="fr-FR" sz="1400" spc="-1" strike="noStrike">
                <a:solidFill>
                  <a:srgbClr val="ff0000"/>
                </a:solidFill>
                <a:latin typeface="Calibri"/>
              </a:rPr>
              <a:t>Alimenter</a:t>
            </a:r>
            <a:br/>
            <a:r>
              <a:rPr b="0" lang="fr-FR" sz="1400" spc="-1" strike="noStrike">
                <a:solidFill>
                  <a:srgbClr val="ff0000"/>
                </a:solidFill>
                <a:latin typeface="Calibri"/>
              </a:rPr>
              <a:t>ou Stocker</a:t>
            </a:r>
            <a:endParaRPr b="0" lang="fr-FR" sz="1400" spc="-1" strike="noStrike">
              <a:latin typeface="Arial"/>
            </a:endParaRPr>
          </a:p>
        </p:txBody>
      </p:sp>
      <p:sp>
        <p:nvSpPr>
          <p:cNvPr id="191" name="ZoneTexte 25"/>
          <p:cNvSpPr/>
          <p:nvPr/>
        </p:nvSpPr>
        <p:spPr>
          <a:xfrm>
            <a:off x="3299760" y="5722560"/>
            <a:ext cx="111276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ff0000"/>
                </a:solidFill>
                <a:latin typeface="Calibri"/>
              </a:rPr>
              <a:t>Distribuer</a:t>
            </a:r>
            <a:endParaRPr b="0" lang="fr-FR" sz="1800" spc="-1" strike="noStrike">
              <a:latin typeface="Arial"/>
            </a:endParaRPr>
          </a:p>
        </p:txBody>
      </p:sp>
      <p:sp>
        <p:nvSpPr>
          <p:cNvPr id="192" name="ZoneTexte 26"/>
          <p:cNvSpPr/>
          <p:nvPr/>
        </p:nvSpPr>
        <p:spPr>
          <a:xfrm>
            <a:off x="4710960" y="5726880"/>
            <a:ext cx="111276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ff0000"/>
                </a:solidFill>
                <a:latin typeface="Calibri"/>
              </a:rPr>
              <a:t>Convertir</a:t>
            </a:r>
            <a:endParaRPr b="0" lang="fr-FR" sz="1800" spc="-1" strike="noStrike">
              <a:latin typeface="Arial"/>
            </a:endParaRPr>
          </a:p>
        </p:txBody>
      </p:sp>
      <p:sp>
        <p:nvSpPr>
          <p:cNvPr id="193" name="ZoneTexte 27"/>
          <p:cNvSpPr/>
          <p:nvPr/>
        </p:nvSpPr>
        <p:spPr>
          <a:xfrm>
            <a:off x="5962680" y="5726880"/>
            <a:ext cx="123228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ff0000"/>
                </a:solidFill>
                <a:latin typeface="Calibri"/>
              </a:rPr>
              <a:t>Transmettre</a:t>
            </a:r>
            <a:endParaRPr b="0" lang="fr-FR" sz="1800" spc="-1" strike="noStrike">
              <a:latin typeface="Arial"/>
            </a:endParaRPr>
          </a:p>
        </p:txBody>
      </p:sp>
      <p:sp>
        <p:nvSpPr>
          <p:cNvPr id="194" name="ZoneTexte 28"/>
          <p:cNvSpPr/>
          <p:nvPr/>
        </p:nvSpPr>
        <p:spPr>
          <a:xfrm>
            <a:off x="7507440" y="3985920"/>
            <a:ext cx="774720" cy="2134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400" spc="-1" strike="noStrike">
                <a:solidFill>
                  <a:srgbClr val="00b050"/>
                </a:solidFill>
                <a:latin typeface="Calibri"/>
              </a:rPr>
              <a:t>Consignes</a:t>
            </a:r>
            <a:endParaRPr b="0" lang="fr-FR" sz="1400" spc="-1" strike="noStrike">
              <a:latin typeface="Arial"/>
            </a:endParaRPr>
          </a:p>
        </p:txBody>
      </p:sp>
      <p:sp>
        <p:nvSpPr>
          <p:cNvPr id="195" name="ZoneTexte 29"/>
          <p:cNvSpPr/>
          <p:nvPr/>
        </p:nvSpPr>
        <p:spPr>
          <a:xfrm>
            <a:off x="7421040" y="4344120"/>
            <a:ext cx="966960" cy="2134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400" spc="-1" strike="noStrike">
                <a:solidFill>
                  <a:srgbClr val="00b050"/>
                </a:solidFill>
                <a:latin typeface="Calibri"/>
              </a:rPr>
              <a:t>Informations</a:t>
            </a:r>
            <a:endParaRPr b="0" lang="fr-FR" sz="1400" spc="-1" strike="noStrike">
              <a:latin typeface="Arial"/>
            </a:endParaRPr>
          </a:p>
        </p:txBody>
      </p:sp>
      <p:sp>
        <p:nvSpPr>
          <p:cNvPr id="196" name="ZoneTexte 30"/>
          <p:cNvSpPr/>
          <p:nvPr/>
        </p:nvSpPr>
        <p:spPr>
          <a:xfrm>
            <a:off x="3309840" y="4748040"/>
            <a:ext cx="526320" cy="213480"/>
          </a:xfrm>
          <a:prstGeom prst="rect">
            <a:avLst/>
          </a:prstGeom>
          <a:solidFill>
            <a:schemeClr val="accent3">
              <a:lumMod val="20000"/>
              <a:lumOff val="80000"/>
            </a:schemeClr>
          </a:solidFill>
          <a:ln w="0">
            <a:noFill/>
          </a:ln>
        </p:spPr>
        <p:style>
          <a:lnRef idx="0"/>
          <a:fillRef idx="0"/>
          <a:effectRef idx="0"/>
          <a:fontRef idx="minor"/>
        </p:style>
        <p:txBody>
          <a:bodyPr lIns="0" rIns="0" tIns="0" bIns="0">
            <a:spAutoFit/>
          </a:bodyPr>
          <a:p>
            <a:pPr algn="ctr">
              <a:lnSpc>
                <a:spcPct val="100000"/>
              </a:lnSpc>
            </a:pPr>
            <a:r>
              <a:rPr b="0" lang="fr-FR" sz="1400" spc="-1" strike="noStrike">
                <a:solidFill>
                  <a:srgbClr val="00b050"/>
                </a:solidFill>
                <a:latin typeface="Calibri"/>
              </a:rPr>
              <a:t>Ordres</a:t>
            </a:r>
            <a:endParaRPr b="0" lang="fr-FR" sz="1400" spc="-1" strike="noStrike">
              <a:latin typeface="Arial"/>
            </a:endParaRPr>
          </a:p>
        </p:txBody>
      </p:sp>
      <p:pic>
        <p:nvPicPr>
          <p:cNvPr id="197" name="Image 9" descr=""/>
          <p:cNvPicPr/>
          <p:nvPr/>
        </p:nvPicPr>
        <p:blipFill>
          <a:blip r:embed="rId4"/>
          <a:stretch/>
        </p:blipFill>
        <p:spPr>
          <a:xfrm>
            <a:off x="6538680" y="6063840"/>
            <a:ext cx="2292480" cy="746280"/>
          </a:xfrm>
          <a:prstGeom prst="rect">
            <a:avLst/>
          </a:prstGeom>
          <a:ln w="0">
            <a:noFill/>
          </a:ln>
        </p:spPr>
      </p:pic>
      <p:sp>
        <p:nvSpPr>
          <p:cNvPr id="198" name="ZoneTexte 31"/>
          <p:cNvSpPr/>
          <p:nvPr/>
        </p:nvSpPr>
        <p:spPr>
          <a:xfrm>
            <a:off x="6195240" y="6437160"/>
            <a:ext cx="861120" cy="274680"/>
          </a:xfrm>
          <a:prstGeom prst="rect">
            <a:avLst/>
          </a:prstGeom>
          <a:noFill/>
          <a:ln w="0">
            <a:noFill/>
          </a:ln>
        </p:spPr>
        <p:style>
          <a:lnRef idx="0"/>
          <a:fillRef idx="0"/>
          <a:effectRef idx="0"/>
          <a:fontRef idx="minor"/>
        </p:style>
        <p:txBody>
          <a:bodyPr lIns="0" rIns="0" tIns="0" bIns="0">
            <a:spAutoFit/>
          </a:bodyPr>
          <a:p>
            <a:pPr algn="ctr">
              <a:lnSpc>
                <a:spcPct val="100000"/>
              </a:lnSpc>
            </a:pPr>
            <a:r>
              <a:rPr b="0" lang="fr-FR" sz="1800" spc="-1" strike="noStrike">
                <a:solidFill>
                  <a:srgbClr val="0070c0"/>
                </a:solidFill>
                <a:latin typeface="Calibri"/>
              </a:rPr>
              <a:t>Action :</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376" dur="indefinite" restart="never" nodeType="tmRoot">
          <p:childTnLst>
            <p:seq>
              <p:cTn id="377" dur="indefinite" nodeType="mainSeq">
                <p:childTnLst>
                  <p:par>
                    <p:cTn id="378" fill="hold">
                      <p:stCondLst>
                        <p:cond delay="indefinite"/>
                      </p:stCondLst>
                      <p:childTnLst>
                        <p:par>
                          <p:cTn id="379" fill="hold">
                            <p:stCondLst>
                              <p:cond delay="0"/>
                            </p:stCondLst>
                            <p:childTnLst>
                              <p:par>
                                <p:cTn id="380" nodeType="clickEffect" fill="hold" presetClass="entr" presetID="1">
                                  <p:stCondLst>
                                    <p:cond delay="0"/>
                                  </p:stCondLst>
                                  <p:childTnLst>
                                    <p:set>
                                      <p:cBhvr>
                                        <p:cTn id="381" dur="1" fill="hold">
                                          <p:stCondLst>
                                            <p:cond delay="0"/>
                                          </p:stCondLst>
                                        </p:cTn>
                                        <p:tgtEl>
                                          <p:spTgt spid="182">
                                            <p:txEl>
                                              <p:pRg st="0" end="0"/>
                                            </p:txEl>
                                          </p:spTgt>
                                        </p:tgtEl>
                                        <p:attrNameLst>
                                          <p:attrName>style.visibility</p:attrName>
                                        </p:attrNameLst>
                                      </p:cBhvr>
                                      <p:to>
                                        <p:strVal val="visible"/>
                                      </p:to>
                                    </p:set>
                                  </p:childTnLst>
                                </p:cTn>
                              </p:par>
                            </p:childTnLst>
                          </p:cTn>
                        </p:par>
                      </p:childTnLst>
                    </p:cTn>
                  </p:par>
                  <p:par>
                    <p:cTn id="382" fill="hold">
                      <p:stCondLst>
                        <p:cond delay="indefinite"/>
                      </p:stCondLst>
                      <p:childTnLst>
                        <p:par>
                          <p:cTn id="383" fill="hold">
                            <p:stCondLst>
                              <p:cond delay="0"/>
                            </p:stCondLst>
                            <p:childTnLst>
                              <p:par>
                                <p:cTn id="384" nodeType="clickEffect" fill="hold" presetClass="entr" presetID="1">
                                  <p:stCondLst>
                                    <p:cond delay="0"/>
                                  </p:stCondLst>
                                  <p:childTnLst>
                                    <p:set>
                                      <p:cBhvr>
                                        <p:cTn id="385" dur="1" fill="hold">
                                          <p:stCondLst>
                                            <p:cond delay="0"/>
                                          </p:stCondLst>
                                        </p:cTn>
                                        <p:tgtEl>
                                          <p:spTgt spid="182">
                                            <p:txEl>
                                              <p:pRg st="1" end="1"/>
                                            </p:txEl>
                                          </p:spTgt>
                                        </p:tgtEl>
                                        <p:attrNameLst>
                                          <p:attrName>style.visibility</p:attrName>
                                        </p:attrNameLst>
                                      </p:cBhvr>
                                      <p:to>
                                        <p:strVal val="visible"/>
                                      </p:to>
                                    </p:set>
                                  </p:childTnLst>
                                </p:cTn>
                              </p:par>
                            </p:childTnLst>
                          </p:cTn>
                        </p:par>
                      </p:childTnLst>
                    </p:cTn>
                  </p:par>
                  <p:par>
                    <p:cTn id="386" fill="hold">
                      <p:stCondLst>
                        <p:cond delay="indefinite"/>
                      </p:stCondLst>
                      <p:childTnLst>
                        <p:par>
                          <p:cTn id="387" fill="hold">
                            <p:stCondLst>
                              <p:cond delay="0"/>
                            </p:stCondLst>
                            <p:childTnLst>
                              <p:par>
                                <p:cTn id="388" nodeType="clickEffect" fill="hold" presetClass="entr" presetID="1">
                                  <p:stCondLst>
                                    <p:cond delay="0"/>
                                  </p:stCondLst>
                                  <p:childTnLst>
                                    <p:set>
                                      <p:cBhvr>
                                        <p:cTn id="389" dur="1" fill="hold">
                                          <p:stCondLst>
                                            <p:cond delay="0"/>
                                          </p:stCondLst>
                                        </p:cTn>
                                        <p:tgtEl>
                                          <p:spTgt spid="182">
                                            <p:txEl>
                                              <p:pRg st="2" end="2"/>
                                            </p:txEl>
                                          </p:spTgt>
                                        </p:tgtEl>
                                        <p:attrNameLst>
                                          <p:attrName>style.visibility</p:attrName>
                                        </p:attrNameLst>
                                      </p:cBhvr>
                                      <p:to>
                                        <p:strVal val="visible"/>
                                      </p:to>
                                    </p:set>
                                  </p:childTnLst>
                                </p:cTn>
                              </p:par>
                            </p:childTnLst>
                          </p:cTn>
                        </p:par>
                        <p:par>
                          <p:cTn id="390" fill="hold">
                            <p:stCondLst>
                              <p:cond delay="0"/>
                            </p:stCondLst>
                            <p:childTnLst>
                              <p:par>
                                <p:cTn id="391" nodeType="afterEffect" fill="hold" presetClass="entr" presetID="1">
                                  <p:stCondLst>
                                    <p:cond delay="500"/>
                                  </p:stCondLst>
                                  <p:childTnLst>
                                    <p:set>
                                      <p:cBhvr>
                                        <p:cTn id="392" dur="1" fill="hold">
                                          <p:stCondLst>
                                            <p:cond delay="0"/>
                                          </p:stCondLst>
                                        </p:cTn>
                                        <p:tgtEl>
                                          <p:spTgt spid="187"/>
                                        </p:tgtEl>
                                        <p:attrNameLst>
                                          <p:attrName>style.visibility</p:attrName>
                                        </p:attrNameLst>
                                      </p:cBhvr>
                                      <p:to>
                                        <p:strVal val="visible"/>
                                      </p:to>
                                    </p:set>
                                  </p:childTnLst>
                                </p:cTn>
                              </p:par>
                            </p:childTnLst>
                          </p:cTn>
                        </p:par>
                        <p:par>
                          <p:cTn id="393" fill="hold">
                            <p:stCondLst>
                              <p:cond delay="500"/>
                            </p:stCondLst>
                            <p:childTnLst>
                              <p:par>
                                <p:cTn id="394" nodeType="afterEffect" fill="hold" presetClass="entr" presetID="1">
                                  <p:stCondLst>
                                    <p:cond delay="500"/>
                                  </p:stCondLst>
                                  <p:childTnLst>
                                    <p:set>
                                      <p:cBhvr>
                                        <p:cTn id="395" dur="1" fill="hold">
                                          <p:stCondLst>
                                            <p:cond delay="0"/>
                                          </p:stCondLst>
                                        </p:cTn>
                                        <p:tgtEl>
                                          <p:spTgt spid="188"/>
                                        </p:tgtEl>
                                        <p:attrNameLst>
                                          <p:attrName>style.visibility</p:attrName>
                                        </p:attrNameLst>
                                      </p:cBhvr>
                                      <p:to>
                                        <p:strVal val="visible"/>
                                      </p:to>
                                    </p:set>
                                  </p:childTnLst>
                                </p:cTn>
                              </p:par>
                            </p:childTnLst>
                          </p:cTn>
                        </p:par>
                        <p:par>
                          <p:cTn id="396" fill="hold">
                            <p:stCondLst>
                              <p:cond delay="1000"/>
                            </p:stCondLst>
                            <p:childTnLst>
                              <p:par>
                                <p:cTn id="397" nodeType="afterEffect" fill="hold" presetClass="entr" presetID="1">
                                  <p:stCondLst>
                                    <p:cond delay="500"/>
                                  </p:stCondLst>
                                  <p:childTnLst>
                                    <p:set>
                                      <p:cBhvr>
                                        <p:cTn id="398" dur="1" fill="hold">
                                          <p:stCondLst>
                                            <p:cond delay="0"/>
                                          </p:stCondLst>
                                        </p:cTn>
                                        <p:tgtEl>
                                          <p:spTgt spid="189"/>
                                        </p:tgtEl>
                                        <p:attrNameLst>
                                          <p:attrName>style.visibility</p:attrName>
                                        </p:attrNameLst>
                                      </p:cBhvr>
                                      <p:to>
                                        <p:strVal val="visible"/>
                                      </p:to>
                                    </p:set>
                                  </p:childTnLst>
                                </p:cTn>
                              </p:par>
                            </p:childTnLst>
                          </p:cTn>
                        </p:par>
                        <p:par>
                          <p:cTn id="399" fill="hold">
                            <p:stCondLst>
                              <p:cond delay="1500"/>
                            </p:stCondLst>
                            <p:childTnLst>
                              <p:par>
                                <p:cTn id="400" nodeType="afterEffect" fill="hold" presetClass="entr" presetID="1">
                                  <p:stCondLst>
                                    <p:cond delay="500"/>
                                  </p:stCondLst>
                                  <p:childTnLst>
                                    <p:set>
                                      <p:cBhvr>
                                        <p:cTn id="401" dur="1" fill="hold">
                                          <p:stCondLst>
                                            <p:cond delay="0"/>
                                          </p:stCondLst>
                                        </p:cTn>
                                        <p:tgtEl>
                                          <p:spTgt spid="190"/>
                                        </p:tgtEl>
                                        <p:attrNameLst>
                                          <p:attrName>style.visibility</p:attrName>
                                        </p:attrNameLst>
                                      </p:cBhvr>
                                      <p:to>
                                        <p:strVal val="visible"/>
                                      </p:to>
                                    </p:set>
                                  </p:childTnLst>
                                </p:cTn>
                              </p:par>
                            </p:childTnLst>
                          </p:cTn>
                        </p:par>
                        <p:par>
                          <p:cTn id="402" fill="hold">
                            <p:stCondLst>
                              <p:cond delay="2000"/>
                            </p:stCondLst>
                            <p:childTnLst>
                              <p:par>
                                <p:cTn id="403" nodeType="afterEffect" fill="hold" presetClass="entr" presetID="1">
                                  <p:stCondLst>
                                    <p:cond delay="500"/>
                                  </p:stCondLst>
                                  <p:childTnLst>
                                    <p:set>
                                      <p:cBhvr>
                                        <p:cTn id="404" dur="1" fill="hold">
                                          <p:stCondLst>
                                            <p:cond delay="0"/>
                                          </p:stCondLst>
                                        </p:cTn>
                                        <p:tgtEl>
                                          <p:spTgt spid="191"/>
                                        </p:tgtEl>
                                        <p:attrNameLst>
                                          <p:attrName>style.visibility</p:attrName>
                                        </p:attrNameLst>
                                      </p:cBhvr>
                                      <p:to>
                                        <p:strVal val="visible"/>
                                      </p:to>
                                    </p:set>
                                  </p:childTnLst>
                                </p:cTn>
                              </p:par>
                            </p:childTnLst>
                          </p:cTn>
                        </p:par>
                        <p:par>
                          <p:cTn id="405" fill="hold">
                            <p:stCondLst>
                              <p:cond delay="2500"/>
                            </p:stCondLst>
                            <p:childTnLst>
                              <p:par>
                                <p:cTn id="406" nodeType="afterEffect" fill="hold" presetClass="entr" presetID="1">
                                  <p:stCondLst>
                                    <p:cond delay="500"/>
                                  </p:stCondLst>
                                  <p:childTnLst>
                                    <p:set>
                                      <p:cBhvr>
                                        <p:cTn id="407" dur="1" fill="hold">
                                          <p:stCondLst>
                                            <p:cond delay="0"/>
                                          </p:stCondLst>
                                        </p:cTn>
                                        <p:tgtEl>
                                          <p:spTgt spid="192"/>
                                        </p:tgtEl>
                                        <p:attrNameLst>
                                          <p:attrName>style.visibility</p:attrName>
                                        </p:attrNameLst>
                                      </p:cBhvr>
                                      <p:to>
                                        <p:strVal val="visible"/>
                                      </p:to>
                                    </p:set>
                                  </p:childTnLst>
                                </p:cTn>
                              </p:par>
                            </p:childTnLst>
                          </p:cTn>
                        </p:par>
                        <p:par>
                          <p:cTn id="408" fill="hold">
                            <p:stCondLst>
                              <p:cond delay="3000"/>
                            </p:stCondLst>
                            <p:childTnLst>
                              <p:par>
                                <p:cTn id="409" nodeType="afterEffect" fill="hold" presetClass="entr" presetID="1">
                                  <p:stCondLst>
                                    <p:cond delay="500"/>
                                  </p:stCondLst>
                                  <p:childTnLst>
                                    <p:set>
                                      <p:cBhvr>
                                        <p:cTn id="410" dur="1" fill="hold">
                                          <p:stCondLst>
                                            <p:cond delay="0"/>
                                          </p:stCondLst>
                                        </p:cTn>
                                        <p:tgtEl>
                                          <p:spTgt spid="193"/>
                                        </p:tgtEl>
                                        <p:attrNameLst>
                                          <p:attrName>style.visibility</p:attrName>
                                        </p:attrNameLst>
                                      </p:cBhvr>
                                      <p:to>
                                        <p:strVal val="visible"/>
                                      </p:to>
                                    </p:set>
                                  </p:childTnLst>
                                </p:cTn>
                              </p:par>
                            </p:childTnLst>
                          </p:cTn>
                        </p:par>
                      </p:childTnLst>
                    </p:cTn>
                  </p:par>
                  <p:par>
                    <p:cTn id="411" fill="hold">
                      <p:stCondLst>
                        <p:cond delay="indefinite"/>
                      </p:stCondLst>
                      <p:childTnLst>
                        <p:par>
                          <p:cTn id="412" fill="hold">
                            <p:stCondLst>
                              <p:cond delay="0"/>
                            </p:stCondLst>
                            <p:childTnLst>
                              <p:par>
                                <p:cTn id="413" nodeType="clickEffect" fill="hold" presetClass="entr" presetID="1">
                                  <p:stCondLst>
                                    <p:cond delay="0"/>
                                  </p:stCondLst>
                                  <p:childTnLst>
                                    <p:set>
                                      <p:cBhvr>
                                        <p:cTn id="414" dur="1" fill="hold">
                                          <p:stCondLst>
                                            <p:cond delay="0"/>
                                          </p:stCondLst>
                                        </p:cTn>
                                        <p:tgtEl>
                                          <p:spTgt spid="195"/>
                                        </p:tgtEl>
                                        <p:attrNameLst>
                                          <p:attrName>style.visibility</p:attrName>
                                        </p:attrNameLst>
                                      </p:cBhvr>
                                      <p:to>
                                        <p:strVal val="visible"/>
                                      </p:to>
                                    </p:set>
                                  </p:childTnLst>
                                </p:cTn>
                              </p:par>
                            </p:childTnLst>
                          </p:cTn>
                        </p:par>
                        <p:par>
                          <p:cTn id="415" fill="hold">
                            <p:stCondLst>
                              <p:cond delay="0"/>
                            </p:stCondLst>
                            <p:childTnLst>
                              <p:par>
                                <p:cTn id="416" nodeType="afterEffect" fill="hold" presetClass="entr" presetID="1">
                                  <p:stCondLst>
                                    <p:cond delay="500"/>
                                  </p:stCondLst>
                                  <p:childTnLst>
                                    <p:set>
                                      <p:cBhvr>
                                        <p:cTn id="417" dur="1" fill="hold">
                                          <p:stCondLst>
                                            <p:cond delay="0"/>
                                          </p:stCondLst>
                                        </p:cTn>
                                        <p:tgtEl>
                                          <p:spTgt spid="194"/>
                                        </p:tgtEl>
                                        <p:attrNameLst>
                                          <p:attrName>style.visibility</p:attrName>
                                        </p:attrNameLst>
                                      </p:cBhvr>
                                      <p:to>
                                        <p:strVal val="visible"/>
                                      </p:to>
                                    </p:set>
                                  </p:childTnLst>
                                </p:cTn>
                              </p:par>
                            </p:childTnLst>
                          </p:cTn>
                        </p:par>
                        <p:par>
                          <p:cTn id="418" fill="hold">
                            <p:stCondLst>
                              <p:cond delay="500"/>
                            </p:stCondLst>
                            <p:childTnLst>
                              <p:par>
                                <p:cTn id="419" nodeType="afterEffect" fill="hold" presetClass="entr" presetID="1">
                                  <p:stCondLst>
                                    <p:cond delay="500"/>
                                  </p:stCondLst>
                                  <p:childTnLst>
                                    <p:set>
                                      <p:cBhvr>
                                        <p:cTn id="420" dur="1" fill="hold">
                                          <p:stCondLst>
                                            <p:cond delay="0"/>
                                          </p:stCondLst>
                                        </p:cTn>
                                        <p:tgtEl>
                                          <p:spTgt spid="196"/>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nodeType="clickEffect" fill="hold" presetClass="entr" presetID="1">
                                  <p:stCondLst>
                                    <p:cond delay="0"/>
                                  </p:stCondLst>
                                  <p:childTnLst>
                                    <p:set>
                                      <p:cBhvr>
                                        <p:cTn id="424" dur="1" fill="hold">
                                          <p:stCondLst>
                                            <p:cond delay="0"/>
                                          </p:stCondLst>
                                        </p:cTn>
                                        <p:tgtEl>
                                          <p:spTgt spid="197"/>
                                        </p:tgtEl>
                                        <p:attrNameLst>
                                          <p:attrName>style.visibility</p:attrName>
                                        </p:attrNameLst>
                                      </p:cBhvr>
                                      <p:to>
                                        <p:strVal val="visible"/>
                                      </p:to>
                                    </p:set>
                                  </p:childTnLst>
                                </p:cTn>
                              </p:par>
                              <p:par>
                                <p:cTn id="425" nodeType="withEffect" fill="hold" presetClass="entr" presetID="1">
                                  <p:stCondLst>
                                    <p:cond delay="0"/>
                                  </p:stCondLst>
                                  <p:childTnLst>
                                    <p:set>
                                      <p:cBhvr>
                                        <p:cTn id="426" dur="1" fill="hold">
                                          <p:stCondLst>
                                            <p:cond delay="0"/>
                                          </p:stCondLst>
                                        </p:cTn>
                                        <p:tgtEl>
                                          <p:spTgt spid="1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d’activité</a:t>
            </a:r>
            <a:endParaRPr b="0" lang="fr-FR" sz="4400" spc="-1" strike="noStrike">
              <a:solidFill>
                <a:srgbClr val="000000"/>
              </a:solidFill>
              <a:latin typeface="Calibri"/>
            </a:endParaRPr>
          </a:p>
        </p:txBody>
      </p:sp>
      <p:sp>
        <p:nvSpPr>
          <p:cNvPr id="200" name="Espace réservé du contenu 2"/>
          <p:cNvSpPr txBox="1"/>
          <p:nvPr/>
        </p:nvSpPr>
        <p:spPr>
          <a:xfrm>
            <a:off x="364320" y="1600200"/>
            <a:ext cx="8322120" cy="4982760"/>
          </a:xfrm>
          <a:prstGeom prst="rect">
            <a:avLst/>
          </a:prstGeom>
          <a:noFill/>
          <a:ln w="0">
            <a:noFill/>
          </a:ln>
        </p:spPr>
        <p:txBody>
          <a:bodyPr>
            <a:normAutofit/>
          </a:bodyPr>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Il sert </a:t>
            </a:r>
            <a:r>
              <a:rPr b="0" i="1" lang="fr-FR" sz="2400" spc="-1" strike="noStrike">
                <a:solidFill>
                  <a:srgbClr val="000000"/>
                </a:solidFill>
                <a:latin typeface="Calibri"/>
              </a:rPr>
              <a:t>à définir comment se comporte le</a:t>
            </a:r>
            <a:br/>
            <a:r>
              <a:rPr b="0" i="1" lang="fr-FR" sz="2400" spc="-1" strike="noStrike">
                <a:solidFill>
                  <a:srgbClr val="000000"/>
                </a:solidFill>
                <a:latin typeface="Calibri"/>
              </a:rPr>
              <a:t>système dans un état donné</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Il remplace </a:t>
            </a:r>
            <a:r>
              <a:rPr b="1" lang="fr-FR" sz="2400" spc="-1" strike="noStrike">
                <a:solidFill>
                  <a:srgbClr val="000000"/>
                </a:solidFill>
                <a:latin typeface="Calibri"/>
              </a:rPr>
              <a:t>l’algorigramme</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Il se compose :</a:t>
            </a:r>
            <a:endParaRPr b="0" lang="fr-FR" sz="24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d'une situation initiale, marquée par un point noir</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d’actions, dans un rectangle au bords arrondis décrites</a:t>
            </a:r>
            <a:br/>
            <a:r>
              <a:rPr b="0" lang="fr-FR" sz="1800" spc="-1" strike="noStrike">
                <a:solidFill>
                  <a:srgbClr val="000000"/>
                </a:solidFill>
                <a:latin typeface="Calibri"/>
              </a:rPr>
              <a:t>par un verbe à l'infinitif</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de transitions, décrites par une flèche</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de conditions, décrites par un texte à côté de la flèche</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une fin (facultative), décrite par un point noir entouré</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de tests, dans un petit losange, accompagné par les</a:t>
            </a:r>
            <a:br/>
            <a:r>
              <a:rPr b="0" lang="fr-FR" sz="1800" spc="-1" strike="noStrike">
                <a:solidFill>
                  <a:srgbClr val="000000"/>
                </a:solidFill>
                <a:latin typeface="Calibri"/>
              </a:rPr>
              <a:t>réponses possibles à la question (qui n’apparait pas)</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C’est un diagramme dynamique: l’action suivante est</a:t>
            </a:r>
            <a:br/>
            <a:r>
              <a:rPr b="0" lang="fr-FR" sz="1800" spc="-1" strike="noStrike">
                <a:solidFill>
                  <a:srgbClr val="000000"/>
                </a:solidFill>
                <a:latin typeface="Calibri"/>
              </a:rPr>
              <a:t>déclenchée lors que la précédente est terminée</a:t>
            </a:r>
            <a:endParaRPr b="0" lang="fr-FR" sz="1800" spc="-1" strike="noStrike">
              <a:solidFill>
                <a:srgbClr val="000000"/>
              </a:solidFill>
              <a:latin typeface="Calibri"/>
            </a:endParaRPr>
          </a:p>
        </p:txBody>
      </p:sp>
      <p:sp>
        <p:nvSpPr>
          <p:cNvPr id="201" name="ZoneTexte 3"/>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1"/>
              </a:rPr>
              <a:t>Tuto Visual </a:t>
            </a:r>
            <a:r>
              <a:rPr b="0" lang="fr-FR" sz="1800" spc="-1" strike="noStrike" u="sng">
                <a:solidFill>
                  <a:srgbClr val="0000ff"/>
                </a:solidFill>
                <a:uFillTx/>
                <a:latin typeface="Calibri"/>
                <a:hlinkClick r:id="rId2"/>
              </a:rPr>
              <a:t>Paradigm</a:t>
            </a:r>
            <a:endParaRPr b="0" lang="fr-FR" sz="1800" spc="-1" strike="noStrike">
              <a:latin typeface="Arial"/>
            </a:endParaRPr>
          </a:p>
        </p:txBody>
      </p:sp>
      <p:pic>
        <p:nvPicPr>
          <p:cNvPr id="202" name="Image 4" descr=""/>
          <p:cNvPicPr/>
          <p:nvPr/>
        </p:nvPicPr>
        <p:blipFill>
          <a:blip r:embed="rId3"/>
          <a:stretch/>
        </p:blipFill>
        <p:spPr>
          <a:xfrm>
            <a:off x="6476040" y="1573920"/>
            <a:ext cx="2479680" cy="5009040"/>
          </a:xfrm>
          <a:prstGeom prst="rect">
            <a:avLst/>
          </a:prstGeom>
          <a:ln w="0">
            <a:noFill/>
          </a:ln>
        </p:spPr>
      </p:pic>
      <p:sp>
        <p:nvSpPr>
          <p:cNvPr id="203" name="ZoneTexte 6"/>
          <p:cNvSpPr/>
          <p:nvPr/>
        </p:nvSpPr>
        <p:spPr>
          <a:xfrm rot="21035400">
            <a:off x="69480" y="1219680"/>
            <a:ext cx="1798200" cy="364320"/>
          </a:xfrm>
          <a:prstGeom prst="rect">
            <a:avLst/>
          </a:prstGeom>
          <a:gradFill rotWithShape="0">
            <a:gsLst>
              <a:gs pos="0">
                <a:srgbClr val="e3fbc2"/>
              </a:gs>
              <a:gs pos="100000">
                <a:srgbClr val="f4ffe6"/>
              </a:gs>
            </a:gsLst>
            <a:lin ang="15630000"/>
          </a:gradFill>
          <a:ln>
            <a:solidFill>
              <a:srgbClr val="98b855"/>
            </a:solidFill>
            <a:round/>
          </a:ln>
          <a:effectLst>
            <a:outerShdw blurRad="39960" dir="5400000" dist="20160" rotWithShape="0">
              <a:srgbClr val="000000">
                <a:alpha val="38000"/>
              </a:srgbClr>
            </a:outerShdw>
          </a:effectLst>
        </p:spPr>
        <p:style>
          <a:lnRef idx="1">
            <a:schemeClr val="accent3"/>
          </a:lnRef>
          <a:fillRef idx="2">
            <a:schemeClr val="accent3"/>
          </a:fillRef>
          <a:effectRef idx="1">
            <a:schemeClr val="accent3"/>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Comportemental</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427" dur="indefinite" restart="never" nodeType="tmRoot">
          <p:childTnLst>
            <p:seq>
              <p:cTn id="428" dur="indefinite" nodeType="mainSeq">
                <p:childTnLst>
                  <p:par>
                    <p:cTn id="429" fill="hold">
                      <p:stCondLst>
                        <p:cond delay="indefinite"/>
                      </p:stCondLst>
                      <p:childTnLst>
                        <p:par>
                          <p:cTn id="430" fill="hold">
                            <p:stCondLst>
                              <p:cond delay="0"/>
                            </p:stCondLst>
                            <p:childTnLst>
                              <p:par>
                                <p:cTn id="431" nodeType="clickEffect" fill="hold" presetClass="entr" presetID="1">
                                  <p:stCondLst>
                                    <p:cond delay="0"/>
                                  </p:stCondLst>
                                  <p:childTnLst>
                                    <p:set>
                                      <p:cBhvr>
                                        <p:cTn id="432" dur="1" fill="hold">
                                          <p:stCondLst>
                                            <p:cond delay="0"/>
                                          </p:stCondLst>
                                        </p:cTn>
                                        <p:tgtEl>
                                          <p:spTgt spid="200">
                                            <p:txEl>
                                              <p:pRg st="0" end="0"/>
                                            </p:txEl>
                                          </p:spTgt>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nodeType="clickEffect" fill="hold" presetClass="entr" presetID="1">
                                  <p:stCondLst>
                                    <p:cond delay="0"/>
                                  </p:stCondLst>
                                  <p:childTnLst>
                                    <p:set>
                                      <p:cBhvr>
                                        <p:cTn id="436" dur="1" fill="hold">
                                          <p:stCondLst>
                                            <p:cond delay="0"/>
                                          </p:stCondLst>
                                        </p:cTn>
                                        <p:tgtEl>
                                          <p:spTgt spid="200">
                                            <p:txEl>
                                              <p:pRg st="1" end="1"/>
                                            </p:txEl>
                                          </p:spTgt>
                                        </p:tgtEl>
                                        <p:attrNameLst>
                                          <p:attrName>style.visibility</p:attrName>
                                        </p:attrNameLst>
                                      </p:cBhvr>
                                      <p:to>
                                        <p:strVal val="visible"/>
                                      </p:to>
                                    </p:set>
                                  </p:childTnLst>
                                </p:cTn>
                              </p:par>
                            </p:childTnLst>
                          </p:cTn>
                        </p:par>
                      </p:childTnLst>
                    </p:cTn>
                  </p:par>
                  <p:par>
                    <p:cTn id="437" fill="hold">
                      <p:stCondLst>
                        <p:cond delay="indefinite"/>
                      </p:stCondLst>
                      <p:childTnLst>
                        <p:par>
                          <p:cTn id="438" fill="hold">
                            <p:stCondLst>
                              <p:cond delay="0"/>
                            </p:stCondLst>
                            <p:childTnLst>
                              <p:par>
                                <p:cTn id="439" nodeType="clickEffect" fill="hold" presetClass="entr" presetID="1">
                                  <p:stCondLst>
                                    <p:cond delay="0"/>
                                  </p:stCondLst>
                                  <p:childTnLst>
                                    <p:set>
                                      <p:cBhvr>
                                        <p:cTn id="440" dur="1" fill="hold">
                                          <p:stCondLst>
                                            <p:cond delay="0"/>
                                          </p:stCondLst>
                                        </p:cTn>
                                        <p:tgtEl>
                                          <p:spTgt spid="200">
                                            <p:txEl>
                                              <p:pRg st="2" end="2"/>
                                            </p:txEl>
                                          </p:spTgt>
                                        </p:tgtEl>
                                        <p:attrNameLst>
                                          <p:attrName>style.visibility</p:attrName>
                                        </p:attrNameLst>
                                      </p:cBhvr>
                                      <p:to>
                                        <p:strVal val="visible"/>
                                      </p:to>
                                    </p:set>
                                  </p:childTnLst>
                                </p:cTn>
                              </p:par>
                              <p:par>
                                <p:cTn id="441" nodeType="withEffect" fill="hold" presetClass="entr" presetID="1">
                                  <p:stCondLst>
                                    <p:cond delay="0"/>
                                  </p:stCondLst>
                                  <p:childTnLst>
                                    <p:set>
                                      <p:cBhvr>
                                        <p:cTn id="442" dur="1" fill="hold">
                                          <p:stCondLst>
                                            <p:cond delay="0"/>
                                          </p:stCondLst>
                                        </p:cTn>
                                        <p:tgtEl>
                                          <p:spTgt spid="200">
                                            <p:txEl>
                                              <p:pRg st="3" end="3"/>
                                            </p:txEl>
                                          </p:spTgt>
                                        </p:tgtEl>
                                        <p:attrNameLst>
                                          <p:attrName>style.visibility</p:attrName>
                                        </p:attrNameLst>
                                      </p:cBhvr>
                                      <p:to>
                                        <p:strVal val="visible"/>
                                      </p:to>
                                    </p:set>
                                  </p:childTnLst>
                                </p:cTn>
                              </p:par>
                              <p:par>
                                <p:cTn id="443" nodeType="withEffect" fill="hold" presetClass="entr" presetID="1">
                                  <p:stCondLst>
                                    <p:cond delay="0"/>
                                  </p:stCondLst>
                                  <p:childTnLst>
                                    <p:set>
                                      <p:cBhvr>
                                        <p:cTn id="444" dur="1" fill="hold">
                                          <p:stCondLst>
                                            <p:cond delay="0"/>
                                          </p:stCondLst>
                                        </p:cTn>
                                        <p:tgtEl>
                                          <p:spTgt spid="200">
                                            <p:txEl>
                                              <p:pRg st="4" end="4"/>
                                            </p:txEl>
                                          </p:spTgt>
                                        </p:tgtEl>
                                        <p:attrNameLst>
                                          <p:attrName>style.visibility</p:attrName>
                                        </p:attrNameLst>
                                      </p:cBhvr>
                                      <p:to>
                                        <p:strVal val="visible"/>
                                      </p:to>
                                    </p:set>
                                  </p:childTnLst>
                                </p:cTn>
                              </p:par>
                              <p:par>
                                <p:cTn id="445" nodeType="withEffect" fill="hold" presetClass="entr" presetID="1">
                                  <p:stCondLst>
                                    <p:cond delay="0"/>
                                  </p:stCondLst>
                                  <p:childTnLst>
                                    <p:set>
                                      <p:cBhvr>
                                        <p:cTn id="446" dur="1" fill="hold">
                                          <p:stCondLst>
                                            <p:cond delay="0"/>
                                          </p:stCondLst>
                                        </p:cTn>
                                        <p:tgtEl>
                                          <p:spTgt spid="200">
                                            <p:txEl>
                                              <p:pRg st="5" end="5"/>
                                            </p:txEl>
                                          </p:spTgt>
                                        </p:tgtEl>
                                        <p:attrNameLst>
                                          <p:attrName>style.visibility</p:attrName>
                                        </p:attrNameLst>
                                      </p:cBhvr>
                                      <p:to>
                                        <p:strVal val="visible"/>
                                      </p:to>
                                    </p:set>
                                  </p:childTnLst>
                                </p:cTn>
                              </p:par>
                              <p:par>
                                <p:cTn id="447" nodeType="withEffect" fill="hold" presetClass="entr" presetID="1">
                                  <p:stCondLst>
                                    <p:cond delay="0"/>
                                  </p:stCondLst>
                                  <p:childTnLst>
                                    <p:set>
                                      <p:cBhvr>
                                        <p:cTn id="448" dur="1" fill="hold">
                                          <p:stCondLst>
                                            <p:cond delay="0"/>
                                          </p:stCondLst>
                                        </p:cTn>
                                        <p:tgtEl>
                                          <p:spTgt spid="200">
                                            <p:txEl>
                                              <p:pRg st="6" end="6"/>
                                            </p:txEl>
                                          </p:spTgt>
                                        </p:tgtEl>
                                        <p:attrNameLst>
                                          <p:attrName>style.visibility</p:attrName>
                                        </p:attrNameLst>
                                      </p:cBhvr>
                                      <p:to>
                                        <p:strVal val="visible"/>
                                      </p:to>
                                    </p:set>
                                  </p:childTnLst>
                                </p:cTn>
                              </p:par>
                              <p:par>
                                <p:cTn id="449" nodeType="withEffect" fill="hold" presetClass="entr" presetID="1">
                                  <p:stCondLst>
                                    <p:cond delay="0"/>
                                  </p:stCondLst>
                                  <p:childTnLst>
                                    <p:set>
                                      <p:cBhvr>
                                        <p:cTn id="450" dur="1" fill="hold">
                                          <p:stCondLst>
                                            <p:cond delay="0"/>
                                          </p:stCondLst>
                                        </p:cTn>
                                        <p:tgtEl>
                                          <p:spTgt spid="200">
                                            <p:txEl>
                                              <p:pRg st="7" end="7"/>
                                            </p:txEl>
                                          </p:spTgt>
                                        </p:tgtEl>
                                        <p:attrNameLst>
                                          <p:attrName>style.visibility</p:attrName>
                                        </p:attrNameLst>
                                      </p:cBhvr>
                                      <p:to>
                                        <p:strVal val="visible"/>
                                      </p:to>
                                    </p:set>
                                  </p:childTnLst>
                                </p:cTn>
                              </p:par>
                              <p:par>
                                <p:cTn id="451" nodeType="withEffect" fill="hold" presetClass="entr" presetID="1">
                                  <p:stCondLst>
                                    <p:cond delay="0"/>
                                  </p:stCondLst>
                                  <p:childTnLst>
                                    <p:set>
                                      <p:cBhvr>
                                        <p:cTn id="452" dur="1" fill="hold">
                                          <p:stCondLst>
                                            <p:cond delay="0"/>
                                          </p:stCondLst>
                                        </p:cTn>
                                        <p:tgtEl>
                                          <p:spTgt spid="200">
                                            <p:txEl>
                                              <p:pRg st="8" end="8"/>
                                            </p:txEl>
                                          </p:spTgt>
                                        </p:tgtEl>
                                        <p:attrNameLst>
                                          <p:attrName>style.visibility</p:attrName>
                                        </p:attrNameLst>
                                      </p:cBhvr>
                                      <p:to>
                                        <p:strVal val="visible"/>
                                      </p:to>
                                    </p:set>
                                  </p:childTnLst>
                                </p:cTn>
                              </p:par>
                              <p:par>
                                <p:cTn id="453" nodeType="withEffect" fill="hold" presetClass="entr" presetID="1">
                                  <p:stCondLst>
                                    <p:cond delay="0"/>
                                  </p:stCondLst>
                                  <p:childTnLst>
                                    <p:set>
                                      <p:cBhvr>
                                        <p:cTn id="454" dur="1" fill="hold">
                                          <p:stCondLst>
                                            <p:cond delay="0"/>
                                          </p:stCondLst>
                                        </p:cTn>
                                        <p:tgtEl>
                                          <p:spTgt spid="200">
                                            <p:txEl>
                                              <p:pRg st="9" end="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4" name="Image 7" descr=""/>
          <p:cNvPicPr/>
          <p:nvPr/>
        </p:nvPicPr>
        <p:blipFill>
          <a:blip r:embed="rId1"/>
          <a:srcRect l="508" t="0" r="508" b="0"/>
          <a:stretch/>
        </p:blipFill>
        <p:spPr>
          <a:xfrm>
            <a:off x="4836960" y="2634120"/>
            <a:ext cx="4287960" cy="3012480"/>
          </a:xfrm>
          <a:prstGeom prst="rect">
            <a:avLst/>
          </a:prstGeom>
          <a:ln w="0">
            <a:noFill/>
          </a:ln>
        </p:spPr>
      </p:pic>
      <p:sp>
        <p:nvSpPr>
          <p:cNvPr id="205"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d’états</a:t>
            </a:r>
            <a:endParaRPr b="0" lang="fr-FR" sz="4400" spc="-1" strike="noStrike">
              <a:solidFill>
                <a:srgbClr val="000000"/>
              </a:solidFill>
              <a:latin typeface="Calibri"/>
            </a:endParaRPr>
          </a:p>
        </p:txBody>
      </p:sp>
      <p:sp>
        <p:nvSpPr>
          <p:cNvPr id="206" name="Espace réservé du contenu 2"/>
          <p:cNvSpPr txBox="1"/>
          <p:nvPr/>
        </p:nvSpPr>
        <p:spPr>
          <a:xfrm>
            <a:off x="182880" y="1632600"/>
            <a:ext cx="8503560" cy="5019840"/>
          </a:xfrm>
          <a:prstGeom prst="rect">
            <a:avLst/>
          </a:prstGeom>
          <a:noFill/>
          <a:ln w="0">
            <a:noFill/>
          </a:ln>
        </p:spPr>
        <p:txBody>
          <a:bodyPr>
            <a:normAutofit/>
          </a:bodyPr>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Il sert </a:t>
            </a:r>
            <a:r>
              <a:rPr b="0" i="1" lang="fr-FR" sz="2400" spc="-1" strike="noStrike">
                <a:solidFill>
                  <a:srgbClr val="000000"/>
                </a:solidFill>
                <a:latin typeface="Calibri"/>
              </a:rPr>
              <a:t>à décrire les différents états du système (ou d’un bloc) en fonction des événements qui lui arrivent.</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Les éléments graphiques utilisés</a:t>
            </a:r>
            <a:br/>
            <a:r>
              <a:rPr b="0" lang="fr-FR" sz="2400" spc="-1" strike="noStrike">
                <a:solidFill>
                  <a:srgbClr val="000000"/>
                </a:solidFill>
                <a:latin typeface="Calibri"/>
              </a:rPr>
              <a:t>sont principalement des rectangles</a:t>
            </a:r>
            <a:br/>
            <a:r>
              <a:rPr b="0" lang="fr-FR" sz="2400" spc="-1" strike="noStrike">
                <a:solidFill>
                  <a:srgbClr val="000000"/>
                </a:solidFill>
                <a:latin typeface="Calibri"/>
              </a:rPr>
              <a:t>aux coins arrondis pour représenter</a:t>
            </a:r>
            <a:br/>
            <a:r>
              <a:rPr b="0" lang="fr-FR" sz="2400" spc="-1" strike="noStrike">
                <a:solidFill>
                  <a:srgbClr val="000000"/>
                </a:solidFill>
                <a:latin typeface="Calibri"/>
              </a:rPr>
              <a:t>les états.</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Pour passer à l’état suivant :</a:t>
            </a:r>
            <a:endParaRPr b="0" lang="fr-FR" sz="24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L’état précédent est actif</a:t>
            </a:r>
            <a:br/>
            <a:r>
              <a:rPr b="0" lang="fr-FR" sz="1400" spc="-1" strike="noStrike">
                <a:solidFill>
                  <a:srgbClr val="000000"/>
                </a:solidFill>
                <a:latin typeface="Calibri"/>
              </a:rPr>
              <a:t>(et son activité terminée)</a:t>
            </a:r>
            <a:endParaRPr b="0" lang="fr-FR" sz="14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L’événement déclencheur survient</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La condition de garde est vrai </a:t>
            </a:r>
            <a:br/>
            <a:r>
              <a:rPr b="0" lang="fr-FR" sz="1400" spc="-1" strike="noStrike">
                <a:solidFill>
                  <a:srgbClr val="000000"/>
                </a:solidFill>
                <a:latin typeface="Calibri"/>
              </a:rPr>
              <a:t>(sinon l’événement est perdu)</a:t>
            </a:r>
            <a:endParaRPr b="0" lang="fr-FR" sz="14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L’activité pendant l’état peut être décrite</a:t>
            </a:r>
            <a:br/>
            <a:r>
              <a:rPr b="0" lang="fr-FR" sz="1800" spc="-1" strike="noStrike">
                <a:solidFill>
                  <a:srgbClr val="000000"/>
                </a:solidFill>
                <a:latin typeface="Calibri"/>
              </a:rPr>
              <a:t>(entry</a:t>
            </a:r>
            <a:r>
              <a:rPr b="0" lang="fr-FR" sz="1600" spc="-1" strike="noStrike">
                <a:solidFill>
                  <a:srgbClr val="000000"/>
                </a:solidFill>
                <a:latin typeface="Calibri"/>
              </a:rPr>
              <a:t> </a:t>
            </a:r>
            <a:r>
              <a:rPr b="0" lang="fr-FR" sz="1200" spc="-1" strike="noStrike">
                <a:solidFill>
                  <a:srgbClr val="000000"/>
                </a:solidFill>
                <a:latin typeface="Calibri"/>
              </a:rPr>
              <a:t>(à l’entrée) </a:t>
            </a:r>
            <a:r>
              <a:rPr b="0" lang="fr-FR" sz="1800" spc="-1" strike="noStrike">
                <a:solidFill>
                  <a:srgbClr val="000000"/>
                </a:solidFill>
                <a:latin typeface="Calibri"/>
              </a:rPr>
              <a:t>/ do </a:t>
            </a:r>
            <a:r>
              <a:rPr b="0" lang="fr-FR" sz="1200" spc="-1" strike="noStrike">
                <a:solidFill>
                  <a:srgbClr val="000000"/>
                </a:solidFill>
                <a:latin typeface="Calibri"/>
              </a:rPr>
              <a:t>(activité durable) </a:t>
            </a:r>
            <a:r>
              <a:rPr b="0" lang="fr-FR" sz="1800" spc="-1" strike="noStrike">
                <a:solidFill>
                  <a:srgbClr val="000000"/>
                </a:solidFill>
                <a:latin typeface="Calibri"/>
              </a:rPr>
              <a:t>/ exit </a:t>
            </a:r>
            <a:r>
              <a:rPr b="0" lang="fr-FR" sz="1200" spc="-1" strike="noStrike">
                <a:solidFill>
                  <a:srgbClr val="000000"/>
                </a:solidFill>
                <a:latin typeface="Calibri"/>
              </a:rPr>
              <a:t>(à la sortie)</a:t>
            </a:r>
            <a:r>
              <a:rPr b="0" lang="fr-FR" sz="1800" spc="-1" strike="noStrike">
                <a:solidFill>
                  <a:srgbClr val="000000"/>
                </a:solidFill>
                <a:latin typeface="Calibri"/>
              </a:rPr>
              <a:t>)</a:t>
            </a:r>
            <a:endParaRPr b="0" lang="fr-FR" sz="1800" spc="-1" strike="noStrike">
              <a:solidFill>
                <a:srgbClr val="000000"/>
              </a:solidFill>
              <a:latin typeface="Calibri"/>
            </a:endParaRPr>
          </a:p>
          <a:p>
            <a:pPr lvl="1" marL="743040" indent="-285480">
              <a:lnSpc>
                <a:spcPct val="100000"/>
              </a:lnSpc>
              <a:spcBef>
                <a:spcPts val="360"/>
              </a:spcBef>
              <a:buClr>
                <a:srgbClr val="000000"/>
              </a:buClr>
              <a:buFont typeface="Arial"/>
              <a:buChar char="–"/>
            </a:pPr>
            <a:r>
              <a:rPr b="0" lang="fr-FR" sz="1800" spc="-1" strike="noStrike">
                <a:solidFill>
                  <a:srgbClr val="000000"/>
                </a:solidFill>
                <a:latin typeface="Calibri"/>
              </a:rPr>
              <a:t>Pseudo état initial et final </a:t>
            </a:r>
            <a:r>
              <a:rPr b="0" lang="fr-FR" sz="1400" spc="-1" strike="noStrike">
                <a:solidFill>
                  <a:srgbClr val="000000"/>
                </a:solidFill>
                <a:latin typeface="Calibri"/>
              </a:rPr>
              <a:t>(idem diagramme d’activité)</a:t>
            </a:r>
            <a:endParaRPr b="0" lang="fr-FR" sz="1400" spc="-1" strike="noStrike">
              <a:solidFill>
                <a:srgbClr val="000000"/>
              </a:solidFill>
              <a:latin typeface="Calibri"/>
            </a:endParaRPr>
          </a:p>
        </p:txBody>
      </p:sp>
      <p:sp>
        <p:nvSpPr>
          <p:cNvPr id="207" name="ZoneTexte 6"/>
          <p:cNvSpPr/>
          <p:nvPr/>
        </p:nvSpPr>
        <p:spPr>
          <a:xfrm rot="21035400">
            <a:off x="69480" y="1219680"/>
            <a:ext cx="1798200" cy="364320"/>
          </a:xfrm>
          <a:prstGeom prst="rect">
            <a:avLst/>
          </a:prstGeom>
          <a:gradFill rotWithShape="0">
            <a:gsLst>
              <a:gs pos="0">
                <a:srgbClr val="e3fbc2"/>
              </a:gs>
              <a:gs pos="100000">
                <a:srgbClr val="f4ffe6"/>
              </a:gs>
            </a:gsLst>
            <a:lin ang="15630000"/>
          </a:gradFill>
          <a:ln>
            <a:solidFill>
              <a:srgbClr val="98b855"/>
            </a:solidFill>
            <a:round/>
          </a:ln>
          <a:effectLst>
            <a:outerShdw blurRad="39960" dir="5400000" dist="20160" rotWithShape="0">
              <a:srgbClr val="000000">
                <a:alpha val="38000"/>
              </a:srgbClr>
            </a:outerShdw>
          </a:effectLst>
        </p:spPr>
        <p:style>
          <a:lnRef idx="1">
            <a:schemeClr val="accent3"/>
          </a:lnRef>
          <a:fillRef idx="2">
            <a:schemeClr val="accent3"/>
          </a:fillRef>
          <a:effectRef idx="1">
            <a:schemeClr val="accent3"/>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Comportemental</a:t>
            </a:r>
            <a:endParaRPr b="0" lang="fr-FR" sz="1800" spc="-1" strike="noStrike">
              <a:latin typeface="Arial"/>
            </a:endParaRPr>
          </a:p>
        </p:txBody>
      </p:sp>
      <p:sp>
        <p:nvSpPr>
          <p:cNvPr id="208" name="ZoneTexte 8"/>
          <p:cNvSpPr/>
          <p:nvPr/>
        </p:nvSpPr>
        <p:spPr>
          <a:xfrm>
            <a:off x="2190600" y="1049040"/>
            <a:ext cx="5505840" cy="639000"/>
          </a:xfrm>
          <a:prstGeom prst="rect">
            <a:avLst/>
          </a:prstGeom>
          <a:noFill/>
          <a:ln w="0">
            <a:noFill/>
          </a:ln>
        </p:spPr>
        <p:style>
          <a:lnRef idx="0"/>
          <a:fillRef idx="0"/>
          <a:effectRef idx="0"/>
          <a:fontRef idx="minor"/>
        </p:style>
        <p:txBody>
          <a:bodyPr lIns="90000" rIns="90000" tIns="45000" bIns="45000">
            <a:spAutoFit/>
          </a:bodyPr>
          <a:p>
            <a:pPr algn="ctr">
              <a:lnSpc>
                <a:spcPct val="100000"/>
              </a:lnSpc>
            </a:pPr>
            <a:r>
              <a:rPr b="0" lang="fr-FR" sz="1800" spc="-1" strike="noStrike">
                <a:solidFill>
                  <a:srgbClr val="000000"/>
                </a:solidFill>
                <a:latin typeface="Calibri"/>
              </a:rPr>
              <a:t>Ou </a:t>
            </a:r>
            <a:r>
              <a:rPr b="1" lang="fr-FR" sz="1800" spc="-1" strike="noStrike">
                <a:solidFill>
                  <a:srgbClr val="000000"/>
                </a:solidFill>
                <a:latin typeface="Calibri"/>
              </a:rPr>
              <a:t>diagramme de machine d’états </a:t>
            </a:r>
            <a:r>
              <a:rPr b="0" lang="fr-FR" sz="1800" spc="-1" strike="noStrike">
                <a:solidFill>
                  <a:srgbClr val="000000"/>
                </a:solidFill>
                <a:latin typeface="Calibri"/>
              </a:rPr>
              <a:t>ou </a:t>
            </a:r>
            <a:r>
              <a:rPr b="1" lang="fr-FR" sz="1800" spc="-1" strike="noStrike">
                <a:solidFill>
                  <a:srgbClr val="000000"/>
                </a:solidFill>
                <a:latin typeface="Calibri"/>
              </a:rPr>
              <a:t>machine d’états</a:t>
            </a:r>
            <a:br/>
            <a:r>
              <a:rPr b="0" lang="fr-FR" sz="1800" spc="-1" strike="noStrike">
                <a:solidFill>
                  <a:srgbClr val="000000"/>
                </a:solidFill>
                <a:latin typeface="Calibri"/>
              </a:rPr>
              <a:t>ou</a:t>
            </a:r>
            <a:r>
              <a:rPr b="1" lang="fr-FR" sz="1800" spc="-1" strike="noStrike">
                <a:solidFill>
                  <a:srgbClr val="000000"/>
                </a:solidFill>
                <a:latin typeface="Calibri"/>
              </a:rPr>
              <a:t> automate à états finis</a:t>
            </a:r>
            <a:endParaRPr b="0" lang="fr-FR" sz="1800" spc="-1" strike="noStrike">
              <a:latin typeface="Arial"/>
            </a:endParaRPr>
          </a:p>
        </p:txBody>
      </p:sp>
      <p:grpSp>
        <p:nvGrpSpPr>
          <p:cNvPr id="209" name="Groupe 43"/>
          <p:cNvGrpSpPr/>
          <p:nvPr/>
        </p:nvGrpSpPr>
        <p:grpSpPr>
          <a:xfrm>
            <a:off x="6753960" y="2797560"/>
            <a:ext cx="1885320" cy="513000"/>
            <a:chOff x="6753960" y="2797560"/>
            <a:chExt cx="1885320" cy="513000"/>
          </a:xfrm>
        </p:grpSpPr>
        <p:sp>
          <p:nvSpPr>
            <p:cNvPr id="210" name="ZoneTexte 10"/>
            <p:cNvSpPr/>
            <p:nvPr/>
          </p:nvSpPr>
          <p:spPr>
            <a:xfrm>
              <a:off x="6753960" y="2797560"/>
              <a:ext cx="188532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Événement déclencheur</a:t>
              </a:r>
              <a:endParaRPr b="0" lang="fr-FR" sz="1200" spc="-1" strike="noStrike">
                <a:latin typeface="Arial"/>
              </a:endParaRPr>
            </a:p>
          </p:txBody>
        </p:sp>
        <p:sp>
          <p:nvSpPr>
            <p:cNvPr id="211" name="Connecteur droit 11"/>
            <p:cNvSpPr/>
            <p:nvPr/>
          </p:nvSpPr>
          <p:spPr>
            <a:xfrm flipH="1">
              <a:off x="6925680" y="3017520"/>
              <a:ext cx="770760" cy="2930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grpSp>
      <p:grpSp>
        <p:nvGrpSpPr>
          <p:cNvPr id="212" name="Groupe 44"/>
          <p:cNvGrpSpPr/>
          <p:nvPr/>
        </p:nvGrpSpPr>
        <p:grpSpPr>
          <a:xfrm>
            <a:off x="5782680" y="2448720"/>
            <a:ext cx="1698120" cy="275040"/>
            <a:chOff x="5782680" y="2448720"/>
            <a:chExt cx="1698120" cy="275040"/>
          </a:xfrm>
        </p:grpSpPr>
        <p:sp>
          <p:nvSpPr>
            <p:cNvPr id="213" name="ZoneTexte 14"/>
            <p:cNvSpPr/>
            <p:nvPr/>
          </p:nvSpPr>
          <p:spPr>
            <a:xfrm>
              <a:off x="6261840" y="244872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Pseudo-état initial</a:t>
              </a:r>
              <a:endParaRPr b="0" lang="fr-FR" sz="1200" spc="-1" strike="noStrike">
                <a:latin typeface="Arial"/>
              </a:endParaRPr>
            </a:p>
          </p:txBody>
        </p:sp>
        <p:sp>
          <p:nvSpPr>
            <p:cNvPr id="214" name="Connecteur droit 15"/>
            <p:cNvSpPr/>
            <p:nvPr/>
          </p:nvSpPr>
          <p:spPr>
            <a:xfrm flipH="1">
              <a:off x="5782680" y="2558520"/>
              <a:ext cx="478800" cy="1652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grpSp>
      <p:grpSp>
        <p:nvGrpSpPr>
          <p:cNvPr id="215" name="Groupe 42"/>
          <p:cNvGrpSpPr/>
          <p:nvPr/>
        </p:nvGrpSpPr>
        <p:grpSpPr>
          <a:xfrm>
            <a:off x="6847920" y="4527000"/>
            <a:ext cx="1369440" cy="604800"/>
            <a:chOff x="6847920" y="4527000"/>
            <a:chExt cx="1369440" cy="604800"/>
          </a:xfrm>
        </p:grpSpPr>
        <p:sp>
          <p:nvSpPr>
            <p:cNvPr id="216" name="ZoneTexte 20"/>
            <p:cNvSpPr/>
            <p:nvPr/>
          </p:nvSpPr>
          <p:spPr>
            <a:xfrm>
              <a:off x="6998400" y="491184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Condition de garde</a:t>
              </a:r>
              <a:endParaRPr b="0" lang="fr-FR" sz="1200" spc="-1" strike="noStrike">
                <a:latin typeface="Arial"/>
              </a:endParaRPr>
            </a:p>
          </p:txBody>
        </p:sp>
        <p:sp>
          <p:nvSpPr>
            <p:cNvPr id="217" name="Connecteur droit 21"/>
            <p:cNvSpPr/>
            <p:nvPr/>
          </p:nvSpPr>
          <p:spPr>
            <a:xfrm flipH="1" flipV="1">
              <a:off x="6847920" y="4527000"/>
              <a:ext cx="759960" cy="3848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grpSp>
      <p:grpSp>
        <p:nvGrpSpPr>
          <p:cNvPr id="218" name="Groupe 41"/>
          <p:cNvGrpSpPr/>
          <p:nvPr/>
        </p:nvGrpSpPr>
        <p:grpSpPr>
          <a:xfrm>
            <a:off x="8025120" y="4773600"/>
            <a:ext cx="684720" cy="745920"/>
            <a:chOff x="8025120" y="4773600"/>
            <a:chExt cx="684720" cy="745920"/>
          </a:xfrm>
        </p:grpSpPr>
        <p:sp>
          <p:nvSpPr>
            <p:cNvPr id="219" name="ZoneTexte 28"/>
            <p:cNvSpPr/>
            <p:nvPr/>
          </p:nvSpPr>
          <p:spPr>
            <a:xfrm>
              <a:off x="8025120" y="5299560"/>
              <a:ext cx="68472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Etat</a:t>
              </a:r>
              <a:endParaRPr b="0" lang="fr-FR" sz="1200" spc="-1" strike="noStrike">
                <a:latin typeface="Arial"/>
              </a:endParaRPr>
            </a:p>
          </p:txBody>
        </p:sp>
        <p:sp>
          <p:nvSpPr>
            <p:cNvPr id="220" name="Connecteur droit 29"/>
            <p:cNvSpPr/>
            <p:nvPr/>
          </p:nvSpPr>
          <p:spPr>
            <a:xfrm flipV="1">
              <a:off x="8367480" y="4773600"/>
              <a:ext cx="319320" cy="52560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grpSp>
      <p:grpSp>
        <p:nvGrpSpPr>
          <p:cNvPr id="221" name="Groupe 40"/>
          <p:cNvGrpSpPr/>
          <p:nvPr/>
        </p:nvGrpSpPr>
        <p:grpSpPr>
          <a:xfrm>
            <a:off x="6870960" y="5324400"/>
            <a:ext cx="1338480" cy="599760"/>
            <a:chOff x="6870960" y="5324400"/>
            <a:chExt cx="1338480" cy="599760"/>
          </a:xfrm>
        </p:grpSpPr>
        <p:sp>
          <p:nvSpPr>
            <p:cNvPr id="222" name="ZoneTexte 36"/>
            <p:cNvSpPr/>
            <p:nvPr/>
          </p:nvSpPr>
          <p:spPr>
            <a:xfrm>
              <a:off x="6990480" y="5704200"/>
              <a:ext cx="121896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Activités</a:t>
              </a:r>
              <a:endParaRPr b="0" lang="fr-FR" sz="1200" spc="-1" strike="noStrike">
                <a:latin typeface="Arial"/>
              </a:endParaRPr>
            </a:p>
          </p:txBody>
        </p:sp>
        <p:sp>
          <p:nvSpPr>
            <p:cNvPr id="223" name="Connecteur droit 37"/>
            <p:cNvSpPr/>
            <p:nvPr/>
          </p:nvSpPr>
          <p:spPr>
            <a:xfrm flipH="1" flipV="1">
              <a:off x="6870960" y="5324400"/>
              <a:ext cx="729000" cy="3794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grpSp>
      <p:grpSp>
        <p:nvGrpSpPr>
          <p:cNvPr id="224" name="Groupe 45"/>
          <p:cNvGrpSpPr/>
          <p:nvPr/>
        </p:nvGrpSpPr>
        <p:grpSpPr>
          <a:xfrm>
            <a:off x="4374360" y="3836520"/>
            <a:ext cx="1168560" cy="219960"/>
            <a:chOff x="4374360" y="3836520"/>
            <a:chExt cx="1168560" cy="219960"/>
          </a:xfrm>
        </p:grpSpPr>
        <p:sp>
          <p:nvSpPr>
            <p:cNvPr id="225" name="ZoneTexte 46"/>
            <p:cNvSpPr/>
            <p:nvPr/>
          </p:nvSpPr>
          <p:spPr>
            <a:xfrm>
              <a:off x="4374360" y="3836520"/>
              <a:ext cx="684720" cy="2199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Transition</a:t>
              </a:r>
              <a:endParaRPr b="0" lang="fr-FR" sz="1200" spc="-1" strike="noStrike">
                <a:latin typeface="Arial"/>
              </a:endParaRPr>
            </a:p>
          </p:txBody>
        </p:sp>
        <p:sp>
          <p:nvSpPr>
            <p:cNvPr id="226" name="Connecteur droit 47"/>
            <p:cNvSpPr/>
            <p:nvPr/>
          </p:nvSpPr>
          <p:spPr>
            <a:xfrm>
              <a:off x="5059440" y="3946320"/>
              <a:ext cx="483480" cy="11016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grpSp>
    </p:spTree>
  </p:cSld>
  <mc:AlternateContent>
    <mc:Choice Requires="p14">
      <p:transition spd="slow" p14:dur="2000"/>
    </mc:Choice>
    <mc:Fallback>
      <p:transition spd="slow"/>
    </mc:Fallback>
  </mc:AlternateContent>
  <p:timing>
    <p:tnLst>
      <p:par>
        <p:cTn id="455" dur="indefinite" restart="never" nodeType="tmRoot">
          <p:childTnLst>
            <p:seq>
              <p:cTn id="456" dur="indefinite" nodeType="mainSeq">
                <p:childTnLst>
                  <p:par>
                    <p:cTn id="457" fill="hold">
                      <p:stCondLst>
                        <p:cond delay="indefinite"/>
                      </p:stCondLst>
                      <p:childTnLst>
                        <p:par>
                          <p:cTn id="458" fill="hold">
                            <p:stCondLst>
                              <p:cond delay="0"/>
                            </p:stCondLst>
                            <p:childTnLst>
                              <p:par>
                                <p:cTn id="459" nodeType="clickEffect" fill="hold" presetClass="entr" presetID="1">
                                  <p:stCondLst>
                                    <p:cond delay="0"/>
                                  </p:stCondLst>
                                  <p:childTnLst>
                                    <p:set>
                                      <p:cBhvr>
                                        <p:cTn id="460" dur="1" fill="hold">
                                          <p:stCondLst>
                                            <p:cond delay="0"/>
                                          </p:stCondLst>
                                        </p:cTn>
                                        <p:tgtEl>
                                          <p:spTgt spid="208"/>
                                        </p:tgtEl>
                                        <p:attrNameLst>
                                          <p:attrName>style.visibility</p:attrName>
                                        </p:attrNameLst>
                                      </p:cBhvr>
                                      <p:to>
                                        <p:strVal val="visible"/>
                                      </p:to>
                                    </p:set>
                                  </p:childTnLst>
                                </p:cTn>
                              </p:par>
                            </p:childTnLst>
                          </p:cTn>
                        </p:par>
                      </p:childTnLst>
                    </p:cTn>
                  </p:par>
                  <p:par>
                    <p:cTn id="461" fill="hold">
                      <p:stCondLst>
                        <p:cond delay="indefinite"/>
                      </p:stCondLst>
                      <p:childTnLst>
                        <p:par>
                          <p:cTn id="462" fill="hold">
                            <p:stCondLst>
                              <p:cond delay="0"/>
                            </p:stCondLst>
                            <p:childTnLst>
                              <p:par>
                                <p:cTn id="463" nodeType="clickEffect" fill="hold" presetClass="entr" presetID="1">
                                  <p:stCondLst>
                                    <p:cond delay="0"/>
                                  </p:stCondLst>
                                  <p:childTnLst>
                                    <p:set>
                                      <p:cBhvr>
                                        <p:cTn id="464" dur="1" fill="hold">
                                          <p:stCondLst>
                                            <p:cond delay="0"/>
                                          </p:stCondLst>
                                        </p:cTn>
                                        <p:tgtEl>
                                          <p:spTgt spid="206">
                                            <p:txEl>
                                              <p:pRg st="0" end="0"/>
                                            </p:txEl>
                                          </p:spTgt>
                                        </p:tgtEl>
                                        <p:attrNameLst>
                                          <p:attrName>style.visibility</p:attrName>
                                        </p:attrNameLst>
                                      </p:cBhvr>
                                      <p:to>
                                        <p:strVal val="visible"/>
                                      </p:to>
                                    </p:set>
                                  </p:childTnLst>
                                </p:cTn>
                              </p:par>
                              <p:par>
                                <p:cTn id="465" nodeType="withEffect" fill="hold" presetClass="entr" presetID="10">
                                  <p:stCondLst>
                                    <p:cond delay="0"/>
                                  </p:stCondLst>
                                  <p:childTnLst>
                                    <p:set>
                                      <p:cBhvr>
                                        <p:cTn id="466" dur="1" fill="hold">
                                          <p:stCondLst>
                                            <p:cond delay="0"/>
                                          </p:stCondLst>
                                        </p:cTn>
                                        <p:tgtEl>
                                          <p:spTgt spid="204"/>
                                        </p:tgtEl>
                                        <p:attrNameLst>
                                          <p:attrName>style.visibility</p:attrName>
                                        </p:attrNameLst>
                                      </p:cBhvr>
                                      <p:to>
                                        <p:strVal val="visible"/>
                                      </p:to>
                                    </p:set>
                                    <p:animEffect filter="fade" transition="in">
                                      <p:cBhvr additive="repl">
                                        <p:cTn id="467" dur="500"/>
                                        <p:tgtEl>
                                          <p:spTgt spid="204"/>
                                        </p:tgtEl>
                                      </p:cBhvr>
                                    </p:animEffect>
                                  </p:childTnLst>
                                </p:cTn>
                              </p:par>
                            </p:childTnLst>
                          </p:cTn>
                        </p:par>
                      </p:childTnLst>
                    </p:cTn>
                  </p:par>
                  <p:par>
                    <p:cTn id="468" fill="hold">
                      <p:stCondLst>
                        <p:cond delay="indefinite"/>
                      </p:stCondLst>
                      <p:childTnLst>
                        <p:par>
                          <p:cTn id="469" fill="hold">
                            <p:stCondLst>
                              <p:cond delay="0"/>
                            </p:stCondLst>
                            <p:childTnLst>
                              <p:par>
                                <p:cTn id="470" nodeType="clickEffect" fill="hold" presetClass="entr" presetID="1">
                                  <p:stCondLst>
                                    <p:cond delay="0"/>
                                  </p:stCondLst>
                                  <p:childTnLst>
                                    <p:set>
                                      <p:cBhvr>
                                        <p:cTn id="471" dur="1" fill="hold">
                                          <p:stCondLst>
                                            <p:cond delay="0"/>
                                          </p:stCondLst>
                                        </p:cTn>
                                        <p:tgtEl>
                                          <p:spTgt spid="206">
                                            <p:txEl>
                                              <p:pRg st="1" end="1"/>
                                            </p:txEl>
                                          </p:spTgt>
                                        </p:tgtEl>
                                        <p:attrNameLst>
                                          <p:attrName>style.visibility</p:attrName>
                                        </p:attrNameLst>
                                      </p:cBhvr>
                                      <p:to>
                                        <p:strVal val="visible"/>
                                      </p:to>
                                    </p:set>
                                  </p:childTnLst>
                                </p:cTn>
                              </p:par>
                              <p:par>
                                <p:cTn id="472" nodeType="withEffect" fill="hold" presetClass="entr" presetID="1">
                                  <p:stCondLst>
                                    <p:cond delay="0"/>
                                  </p:stCondLst>
                                  <p:childTnLst>
                                    <p:set>
                                      <p:cBhvr>
                                        <p:cTn id="473" dur="1" fill="hold">
                                          <p:stCondLst>
                                            <p:cond delay="0"/>
                                          </p:stCondLst>
                                        </p:cTn>
                                        <p:tgtEl>
                                          <p:spTgt spid="218"/>
                                        </p:tgtEl>
                                        <p:attrNameLst>
                                          <p:attrName>style.visibility</p:attrName>
                                        </p:attrNameLst>
                                      </p:cBhvr>
                                      <p:to>
                                        <p:strVal val="visible"/>
                                      </p:to>
                                    </p:set>
                                  </p:childTnLst>
                                </p:cTn>
                              </p:par>
                            </p:childTnLst>
                          </p:cTn>
                        </p:par>
                      </p:childTnLst>
                    </p:cTn>
                  </p:par>
                  <p:par>
                    <p:cTn id="474" fill="hold">
                      <p:stCondLst>
                        <p:cond delay="indefinite"/>
                      </p:stCondLst>
                      <p:childTnLst>
                        <p:par>
                          <p:cTn id="475" fill="hold">
                            <p:stCondLst>
                              <p:cond delay="0"/>
                            </p:stCondLst>
                            <p:childTnLst>
                              <p:par>
                                <p:cTn id="476" nodeType="clickEffect" fill="hold" presetClass="entr" presetID="1">
                                  <p:stCondLst>
                                    <p:cond delay="0"/>
                                  </p:stCondLst>
                                  <p:childTnLst>
                                    <p:set>
                                      <p:cBhvr>
                                        <p:cTn id="477" dur="1" fill="hold">
                                          <p:stCondLst>
                                            <p:cond delay="0"/>
                                          </p:stCondLst>
                                        </p:cTn>
                                        <p:tgtEl>
                                          <p:spTgt spid="206">
                                            <p:txEl>
                                              <p:pRg st="2" end="2"/>
                                            </p:txEl>
                                          </p:spTgt>
                                        </p:tgtEl>
                                        <p:attrNameLst>
                                          <p:attrName>style.visibility</p:attrName>
                                        </p:attrNameLst>
                                      </p:cBhvr>
                                      <p:to>
                                        <p:strVal val="visible"/>
                                      </p:to>
                                    </p:set>
                                  </p:childTnLst>
                                </p:cTn>
                              </p:par>
                              <p:par>
                                <p:cTn id="478" nodeType="withEffect" fill="hold" presetClass="entr" presetID="1">
                                  <p:stCondLst>
                                    <p:cond delay="0"/>
                                  </p:stCondLst>
                                  <p:childTnLst>
                                    <p:set>
                                      <p:cBhvr>
                                        <p:cTn id="479" dur="1" fill="hold">
                                          <p:stCondLst>
                                            <p:cond delay="0"/>
                                          </p:stCondLst>
                                        </p:cTn>
                                        <p:tgtEl>
                                          <p:spTgt spid="224"/>
                                        </p:tgtEl>
                                        <p:attrNameLst>
                                          <p:attrName>style.visibility</p:attrName>
                                        </p:attrNameLst>
                                      </p:cBhvr>
                                      <p:to>
                                        <p:strVal val="visible"/>
                                      </p:to>
                                    </p:set>
                                  </p:childTnLst>
                                </p:cTn>
                              </p:par>
                            </p:childTnLst>
                          </p:cTn>
                        </p:par>
                      </p:childTnLst>
                    </p:cTn>
                  </p:par>
                  <p:par>
                    <p:cTn id="480" fill="hold">
                      <p:stCondLst>
                        <p:cond delay="indefinite"/>
                      </p:stCondLst>
                      <p:childTnLst>
                        <p:par>
                          <p:cTn id="481" fill="hold">
                            <p:stCondLst>
                              <p:cond delay="0"/>
                            </p:stCondLst>
                            <p:childTnLst>
                              <p:par>
                                <p:cTn id="482" nodeType="clickEffect" fill="hold" presetClass="entr" presetID="1">
                                  <p:stCondLst>
                                    <p:cond delay="0"/>
                                  </p:stCondLst>
                                  <p:childTnLst>
                                    <p:set>
                                      <p:cBhvr>
                                        <p:cTn id="483" dur="1" fill="hold">
                                          <p:stCondLst>
                                            <p:cond delay="0"/>
                                          </p:stCondLst>
                                        </p:cTn>
                                        <p:tgtEl>
                                          <p:spTgt spid="206">
                                            <p:txEl>
                                              <p:pRg st="3" end="3"/>
                                            </p:txEl>
                                          </p:spTgt>
                                        </p:tgtEl>
                                        <p:attrNameLst>
                                          <p:attrName>style.visibility</p:attrName>
                                        </p:attrNameLst>
                                      </p:cBhvr>
                                      <p:to>
                                        <p:strVal val="visible"/>
                                      </p:to>
                                    </p:set>
                                  </p:childTnLst>
                                </p:cTn>
                              </p:par>
                            </p:childTnLst>
                          </p:cTn>
                        </p:par>
                      </p:childTnLst>
                    </p:cTn>
                  </p:par>
                  <p:par>
                    <p:cTn id="484" fill="hold">
                      <p:stCondLst>
                        <p:cond delay="indefinite"/>
                      </p:stCondLst>
                      <p:childTnLst>
                        <p:par>
                          <p:cTn id="485" fill="hold">
                            <p:stCondLst>
                              <p:cond delay="0"/>
                            </p:stCondLst>
                            <p:childTnLst>
                              <p:par>
                                <p:cTn id="486" nodeType="clickEffect" fill="hold" presetClass="entr" presetID="1">
                                  <p:stCondLst>
                                    <p:cond delay="0"/>
                                  </p:stCondLst>
                                  <p:childTnLst>
                                    <p:set>
                                      <p:cBhvr>
                                        <p:cTn id="487" dur="1" fill="hold">
                                          <p:stCondLst>
                                            <p:cond delay="0"/>
                                          </p:stCondLst>
                                        </p:cTn>
                                        <p:tgtEl>
                                          <p:spTgt spid="206">
                                            <p:txEl>
                                              <p:pRg st="4" end="4"/>
                                            </p:txEl>
                                          </p:spTgt>
                                        </p:tgtEl>
                                        <p:attrNameLst>
                                          <p:attrName>style.visibility</p:attrName>
                                        </p:attrNameLst>
                                      </p:cBhvr>
                                      <p:to>
                                        <p:strVal val="visible"/>
                                      </p:to>
                                    </p:set>
                                  </p:childTnLst>
                                </p:cTn>
                              </p:par>
                              <p:par>
                                <p:cTn id="488" nodeType="withEffect" fill="hold" presetClass="entr" presetID="1">
                                  <p:stCondLst>
                                    <p:cond delay="0"/>
                                  </p:stCondLst>
                                  <p:childTnLst>
                                    <p:set>
                                      <p:cBhvr>
                                        <p:cTn id="489" dur="1" fill="hold">
                                          <p:stCondLst>
                                            <p:cond delay="0"/>
                                          </p:stCondLst>
                                        </p:cTn>
                                        <p:tgtEl>
                                          <p:spTgt spid="209"/>
                                        </p:tgtEl>
                                        <p:attrNameLst>
                                          <p:attrName>style.visibility</p:attrName>
                                        </p:attrNameLst>
                                      </p:cBhvr>
                                      <p:to>
                                        <p:strVal val="visible"/>
                                      </p:to>
                                    </p:set>
                                  </p:childTnLst>
                                </p:cTn>
                              </p:par>
                            </p:childTnLst>
                          </p:cTn>
                        </p:par>
                      </p:childTnLst>
                    </p:cTn>
                  </p:par>
                  <p:par>
                    <p:cTn id="490" fill="hold">
                      <p:stCondLst>
                        <p:cond delay="indefinite"/>
                      </p:stCondLst>
                      <p:childTnLst>
                        <p:par>
                          <p:cTn id="491" fill="hold">
                            <p:stCondLst>
                              <p:cond delay="0"/>
                            </p:stCondLst>
                            <p:childTnLst>
                              <p:par>
                                <p:cTn id="492" nodeType="clickEffect" fill="hold" presetClass="entr" presetID="1">
                                  <p:stCondLst>
                                    <p:cond delay="0"/>
                                  </p:stCondLst>
                                  <p:childTnLst>
                                    <p:set>
                                      <p:cBhvr>
                                        <p:cTn id="493" dur="1" fill="hold">
                                          <p:stCondLst>
                                            <p:cond delay="0"/>
                                          </p:stCondLst>
                                        </p:cTn>
                                        <p:tgtEl>
                                          <p:spTgt spid="206">
                                            <p:txEl>
                                              <p:pRg st="5" end="5"/>
                                            </p:txEl>
                                          </p:spTgt>
                                        </p:tgtEl>
                                        <p:attrNameLst>
                                          <p:attrName>style.visibility</p:attrName>
                                        </p:attrNameLst>
                                      </p:cBhvr>
                                      <p:to>
                                        <p:strVal val="visible"/>
                                      </p:to>
                                    </p:set>
                                  </p:childTnLst>
                                </p:cTn>
                              </p:par>
                              <p:par>
                                <p:cTn id="494" nodeType="withEffect" fill="hold" presetClass="entr" presetID="1">
                                  <p:stCondLst>
                                    <p:cond delay="0"/>
                                  </p:stCondLst>
                                  <p:childTnLst>
                                    <p:set>
                                      <p:cBhvr>
                                        <p:cTn id="495" dur="1" fill="hold">
                                          <p:stCondLst>
                                            <p:cond delay="0"/>
                                          </p:stCondLst>
                                        </p:cTn>
                                        <p:tgtEl>
                                          <p:spTgt spid="215"/>
                                        </p:tgtEl>
                                        <p:attrNameLst>
                                          <p:attrName>style.visibility</p:attrName>
                                        </p:attrNameLst>
                                      </p:cBhvr>
                                      <p:to>
                                        <p:strVal val="visible"/>
                                      </p:to>
                                    </p:set>
                                  </p:childTnLst>
                                </p:cTn>
                              </p:par>
                            </p:childTnLst>
                          </p:cTn>
                        </p:par>
                      </p:childTnLst>
                    </p:cTn>
                  </p:par>
                  <p:par>
                    <p:cTn id="496" fill="hold">
                      <p:stCondLst>
                        <p:cond delay="indefinite"/>
                      </p:stCondLst>
                      <p:childTnLst>
                        <p:par>
                          <p:cTn id="497" fill="hold">
                            <p:stCondLst>
                              <p:cond delay="0"/>
                            </p:stCondLst>
                            <p:childTnLst>
                              <p:par>
                                <p:cTn id="498" nodeType="clickEffect" fill="hold" presetClass="entr" presetID="1">
                                  <p:stCondLst>
                                    <p:cond delay="0"/>
                                  </p:stCondLst>
                                  <p:childTnLst>
                                    <p:set>
                                      <p:cBhvr>
                                        <p:cTn id="499" dur="1" fill="hold">
                                          <p:stCondLst>
                                            <p:cond delay="0"/>
                                          </p:stCondLst>
                                        </p:cTn>
                                        <p:tgtEl>
                                          <p:spTgt spid="206">
                                            <p:txEl>
                                              <p:pRg st="6" end="6"/>
                                            </p:txEl>
                                          </p:spTgt>
                                        </p:tgtEl>
                                        <p:attrNameLst>
                                          <p:attrName>style.visibility</p:attrName>
                                        </p:attrNameLst>
                                      </p:cBhvr>
                                      <p:to>
                                        <p:strVal val="visible"/>
                                      </p:to>
                                    </p:set>
                                  </p:childTnLst>
                                </p:cTn>
                              </p:par>
                              <p:par>
                                <p:cTn id="500" nodeType="withEffect" fill="hold" presetClass="entr" presetID="1">
                                  <p:stCondLst>
                                    <p:cond delay="0"/>
                                  </p:stCondLst>
                                  <p:childTnLst>
                                    <p:set>
                                      <p:cBhvr>
                                        <p:cTn id="501" dur="1" fill="hold">
                                          <p:stCondLst>
                                            <p:cond delay="0"/>
                                          </p:stCondLst>
                                        </p:cTn>
                                        <p:tgtEl>
                                          <p:spTgt spid="221"/>
                                        </p:tgtEl>
                                        <p:attrNameLst>
                                          <p:attrName>style.visibility</p:attrName>
                                        </p:attrNameLst>
                                      </p:cBhvr>
                                      <p:to>
                                        <p:strVal val="visible"/>
                                      </p:to>
                                    </p:set>
                                  </p:childTnLst>
                                </p:cTn>
                              </p:par>
                            </p:childTnLst>
                          </p:cTn>
                        </p:par>
                      </p:childTnLst>
                    </p:cTn>
                  </p:par>
                  <p:par>
                    <p:cTn id="502" fill="hold">
                      <p:stCondLst>
                        <p:cond delay="indefinite"/>
                      </p:stCondLst>
                      <p:childTnLst>
                        <p:par>
                          <p:cTn id="503" fill="hold">
                            <p:stCondLst>
                              <p:cond delay="0"/>
                            </p:stCondLst>
                            <p:childTnLst>
                              <p:par>
                                <p:cTn id="504" nodeType="clickEffect" fill="hold" presetClass="entr" presetID="1">
                                  <p:stCondLst>
                                    <p:cond delay="0"/>
                                  </p:stCondLst>
                                  <p:childTnLst>
                                    <p:set>
                                      <p:cBhvr>
                                        <p:cTn id="505" dur="1" fill="hold">
                                          <p:stCondLst>
                                            <p:cond delay="0"/>
                                          </p:stCondLst>
                                        </p:cTn>
                                        <p:tgtEl>
                                          <p:spTgt spid="206">
                                            <p:txEl>
                                              <p:pRg st="7" end="7"/>
                                            </p:txEl>
                                          </p:spTgt>
                                        </p:tgtEl>
                                        <p:attrNameLst>
                                          <p:attrName>style.visibility</p:attrName>
                                        </p:attrNameLst>
                                      </p:cBhvr>
                                      <p:to>
                                        <p:strVal val="visible"/>
                                      </p:to>
                                    </p:set>
                                  </p:childTnLst>
                                </p:cTn>
                              </p:par>
                              <p:par>
                                <p:cTn id="506" nodeType="withEffect" fill="hold" presetClass="entr" presetID="1">
                                  <p:stCondLst>
                                    <p:cond delay="0"/>
                                  </p:stCondLst>
                                  <p:childTnLst>
                                    <p:set>
                                      <p:cBhvr>
                                        <p:cTn id="507" dur="1" fill="hold">
                                          <p:stCondLst>
                                            <p:cond delay="0"/>
                                          </p:stCondLst>
                                        </p:cTn>
                                        <p:tgtEl>
                                          <p:spTgt spid="21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Titre 1"/>
          <p:cNvSpPr txBox="1"/>
          <p:nvPr/>
        </p:nvSpPr>
        <p:spPr>
          <a:xfrm>
            <a:off x="457200" y="274680"/>
            <a:ext cx="8229240" cy="1142640"/>
          </a:xfrm>
          <a:prstGeom prst="rect">
            <a:avLst/>
          </a:prstGeom>
          <a:solidFill>
            <a:srgbClr val="ffffff">
              <a:alpha val="67000"/>
            </a:srgbClr>
          </a:solidFill>
          <a:ln w="0">
            <a:noFill/>
          </a:ln>
        </p:spPr>
        <p:txBody>
          <a:bodyPr anchor="ctr">
            <a:normAutofit fontScale="90000"/>
          </a:bodyPr>
          <a:p>
            <a:pPr algn="ctr">
              <a:lnSpc>
                <a:spcPct val="100000"/>
              </a:lnSpc>
            </a:pPr>
            <a:r>
              <a:rPr b="0" lang="fr-FR" sz="4400" spc="-1" strike="noStrike">
                <a:solidFill>
                  <a:srgbClr val="000000"/>
                </a:solidFill>
                <a:latin typeface="Calibri"/>
              </a:rPr>
              <a:t>Organisation et lisibilité des diagrammes</a:t>
            </a:r>
            <a:endParaRPr b="0" lang="fr-FR" sz="4400" spc="-1" strike="noStrike">
              <a:solidFill>
                <a:srgbClr val="000000"/>
              </a:solidFill>
              <a:latin typeface="Calibri"/>
            </a:endParaRPr>
          </a:p>
        </p:txBody>
      </p:sp>
      <p:sp>
        <p:nvSpPr>
          <p:cNvPr id="228" name="Espace réservé du contenu 2"/>
          <p:cNvSpPr txBox="1"/>
          <p:nvPr/>
        </p:nvSpPr>
        <p:spPr>
          <a:xfrm>
            <a:off x="457200" y="2107080"/>
            <a:ext cx="8229240" cy="4018680"/>
          </a:xfrm>
          <a:prstGeom prst="rect">
            <a:avLst/>
          </a:prstGeom>
          <a:noFill/>
          <a:ln w="0">
            <a:noFill/>
          </a:ln>
        </p:spPr>
        <p:txBody>
          <a:bodyPr>
            <a:normAutofit/>
          </a:bodyPr>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Dans Visual Paradigm, il est possible d’utiliser le </a:t>
            </a:r>
            <a:r>
              <a:rPr b="1" lang="fr-FR" sz="2400" spc="-1" strike="noStrike">
                <a:solidFill>
                  <a:srgbClr val="000000"/>
                </a:solidFill>
                <a:latin typeface="Calibri"/>
              </a:rPr>
              <a:t>diagramme de Package </a:t>
            </a:r>
            <a:r>
              <a:rPr b="0" lang="fr-FR" sz="2400" spc="-1" strike="noStrike">
                <a:solidFill>
                  <a:srgbClr val="000000"/>
                </a:solidFill>
                <a:latin typeface="Calibri"/>
              </a:rPr>
              <a:t>et d’y faire glisser tous les diagrammes pour obtenir une vue générale de la modélisation du système</a:t>
            </a:r>
            <a:endParaRPr b="0" lang="fr-FR" sz="2400" spc="-1" strike="noStrike">
              <a:solidFill>
                <a:srgbClr val="000000"/>
              </a:solidFill>
              <a:latin typeface="Calibri"/>
            </a:endParaRPr>
          </a:p>
        </p:txBody>
      </p:sp>
      <p:pic>
        <p:nvPicPr>
          <p:cNvPr id="229" name="Image 3" descr=""/>
          <p:cNvPicPr/>
          <p:nvPr/>
        </p:nvPicPr>
        <p:blipFill>
          <a:blip r:embed="rId1"/>
          <a:stretch/>
        </p:blipFill>
        <p:spPr>
          <a:xfrm>
            <a:off x="0" y="3540600"/>
            <a:ext cx="9143640" cy="2983320"/>
          </a:xfrm>
          <a:prstGeom prst="rect">
            <a:avLst/>
          </a:prstGeom>
          <a:ln w="0">
            <a:noFill/>
          </a:ln>
        </p:spPr>
      </p:pic>
      <p:sp>
        <p:nvSpPr>
          <p:cNvPr id="230" name="ZoneTexte 4"/>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a:solidFill>
                  <a:srgbClr val="000000"/>
                </a:solidFill>
                <a:latin typeface="Calibri"/>
              </a:rPr>
              <a:t>Tuto Visual Paradigm</a:t>
            </a:r>
            <a:endParaRPr b="0" lang="fr-FR" sz="1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 name="Titre 1"/>
          <p:cNvSpPr txBox="1"/>
          <p:nvPr/>
        </p:nvSpPr>
        <p:spPr>
          <a:xfrm>
            <a:off x="457200" y="274680"/>
            <a:ext cx="8229240" cy="1142640"/>
          </a:xfrm>
          <a:prstGeom prst="rect">
            <a:avLst/>
          </a:prstGeom>
          <a:solidFill>
            <a:srgbClr val="ffffff">
              <a:alpha val="67000"/>
            </a:srgbClr>
          </a:solidFill>
          <a:ln w="0">
            <a:noFill/>
          </a:ln>
        </p:spPr>
        <p:txBody>
          <a:bodyPr anchor="ctr">
            <a:normAutofit fontScale="90000"/>
          </a:bodyPr>
          <a:p>
            <a:pPr algn="ctr">
              <a:lnSpc>
                <a:spcPct val="100000"/>
              </a:lnSpc>
            </a:pPr>
            <a:r>
              <a:rPr b="0" lang="fr-FR" sz="4400" spc="-1" strike="noStrike">
                <a:solidFill>
                  <a:srgbClr val="000000"/>
                </a:solidFill>
                <a:latin typeface="Calibri"/>
              </a:rPr>
              <a:t>Démarche de réalisation des diagrammes</a:t>
            </a:r>
            <a:endParaRPr b="0" lang="fr-FR" sz="4400" spc="-1" strike="noStrike">
              <a:solidFill>
                <a:srgbClr val="000000"/>
              </a:solidFill>
              <a:latin typeface="Calibri"/>
            </a:endParaRPr>
          </a:p>
        </p:txBody>
      </p:sp>
      <p:sp>
        <p:nvSpPr>
          <p:cNvPr id="57" name="Espace réservé du contenu 2"/>
          <p:cNvSpPr txBox="1"/>
          <p:nvPr/>
        </p:nvSpPr>
        <p:spPr>
          <a:xfrm>
            <a:off x="198720" y="2275920"/>
            <a:ext cx="8487720" cy="4525560"/>
          </a:xfrm>
          <a:prstGeom prst="rect">
            <a:avLst/>
          </a:prstGeom>
          <a:noFill/>
          <a:ln w="0">
            <a:noFill/>
          </a:ln>
        </p:spPr>
        <p:txBody>
          <a:bodyPr>
            <a:normAutofit/>
          </a:bodyPr>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Il n'existe pas de méthode « systématique » pour rédiger les diagrammes en SysML.</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Au contraire :</a:t>
            </a:r>
            <a:endParaRPr b="0" lang="fr-FR" sz="2400" spc="-1" strike="noStrike">
              <a:solidFill>
                <a:srgbClr val="000000"/>
              </a:solidFill>
              <a:latin typeface="Calibri"/>
            </a:endParaRPr>
          </a:p>
          <a:p>
            <a:pPr lvl="1" marL="743040" indent="-285480">
              <a:lnSpc>
                <a:spcPct val="100000"/>
              </a:lnSpc>
              <a:spcBef>
                <a:spcPts val="400"/>
              </a:spcBef>
              <a:buClr>
                <a:srgbClr val="000000"/>
              </a:buClr>
              <a:buFont typeface="Arial"/>
              <a:buChar char="–"/>
            </a:pPr>
            <a:r>
              <a:rPr b="0" lang="fr-FR" sz="2000" spc="-1" strike="noStrike">
                <a:solidFill>
                  <a:srgbClr val="000000"/>
                </a:solidFill>
                <a:latin typeface="Calibri"/>
              </a:rPr>
              <a:t>rédaction d’une première</a:t>
            </a:r>
            <a:br/>
            <a:r>
              <a:rPr b="0" lang="fr-FR" sz="2000" spc="-1" strike="noStrike">
                <a:solidFill>
                  <a:srgbClr val="000000"/>
                </a:solidFill>
                <a:latin typeface="Calibri"/>
              </a:rPr>
              <a:t>esquisse des diagrammes</a:t>
            </a:r>
            <a:endParaRPr b="0" lang="fr-FR" sz="2000" spc="-1" strike="noStrike">
              <a:solidFill>
                <a:srgbClr val="000000"/>
              </a:solidFill>
              <a:latin typeface="Calibri"/>
            </a:endParaRPr>
          </a:p>
          <a:p>
            <a:pPr lvl="1" marL="743040" indent="-285480">
              <a:lnSpc>
                <a:spcPct val="100000"/>
              </a:lnSpc>
              <a:spcBef>
                <a:spcPts val="400"/>
              </a:spcBef>
              <a:buClr>
                <a:srgbClr val="000000"/>
              </a:buClr>
              <a:buFont typeface="Arial"/>
              <a:buChar char="–"/>
            </a:pPr>
            <a:r>
              <a:rPr b="0" lang="fr-FR" sz="2000" spc="-1" strike="noStrike">
                <a:solidFill>
                  <a:srgbClr val="000000"/>
                </a:solidFill>
                <a:latin typeface="Calibri"/>
              </a:rPr>
              <a:t>Amélioration de chaque</a:t>
            </a:r>
            <a:br/>
            <a:r>
              <a:rPr b="0" lang="fr-FR" sz="2000" spc="-1" strike="noStrike">
                <a:solidFill>
                  <a:srgbClr val="000000"/>
                </a:solidFill>
                <a:latin typeface="Calibri"/>
              </a:rPr>
              <a:t>diagramme, par itérations</a:t>
            </a:r>
            <a:br/>
            <a:r>
              <a:rPr b="0" lang="fr-FR" sz="2000" spc="-1" strike="noStrike">
                <a:solidFill>
                  <a:srgbClr val="000000"/>
                </a:solidFill>
                <a:latin typeface="Calibri"/>
              </a:rPr>
              <a:t>successives.</a:t>
            </a:r>
            <a:endParaRPr b="0" lang="fr-FR" sz="20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L’ordre dépend aussi de la</a:t>
            </a:r>
            <a:br/>
            <a:r>
              <a:rPr b="0" lang="fr-FR" sz="2400" spc="-1" strike="noStrike">
                <a:solidFill>
                  <a:srgbClr val="000000"/>
                </a:solidFill>
                <a:latin typeface="Calibri"/>
              </a:rPr>
              <a:t>démarche pédagogique :</a:t>
            </a:r>
            <a:endParaRPr b="0" lang="fr-FR" sz="2400" spc="-1" strike="noStrike">
              <a:solidFill>
                <a:srgbClr val="000000"/>
              </a:solidFill>
              <a:latin typeface="Calibri"/>
            </a:endParaRPr>
          </a:p>
          <a:p>
            <a:pPr lvl="1" marL="743040" indent="-285480">
              <a:lnSpc>
                <a:spcPct val="100000"/>
              </a:lnSpc>
              <a:spcBef>
                <a:spcPts val="400"/>
              </a:spcBef>
              <a:buClr>
                <a:srgbClr val="000000"/>
              </a:buClr>
              <a:buFont typeface="Arial"/>
              <a:buChar char="–"/>
            </a:pPr>
            <a:r>
              <a:rPr b="0" lang="fr-FR" sz="2000" spc="-1" strike="noStrike">
                <a:solidFill>
                  <a:srgbClr val="000000"/>
                </a:solidFill>
                <a:latin typeface="Calibri"/>
              </a:rPr>
              <a:t>Analyse de système existant</a:t>
            </a:r>
            <a:endParaRPr b="0" lang="fr-FR" sz="2000" spc="-1" strike="noStrike">
              <a:solidFill>
                <a:srgbClr val="000000"/>
              </a:solidFill>
              <a:latin typeface="Calibri"/>
            </a:endParaRPr>
          </a:p>
          <a:p>
            <a:pPr lvl="1" marL="743040" indent="-285480">
              <a:lnSpc>
                <a:spcPct val="100000"/>
              </a:lnSpc>
              <a:spcBef>
                <a:spcPts val="400"/>
              </a:spcBef>
              <a:buClr>
                <a:srgbClr val="000000"/>
              </a:buClr>
              <a:buFont typeface="Arial"/>
              <a:buChar char="–"/>
            </a:pPr>
            <a:r>
              <a:rPr b="0" lang="fr-FR" sz="2000" spc="-1" strike="noStrike">
                <a:solidFill>
                  <a:srgbClr val="000000"/>
                </a:solidFill>
                <a:latin typeface="Calibri"/>
              </a:rPr>
              <a:t>Démarche de projet</a:t>
            </a:r>
            <a:endParaRPr b="0" lang="fr-FR" sz="2000" spc="-1" strike="noStrike">
              <a:solidFill>
                <a:srgbClr val="000000"/>
              </a:solidFill>
              <a:latin typeface="Calibri"/>
            </a:endParaRPr>
          </a:p>
        </p:txBody>
      </p:sp>
      <p:pic>
        <p:nvPicPr>
          <p:cNvPr id="58" name="Image 3" descr=""/>
          <p:cNvPicPr/>
          <p:nvPr/>
        </p:nvPicPr>
        <p:blipFill>
          <a:blip r:embed="rId1"/>
          <a:stretch/>
        </p:blipFill>
        <p:spPr>
          <a:xfrm>
            <a:off x="3982320" y="2889000"/>
            <a:ext cx="5120640" cy="3904920"/>
          </a:xfrm>
          <a:prstGeom prst="rect">
            <a:avLst/>
          </a:prstGeom>
          <a:ln w="0">
            <a:noFill/>
          </a:ln>
        </p:spPr>
      </p:pic>
      <p:sp>
        <p:nvSpPr>
          <p:cNvPr id="59" name="ZoneTexte 4"/>
          <p:cNvSpPr/>
          <p:nvPr/>
        </p:nvSpPr>
        <p:spPr>
          <a:xfrm>
            <a:off x="4805280" y="1769040"/>
            <a:ext cx="401688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2"/>
              </a:rPr>
              <a:t>Lien vers les tutos vidéos Visual </a:t>
            </a:r>
            <a:r>
              <a:rPr b="0" lang="fr-FR" sz="1800" spc="-1" strike="noStrike" u="sng">
                <a:solidFill>
                  <a:srgbClr val="0000ff"/>
                </a:solidFill>
                <a:uFillTx/>
                <a:latin typeface="Calibri"/>
                <a:hlinkClick r:id="rId3"/>
              </a:rPr>
              <a:t>Paradigm</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57">
                                            <p:txEl>
                                              <p:pRg st="1" end="1"/>
                                            </p:txEl>
                                          </p:spTgt>
                                        </p:tgtEl>
                                        <p:attrNameLst>
                                          <p:attrName>style.visibility</p:attrName>
                                        </p:attrNameLst>
                                      </p:cBhvr>
                                      <p:to>
                                        <p:strVal val="visible"/>
                                      </p:to>
                                    </p:set>
                                  </p:childTnLst>
                                </p:cTn>
                              </p:par>
                              <p:par>
                                <p:cTn id="11" nodeType="withEffect" fill="hold" presetClass="entr" presetID="1">
                                  <p:stCondLst>
                                    <p:cond delay="0"/>
                                  </p:stCondLst>
                                  <p:childTnLst>
                                    <p:set>
                                      <p:cBhvr>
                                        <p:cTn id="12" dur="1" fill="hold">
                                          <p:stCondLst>
                                            <p:cond delay="0"/>
                                          </p:stCondLst>
                                        </p:cTn>
                                        <p:tgtEl>
                                          <p:spTgt spid="57">
                                            <p:txEl>
                                              <p:pRg st="2" end="2"/>
                                            </p:txEl>
                                          </p:spTgt>
                                        </p:tgtEl>
                                        <p:attrNameLst>
                                          <p:attrName>style.visibility</p:attrName>
                                        </p:attrNameLst>
                                      </p:cBhvr>
                                      <p:to>
                                        <p:strVal val="visible"/>
                                      </p:to>
                                    </p:set>
                                  </p:childTnLst>
                                </p:cTn>
                              </p:par>
                              <p:par>
                                <p:cTn id="13" nodeType="withEffect" fill="hold" presetClass="entr" presetID="1">
                                  <p:stCondLst>
                                    <p:cond delay="0"/>
                                  </p:stCondLst>
                                  <p:childTnLst>
                                    <p:set>
                                      <p:cBhvr>
                                        <p:cTn id="14" dur="1" fill="hold">
                                          <p:stCondLst>
                                            <p:cond delay="0"/>
                                          </p:stCondLst>
                                        </p:cTn>
                                        <p:tgtEl>
                                          <p:spTgt spid="5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fill="hold" presetClass="entr" presetID="1">
                                  <p:stCondLst>
                                    <p:cond delay="0"/>
                                  </p:stCondLst>
                                  <p:childTnLst>
                                    <p:set>
                                      <p:cBhvr>
                                        <p:cTn id="18" dur="1" fill="hold">
                                          <p:stCondLst>
                                            <p:cond delay="0"/>
                                          </p:stCondLst>
                                        </p:cTn>
                                        <p:tgtEl>
                                          <p:spTgt spid="57">
                                            <p:txEl>
                                              <p:pRg st="4" end="4"/>
                                            </p:txEl>
                                          </p:spTgt>
                                        </p:tgtEl>
                                        <p:attrNameLst>
                                          <p:attrName>style.visibility</p:attrName>
                                        </p:attrNameLst>
                                      </p:cBhvr>
                                      <p:to>
                                        <p:strVal val="visible"/>
                                      </p:to>
                                    </p:set>
                                  </p:childTnLst>
                                </p:cTn>
                              </p:par>
                              <p:par>
                                <p:cTn id="19" nodeType="withEffect" fill="hold" presetClass="entr" presetID="1">
                                  <p:stCondLst>
                                    <p:cond delay="0"/>
                                  </p:stCondLst>
                                  <p:childTnLst>
                                    <p:set>
                                      <p:cBhvr>
                                        <p:cTn id="20" dur="1" fill="hold">
                                          <p:stCondLst>
                                            <p:cond delay="0"/>
                                          </p:stCondLst>
                                        </p:cTn>
                                        <p:tgtEl>
                                          <p:spTgt spid="57">
                                            <p:txEl>
                                              <p:pRg st="5" end="5"/>
                                            </p:txEl>
                                          </p:spTgt>
                                        </p:tgtEl>
                                        <p:attrNameLst>
                                          <p:attrName>style.visibility</p:attrName>
                                        </p:attrNameLst>
                                      </p:cBhvr>
                                      <p:to>
                                        <p:strVal val="visible"/>
                                      </p:to>
                                    </p:set>
                                  </p:childTnLst>
                                </p:cTn>
                              </p:par>
                              <p:par>
                                <p:cTn id="21" nodeType="withEffect" fill="hold" presetClass="entr" presetID="1">
                                  <p:stCondLst>
                                    <p:cond delay="0"/>
                                  </p:stCondLst>
                                  <p:childTnLst>
                                    <p:set>
                                      <p:cBhvr>
                                        <p:cTn id="22" dur="1" fill="hold">
                                          <p:stCondLst>
                                            <p:cond delay="0"/>
                                          </p:stCondLst>
                                        </p:cTn>
                                        <p:tgtEl>
                                          <p:spTgt spid="5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nodeType="clickEffect" fill="hold" presetClass="entr" presetID="1">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initial des besoins</a:t>
            </a:r>
            <a:endParaRPr b="0" lang="fr-FR" sz="4400" spc="-1" strike="noStrike">
              <a:solidFill>
                <a:srgbClr val="000000"/>
              </a:solidFill>
              <a:latin typeface="Calibri"/>
            </a:endParaRPr>
          </a:p>
        </p:txBody>
      </p:sp>
      <p:sp>
        <p:nvSpPr>
          <p:cNvPr id="61" name="Espace réservé du contenu 2"/>
          <p:cNvSpPr txBox="1"/>
          <p:nvPr/>
        </p:nvSpPr>
        <p:spPr>
          <a:xfrm>
            <a:off x="457200" y="1547280"/>
            <a:ext cx="8229240" cy="4525560"/>
          </a:xfrm>
          <a:prstGeom prst="rect">
            <a:avLst/>
          </a:prstGeom>
          <a:noFill/>
          <a:ln w="0">
            <a:noFill/>
          </a:ln>
        </p:spPr>
        <p:txBody>
          <a:bodyPr>
            <a:normAutofit/>
          </a:bodyPr>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Ce n’est pas un type de diagramme particulier de la norme SysML mais un premier niveau de diagramme des exigences.</a:t>
            </a:r>
            <a:endParaRPr b="0" lang="fr-FR" sz="2000" spc="-1" strike="noStrike">
              <a:solidFill>
                <a:srgbClr val="000000"/>
              </a:solidFill>
              <a:latin typeface="Calibri"/>
            </a:endParaRPr>
          </a:p>
        </p:txBody>
      </p:sp>
      <p:pic>
        <p:nvPicPr>
          <p:cNvPr id="62" name="Image 7" descr=""/>
          <p:cNvPicPr/>
          <p:nvPr/>
        </p:nvPicPr>
        <p:blipFill>
          <a:blip r:embed="rId1"/>
          <a:stretch/>
        </p:blipFill>
        <p:spPr>
          <a:xfrm>
            <a:off x="1242720" y="3101040"/>
            <a:ext cx="6671160" cy="2958840"/>
          </a:xfrm>
          <a:prstGeom prst="rect">
            <a:avLst/>
          </a:prstGeom>
          <a:ln w="0">
            <a:noFill/>
          </a:ln>
        </p:spPr>
      </p:pic>
      <p:sp>
        <p:nvSpPr>
          <p:cNvPr id="63" name="ZoneTexte 8"/>
          <p:cNvSpPr/>
          <p:nvPr/>
        </p:nvSpPr>
        <p:spPr>
          <a:xfrm>
            <a:off x="351360" y="2363400"/>
            <a:ext cx="1921320" cy="5547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fontScale="56000"/>
          </a:bodyPr>
          <a:p>
            <a:pPr algn="ctr">
              <a:lnSpc>
                <a:spcPct val="100000"/>
              </a:lnSpc>
            </a:pPr>
            <a:r>
              <a:rPr b="0" lang="fr-FR" sz="1800" spc="-1" strike="noStrike">
                <a:solidFill>
                  <a:srgbClr val="000000"/>
                </a:solidFill>
                <a:latin typeface="Calibri"/>
              </a:rPr>
              <a:t>Constat d’un problème à résoudre</a:t>
            </a:r>
            <a:endParaRPr b="0" lang="fr-FR" sz="1800" spc="-1" strike="noStrike">
              <a:latin typeface="Arial"/>
            </a:endParaRPr>
          </a:p>
        </p:txBody>
      </p:sp>
      <p:sp>
        <p:nvSpPr>
          <p:cNvPr id="64" name="Connecteur droit 10"/>
          <p:cNvSpPr/>
          <p:nvPr/>
        </p:nvSpPr>
        <p:spPr>
          <a:xfrm>
            <a:off x="1311840" y="2918160"/>
            <a:ext cx="357840" cy="27540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65" name="ZoneTexte 15"/>
          <p:cNvSpPr/>
          <p:nvPr/>
        </p:nvSpPr>
        <p:spPr>
          <a:xfrm>
            <a:off x="7268760" y="2318040"/>
            <a:ext cx="1417680" cy="5547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800" spc="-1" strike="noStrike">
                <a:solidFill>
                  <a:srgbClr val="000000"/>
                </a:solidFill>
                <a:latin typeface="Calibri"/>
              </a:rPr>
              <a:t>Un besoin est identifié</a:t>
            </a:r>
            <a:endParaRPr b="0" lang="fr-FR" sz="1800" spc="-1" strike="noStrike">
              <a:latin typeface="Arial"/>
            </a:endParaRPr>
          </a:p>
        </p:txBody>
      </p:sp>
      <p:sp>
        <p:nvSpPr>
          <p:cNvPr id="66" name="Connecteur droit 16"/>
          <p:cNvSpPr/>
          <p:nvPr/>
        </p:nvSpPr>
        <p:spPr>
          <a:xfrm flipH="1">
            <a:off x="7473960" y="2872800"/>
            <a:ext cx="503640" cy="27540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67" name="ZoneTexte 20"/>
          <p:cNvSpPr/>
          <p:nvPr/>
        </p:nvSpPr>
        <p:spPr>
          <a:xfrm>
            <a:off x="5744880" y="6200280"/>
            <a:ext cx="2637000" cy="5547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fontScale="56000"/>
          </a:bodyPr>
          <a:p>
            <a:pPr algn="ctr">
              <a:lnSpc>
                <a:spcPct val="100000"/>
              </a:lnSpc>
            </a:pPr>
            <a:r>
              <a:rPr b="0" lang="fr-FR" sz="1800" spc="-1" strike="noStrike">
                <a:solidFill>
                  <a:srgbClr val="000000"/>
                </a:solidFill>
                <a:latin typeface="Calibri"/>
              </a:rPr>
              <a:t>Un service (mission – Fonction d’Usage) va répondre au besoin</a:t>
            </a:r>
            <a:endParaRPr b="0" lang="fr-FR" sz="1800" spc="-1" strike="noStrike">
              <a:latin typeface="Arial"/>
            </a:endParaRPr>
          </a:p>
        </p:txBody>
      </p:sp>
      <p:sp>
        <p:nvSpPr>
          <p:cNvPr id="68" name="Connecteur droit 21"/>
          <p:cNvSpPr/>
          <p:nvPr/>
        </p:nvSpPr>
        <p:spPr>
          <a:xfrm flipH="1" flipV="1">
            <a:off x="6354360" y="6003000"/>
            <a:ext cx="708840" cy="1969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69" name="ZoneTexte 24"/>
          <p:cNvSpPr/>
          <p:nvPr/>
        </p:nvSpPr>
        <p:spPr>
          <a:xfrm>
            <a:off x="225360" y="6200280"/>
            <a:ext cx="2179800" cy="55476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800" spc="-1" strike="noStrike">
                <a:solidFill>
                  <a:srgbClr val="000000"/>
                </a:solidFill>
                <a:latin typeface="Calibri"/>
              </a:rPr>
              <a:t>Le système va satisfaire cette mission</a:t>
            </a:r>
            <a:endParaRPr b="0" lang="fr-FR" sz="1800" spc="-1" strike="noStrike">
              <a:latin typeface="Arial"/>
            </a:endParaRPr>
          </a:p>
        </p:txBody>
      </p:sp>
      <p:sp>
        <p:nvSpPr>
          <p:cNvPr id="70" name="Connecteur droit 25"/>
          <p:cNvSpPr/>
          <p:nvPr/>
        </p:nvSpPr>
        <p:spPr>
          <a:xfrm flipV="1">
            <a:off x="1315080" y="5691600"/>
            <a:ext cx="891360" cy="5083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71" name="ZoneTexte 28"/>
          <p:cNvSpPr/>
          <p:nvPr/>
        </p:nvSpPr>
        <p:spPr>
          <a:xfrm>
            <a:off x="351360" y="4473360"/>
            <a:ext cx="649080" cy="27144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36000" rIns="36000" tIns="36000" bIns="36000" anchor="ctr">
            <a:normAutofit fontScale="80000"/>
          </a:bodyPr>
          <a:p>
            <a:pPr algn="ctr">
              <a:lnSpc>
                <a:spcPct val="100000"/>
              </a:lnSpc>
            </a:pPr>
            <a:r>
              <a:rPr b="0" lang="fr-FR" sz="1800" spc="-1" strike="noStrike">
                <a:solidFill>
                  <a:srgbClr val="000000"/>
                </a:solidFill>
                <a:latin typeface="Calibri"/>
              </a:rPr>
              <a:t>Notes</a:t>
            </a:r>
            <a:endParaRPr b="0" lang="fr-FR" sz="1800" spc="-1" strike="noStrike">
              <a:latin typeface="Arial"/>
            </a:endParaRPr>
          </a:p>
        </p:txBody>
      </p:sp>
      <p:sp>
        <p:nvSpPr>
          <p:cNvPr id="72" name="Connecteur droit avec flèche 30"/>
          <p:cNvSpPr/>
          <p:nvPr/>
        </p:nvSpPr>
        <p:spPr>
          <a:xfrm flipH="1" flipV="1">
            <a:off x="7876080" y="3984840"/>
            <a:ext cx="594360" cy="41472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73" name="ZoneTexte 31"/>
          <p:cNvSpPr/>
          <p:nvPr/>
        </p:nvSpPr>
        <p:spPr>
          <a:xfrm>
            <a:off x="662760" y="5208480"/>
            <a:ext cx="649080" cy="3006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36000" rIns="36000" tIns="36000" bIns="36000" anchor="ctr">
            <a:normAutofit/>
          </a:bodyPr>
          <a:p>
            <a:pPr algn="ctr">
              <a:lnSpc>
                <a:spcPct val="100000"/>
              </a:lnSpc>
            </a:pPr>
            <a:r>
              <a:rPr b="0" lang="fr-FR" sz="1600" spc="-1" strike="noStrike">
                <a:solidFill>
                  <a:srgbClr val="000000"/>
                </a:solidFill>
                <a:latin typeface="Calibri"/>
              </a:rPr>
              <a:t>Bloc</a:t>
            </a:r>
            <a:endParaRPr b="0" lang="fr-FR" sz="1600" spc="-1" strike="noStrike">
              <a:latin typeface="Arial"/>
            </a:endParaRPr>
          </a:p>
        </p:txBody>
      </p:sp>
      <p:sp>
        <p:nvSpPr>
          <p:cNvPr id="74" name="Connecteur droit avec flèche 32"/>
          <p:cNvSpPr/>
          <p:nvPr/>
        </p:nvSpPr>
        <p:spPr>
          <a:xfrm>
            <a:off x="1311840" y="5358960"/>
            <a:ext cx="509760" cy="10728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75" name="ZoneTexte 35"/>
          <p:cNvSpPr/>
          <p:nvPr/>
        </p:nvSpPr>
        <p:spPr>
          <a:xfrm>
            <a:off x="8024040" y="4399920"/>
            <a:ext cx="894240" cy="35028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36000" rIns="36000" tIns="36000" bIns="36000" anchor="ctr">
            <a:normAutofit fontScale="45000"/>
          </a:bodyPr>
          <a:p>
            <a:pPr algn="ctr">
              <a:lnSpc>
                <a:spcPct val="100000"/>
              </a:lnSpc>
            </a:pPr>
            <a:r>
              <a:rPr b="0" lang="fr-FR" sz="1800" spc="-1" strike="noStrike">
                <a:solidFill>
                  <a:srgbClr val="000000"/>
                </a:solidFill>
                <a:latin typeface="Calibri"/>
              </a:rPr>
              <a:t>Exigences</a:t>
            </a:r>
            <a:endParaRPr b="0" lang="fr-FR" sz="1800" spc="-1" strike="noStrike">
              <a:latin typeface="Arial"/>
            </a:endParaRPr>
          </a:p>
        </p:txBody>
      </p:sp>
      <p:sp>
        <p:nvSpPr>
          <p:cNvPr id="76" name="Connecteur droit avec flèche 39"/>
          <p:cNvSpPr/>
          <p:nvPr/>
        </p:nvSpPr>
        <p:spPr>
          <a:xfrm flipH="1">
            <a:off x="7876080" y="4750560"/>
            <a:ext cx="594360" cy="48672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77" name="Connecteur droit avec flèche 42"/>
          <p:cNvSpPr/>
          <p:nvPr/>
        </p:nvSpPr>
        <p:spPr>
          <a:xfrm flipV="1">
            <a:off x="675720" y="3997080"/>
            <a:ext cx="635760" cy="47592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pic>
        <p:nvPicPr>
          <p:cNvPr id="78" name="Image 3" descr=""/>
          <p:cNvPicPr/>
          <p:nvPr/>
        </p:nvPicPr>
        <p:blipFill>
          <a:blip r:embed="rId2"/>
          <a:stretch/>
        </p:blipFill>
        <p:spPr>
          <a:xfrm>
            <a:off x="1822320" y="4430520"/>
            <a:ext cx="1112760" cy="740520"/>
          </a:xfrm>
          <a:prstGeom prst="rect">
            <a:avLst/>
          </a:prstGeom>
          <a:ln w="0">
            <a:noFill/>
          </a:ln>
        </p:spPr>
      </p:pic>
    </p:spTree>
  </p:cSld>
  <mc:AlternateContent>
    <mc:Choice Requires="p14">
      <p:transition spd="slow" p14:dur="2000"/>
    </mc:Choice>
    <mc:Fallback>
      <p:transition spd="slow"/>
    </mc:Fallback>
  </mc:AlternateContent>
  <p:timing>
    <p:tnLst>
      <p:par>
        <p:cTn id="27" dur="indefinite" restart="never" nodeType="tmRoot">
          <p:childTnLst>
            <p:seq>
              <p:cTn id="28" dur="indefinite" nodeType="mainSeq">
                <p:childTnLst>
                  <p:par>
                    <p:cTn id="29" fill="hold">
                      <p:stCondLst>
                        <p:cond delay="indefinite"/>
                      </p:stCondLst>
                      <p:childTnLst>
                        <p:par>
                          <p:cTn id="30" fill="hold">
                            <p:stCondLst>
                              <p:cond delay="0"/>
                            </p:stCondLst>
                            <p:childTnLst>
                              <p:par>
                                <p:cTn id="31" nodeType="clickEffect" fill="hold" presetClass="entr" presetID="1">
                                  <p:stCondLst>
                                    <p:cond delay="0"/>
                                  </p:stCondLst>
                                  <p:childTnLst>
                                    <p:set>
                                      <p:cBhvr>
                                        <p:cTn id="32"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nodeType="clickEffect" fill="hold" presetClass="entr" presetID="1">
                                  <p:stCondLst>
                                    <p:cond delay="0"/>
                                  </p:stCondLst>
                                  <p:childTnLst>
                                    <p:set>
                                      <p:cBhvr>
                                        <p:cTn id="36" dur="1" fill="hold">
                                          <p:stCondLst>
                                            <p:cond delay="0"/>
                                          </p:stCondLst>
                                        </p:cTn>
                                        <p:tgtEl>
                                          <p:spTgt spid="6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64"/>
                                        </p:tgtEl>
                                        <p:attrNameLst>
                                          <p:attrName>style.visibility</p:attrName>
                                        </p:attrNameLst>
                                      </p:cBhvr>
                                      <p:to>
                                        <p:strVal val="visible"/>
                                      </p:to>
                                    </p:set>
                                  </p:childTnLst>
                                </p:cTn>
                              </p:par>
                              <p:par>
                                <p:cTn id="41" nodeType="withEffect" fill="hold" presetClass="entr" presetID="1">
                                  <p:stCondLst>
                                    <p:cond delay="0"/>
                                  </p:stCondLst>
                                  <p:childTnLst>
                                    <p:set>
                                      <p:cBhvr>
                                        <p:cTn id="42" dur="1" fill="hold">
                                          <p:stCondLst>
                                            <p:cond delay="0"/>
                                          </p:stCondLst>
                                        </p:cTn>
                                        <p:tgtEl>
                                          <p:spTgt spid="6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nodeType="clickEffect" fill="hold" presetClass="entr" presetID="1">
                                  <p:stCondLst>
                                    <p:cond delay="0"/>
                                  </p:stCondLst>
                                  <p:childTnLst>
                                    <p:set>
                                      <p:cBhvr>
                                        <p:cTn id="46" dur="1" fill="hold">
                                          <p:stCondLst>
                                            <p:cond delay="0"/>
                                          </p:stCondLst>
                                        </p:cTn>
                                        <p:tgtEl>
                                          <p:spTgt spid="66"/>
                                        </p:tgtEl>
                                        <p:attrNameLst>
                                          <p:attrName>style.visibility</p:attrName>
                                        </p:attrNameLst>
                                      </p:cBhvr>
                                      <p:to>
                                        <p:strVal val="visible"/>
                                      </p:to>
                                    </p:set>
                                  </p:childTnLst>
                                </p:cTn>
                              </p:par>
                              <p:par>
                                <p:cTn id="47" nodeType="withEffect" fill="hold" presetClass="entr" presetID="1">
                                  <p:stCondLst>
                                    <p:cond delay="0"/>
                                  </p:stCondLst>
                                  <p:childTnLst>
                                    <p:set>
                                      <p:cBhvr>
                                        <p:cTn id="48" dur="1" fill="hold">
                                          <p:stCondLst>
                                            <p:cond delay="0"/>
                                          </p:stCondLst>
                                        </p:cTn>
                                        <p:tgtEl>
                                          <p:spTgt spid="6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nodeType="clickEffect" fill="hold" presetClass="entr" presetID="1">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nodeType="withEffect" fill="hold" presetClass="entr" presetID="1">
                                  <p:stCondLst>
                                    <p:cond delay="0"/>
                                  </p:stCondLst>
                                  <p:childTnLst>
                                    <p:set>
                                      <p:cBhvr>
                                        <p:cTn id="54" dur="1" fill="hold">
                                          <p:stCondLst>
                                            <p:cond delay="0"/>
                                          </p:stCondLst>
                                        </p:cTn>
                                        <p:tgtEl>
                                          <p:spTgt spid="6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nodeType="clickEffect" fill="hold" presetClass="entr" presetID="1">
                                  <p:stCondLst>
                                    <p:cond delay="0"/>
                                  </p:stCondLst>
                                  <p:childTnLst>
                                    <p:set>
                                      <p:cBhvr>
                                        <p:cTn id="58" dur="1" fill="hold">
                                          <p:stCondLst>
                                            <p:cond delay="0"/>
                                          </p:stCondLst>
                                        </p:cTn>
                                        <p:tgtEl>
                                          <p:spTgt spid="69"/>
                                        </p:tgtEl>
                                        <p:attrNameLst>
                                          <p:attrName>style.visibility</p:attrName>
                                        </p:attrNameLst>
                                      </p:cBhvr>
                                      <p:to>
                                        <p:strVal val="visible"/>
                                      </p:to>
                                    </p:set>
                                  </p:childTnLst>
                                </p:cTn>
                              </p:par>
                              <p:par>
                                <p:cTn id="59" nodeType="withEffect" fill="hold" presetClass="entr" presetID="1">
                                  <p:stCondLst>
                                    <p:cond delay="0"/>
                                  </p:stCondLst>
                                  <p:childTnLst>
                                    <p:set>
                                      <p:cBhvr>
                                        <p:cTn id="60" dur="1" fill="hold">
                                          <p:stCondLst>
                                            <p:cond delay="0"/>
                                          </p:stCondLst>
                                        </p:cTn>
                                        <p:tgtEl>
                                          <p:spTgt spid="70"/>
                                        </p:tgtEl>
                                        <p:attrNameLst>
                                          <p:attrName>style.visibility</p:attrName>
                                        </p:attrNameLst>
                                      </p:cBhvr>
                                      <p:to>
                                        <p:strVal val="visible"/>
                                      </p:to>
                                    </p:set>
                                  </p:childTnLst>
                                </p:cTn>
                              </p:par>
                            </p:childTnLst>
                          </p:cTn>
                        </p:par>
                        <p:par>
                          <p:cTn id="61" fill="hold">
                            <p:stCondLst>
                              <p:cond delay="0"/>
                            </p:stCondLst>
                            <p:childTnLst>
                              <p:par>
                                <p:cTn id="62" nodeType="afterEffect" fill="hold" presetClass="entr" presetID="1">
                                  <p:stCondLst>
                                    <p:cond delay="0"/>
                                  </p:stCondLst>
                                  <p:childTnLst>
                                    <p:set>
                                      <p:cBhvr>
                                        <p:cTn id="63" dur="1" fill="hold">
                                          <p:stCondLst>
                                            <p:cond delay="0"/>
                                          </p:stCondLst>
                                        </p:cTn>
                                        <p:tgtEl>
                                          <p:spTgt spid="78"/>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nodeType="clickEffect" fill="hold" presetClass="entr" presetID="1">
                                  <p:stCondLst>
                                    <p:cond delay="0"/>
                                  </p:stCondLst>
                                  <p:childTnLst>
                                    <p:set>
                                      <p:cBhvr>
                                        <p:cTn id="67" dur="1" fill="hold">
                                          <p:stCondLst>
                                            <p:cond delay="0"/>
                                          </p:stCondLst>
                                        </p:cTn>
                                        <p:tgtEl>
                                          <p:spTgt spid="77"/>
                                        </p:tgtEl>
                                        <p:attrNameLst>
                                          <p:attrName>style.visibility</p:attrName>
                                        </p:attrNameLst>
                                      </p:cBhvr>
                                      <p:to>
                                        <p:strVal val="visible"/>
                                      </p:to>
                                    </p:set>
                                  </p:childTnLst>
                                </p:cTn>
                              </p:par>
                              <p:par>
                                <p:cTn id="68" nodeType="withEffect" fill="hold" presetClass="entr" presetID="1">
                                  <p:stCondLst>
                                    <p:cond delay="0"/>
                                  </p:stCondLst>
                                  <p:childTnLst>
                                    <p:set>
                                      <p:cBhvr>
                                        <p:cTn id="69" dur="1" fill="hold">
                                          <p:stCondLst>
                                            <p:cond delay="0"/>
                                          </p:stCondLst>
                                        </p:cTn>
                                        <p:tgtEl>
                                          <p:spTgt spid="71"/>
                                        </p:tgtEl>
                                        <p:attrNameLst>
                                          <p:attrName>style.visibility</p:attrName>
                                        </p:attrNameLst>
                                      </p:cBhvr>
                                      <p:to>
                                        <p:strVal val="visible"/>
                                      </p:to>
                                    </p:set>
                                  </p:childTnLst>
                                </p:cTn>
                              </p:par>
                              <p:par>
                                <p:cTn id="70" nodeType="withEffect" fill="hold" presetClass="entr" presetID="1">
                                  <p:stCondLst>
                                    <p:cond delay="0"/>
                                  </p:stCondLst>
                                  <p:childTnLst>
                                    <p:set>
                                      <p:cBhvr>
                                        <p:cTn id="71" dur="1" fill="hold">
                                          <p:stCondLst>
                                            <p:cond delay="0"/>
                                          </p:stCondLst>
                                        </p:cTn>
                                        <p:tgtEl>
                                          <p:spTgt spid="73"/>
                                        </p:tgtEl>
                                        <p:attrNameLst>
                                          <p:attrName>style.visibility</p:attrName>
                                        </p:attrNameLst>
                                      </p:cBhvr>
                                      <p:to>
                                        <p:strVal val="visible"/>
                                      </p:to>
                                    </p:set>
                                  </p:childTnLst>
                                </p:cTn>
                              </p:par>
                              <p:par>
                                <p:cTn id="72" nodeType="withEffect" fill="hold" presetClass="entr" presetID="1">
                                  <p:stCondLst>
                                    <p:cond delay="0"/>
                                  </p:stCondLst>
                                  <p:childTnLst>
                                    <p:set>
                                      <p:cBhvr>
                                        <p:cTn id="73" dur="1" fill="hold">
                                          <p:stCondLst>
                                            <p:cond delay="0"/>
                                          </p:stCondLst>
                                        </p:cTn>
                                        <p:tgtEl>
                                          <p:spTgt spid="74"/>
                                        </p:tgtEl>
                                        <p:attrNameLst>
                                          <p:attrName>style.visibility</p:attrName>
                                        </p:attrNameLst>
                                      </p:cBhvr>
                                      <p:to>
                                        <p:strVal val="visible"/>
                                      </p:to>
                                    </p:set>
                                  </p:childTnLst>
                                </p:cTn>
                              </p:par>
                              <p:par>
                                <p:cTn id="74" nodeType="withEffect" fill="hold" presetClass="entr" presetID="1">
                                  <p:stCondLst>
                                    <p:cond delay="0"/>
                                  </p:stCondLst>
                                  <p:childTnLst>
                                    <p:set>
                                      <p:cBhvr>
                                        <p:cTn id="75" dur="1" fill="hold">
                                          <p:stCondLst>
                                            <p:cond delay="0"/>
                                          </p:stCondLst>
                                        </p:cTn>
                                        <p:tgtEl>
                                          <p:spTgt spid="75"/>
                                        </p:tgtEl>
                                        <p:attrNameLst>
                                          <p:attrName>style.visibility</p:attrName>
                                        </p:attrNameLst>
                                      </p:cBhvr>
                                      <p:to>
                                        <p:strVal val="visible"/>
                                      </p:to>
                                    </p:set>
                                  </p:childTnLst>
                                </p:cTn>
                              </p:par>
                              <p:par>
                                <p:cTn id="76" nodeType="withEffect" fill="hold" presetClass="entr" presetID="1">
                                  <p:stCondLst>
                                    <p:cond delay="0"/>
                                  </p:stCondLst>
                                  <p:childTnLst>
                                    <p:set>
                                      <p:cBhvr>
                                        <p:cTn id="77" dur="1" fill="hold">
                                          <p:stCondLst>
                                            <p:cond delay="0"/>
                                          </p:stCondLst>
                                        </p:cTn>
                                        <p:tgtEl>
                                          <p:spTgt spid="72"/>
                                        </p:tgtEl>
                                        <p:attrNameLst>
                                          <p:attrName>style.visibility</p:attrName>
                                        </p:attrNameLst>
                                      </p:cBhvr>
                                      <p:to>
                                        <p:strVal val="visible"/>
                                      </p:to>
                                    </p:set>
                                  </p:childTnLst>
                                </p:cTn>
                              </p:par>
                              <p:par>
                                <p:cTn id="78" nodeType="withEffect" fill="hold" presetClass="entr" presetID="1">
                                  <p:stCondLst>
                                    <p:cond delay="0"/>
                                  </p:stCondLst>
                                  <p:childTnLst>
                                    <p:set>
                                      <p:cBhvr>
                                        <p:cTn id="79"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79" name="Image 3" descr=""/>
          <p:cNvPicPr/>
          <p:nvPr/>
        </p:nvPicPr>
        <p:blipFill>
          <a:blip r:embed="rId1"/>
          <a:stretch/>
        </p:blipFill>
        <p:spPr>
          <a:xfrm>
            <a:off x="3824280" y="2663280"/>
            <a:ext cx="5191920" cy="3034800"/>
          </a:xfrm>
          <a:prstGeom prst="rect">
            <a:avLst/>
          </a:prstGeom>
          <a:ln w="0">
            <a:noFill/>
          </a:ln>
        </p:spPr>
      </p:pic>
      <p:sp>
        <p:nvSpPr>
          <p:cNvPr id="80"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de contexte</a:t>
            </a:r>
            <a:endParaRPr b="0" lang="fr-FR" sz="4400" spc="-1" strike="noStrike">
              <a:solidFill>
                <a:srgbClr val="000000"/>
              </a:solidFill>
              <a:latin typeface="Calibri"/>
            </a:endParaRPr>
          </a:p>
        </p:txBody>
      </p:sp>
      <p:sp>
        <p:nvSpPr>
          <p:cNvPr id="81" name="Espace réservé du contenu 2"/>
          <p:cNvSpPr txBox="1"/>
          <p:nvPr/>
        </p:nvSpPr>
        <p:spPr>
          <a:xfrm>
            <a:off x="192240" y="1600200"/>
            <a:ext cx="8494200" cy="4525560"/>
          </a:xfrm>
          <a:prstGeom prst="rect">
            <a:avLst/>
          </a:prstGeom>
          <a:noFill/>
          <a:ln w="0">
            <a:noFill/>
          </a:ln>
        </p:spPr>
        <p:txBody>
          <a:bodyPr>
            <a:normAutofit/>
          </a:bodyPr>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Là encore, ce n’est pas un type particulier de la norme SysML mais il peut être réalisé par un diagramme de blocs</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Recense les interacteurs humains ou</a:t>
            </a:r>
            <a:br/>
            <a:r>
              <a:rPr b="0" lang="fr-FR" sz="2000" spc="-1" strike="noStrike">
                <a:solidFill>
                  <a:srgbClr val="000000"/>
                </a:solidFill>
                <a:latin typeface="Calibri"/>
              </a:rPr>
              <a:t>non humains externes au système</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Les éléments internes (moteurs), </a:t>
            </a:r>
            <a:br/>
            <a:r>
              <a:rPr b="0" lang="fr-FR" sz="2000" spc="-1" strike="noStrike">
                <a:solidFill>
                  <a:srgbClr val="000000"/>
                </a:solidFill>
                <a:latin typeface="Calibri"/>
              </a:rPr>
              <a:t>n’apparaissent pas</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Seuls les éléments extérieurs ayant</a:t>
            </a:r>
            <a:br/>
            <a:r>
              <a:rPr b="0" lang="fr-FR" sz="2000" spc="-1" strike="noStrike">
                <a:solidFill>
                  <a:srgbClr val="000000"/>
                </a:solidFill>
                <a:latin typeface="Calibri"/>
              </a:rPr>
              <a:t>une interaction (peuvent être</a:t>
            </a:r>
            <a:br/>
            <a:r>
              <a:rPr b="0" lang="fr-FR" sz="2000" spc="-1" strike="noStrike">
                <a:solidFill>
                  <a:srgbClr val="000000"/>
                </a:solidFill>
                <a:latin typeface="Calibri"/>
              </a:rPr>
              <a:t>présents dans un scénario,</a:t>
            </a:r>
            <a:br/>
            <a:r>
              <a:rPr b="0" lang="fr-FR" sz="2000" spc="-1" strike="noStrike">
                <a:solidFill>
                  <a:srgbClr val="000000"/>
                </a:solidFill>
                <a:latin typeface="Calibri"/>
              </a:rPr>
              <a:t>une séquence) apparaissent.</a:t>
            </a:r>
            <a:endParaRPr b="0" lang="fr-FR" sz="2000" spc="-1" strike="noStrike">
              <a:solidFill>
                <a:srgbClr val="000000"/>
              </a:solidFill>
              <a:latin typeface="Calibri"/>
            </a:endParaRPr>
          </a:p>
          <a:p>
            <a:pPr marL="342720" indent="-342360">
              <a:lnSpc>
                <a:spcPct val="100000"/>
              </a:lnSpc>
              <a:spcBef>
                <a:spcPts val="400"/>
              </a:spcBef>
              <a:buClr>
                <a:srgbClr val="000000"/>
              </a:buClr>
              <a:buFont typeface="Arial"/>
              <a:buChar char="•"/>
            </a:pPr>
            <a:r>
              <a:rPr b="0" lang="fr-FR" sz="2000" spc="-1" strike="noStrike">
                <a:solidFill>
                  <a:srgbClr val="000000"/>
                </a:solidFill>
                <a:latin typeface="Calibri"/>
              </a:rPr>
              <a:t>Les autres éléments extérieurs</a:t>
            </a:r>
            <a:br/>
            <a:r>
              <a:rPr b="0" lang="fr-FR" sz="2000" spc="-1" strike="noStrike">
                <a:solidFill>
                  <a:srgbClr val="000000"/>
                </a:solidFill>
                <a:latin typeface="Calibri"/>
              </a:rPr>
              <a:t>contraignants apparaitront</a:t>
            </a:r>
            <a:br/>
            <a:r>
              <a:rPr b="0" lang="fr-FR" sz="2000" spc="-1" strike="noStrike">
                <a:solidFill>
                  <a:srgbClr val="000000"/>
                </a:solidFill>
                <a:latin typeface="Calibri"/>
              </a:rPr>
              <a:t>dans le diagramme d’exigence</a:t>
            </a:r>
            <a:endParaRPr b="0" lang="fr-FR" sz="2000" spc="-1" strike="noStrike">
              <a:solidFill>
                <a:srgbClr val="000000"/>
              </a:solidFill>
              <a:latin typeface="Calibri"/>
            </a:endParaRPr>
          </a:p>
          <a:p>
            <a:pPr>
              <a:lnSpc>
                <a:spcPct val="100000"/>
              </a:lnSpc>
              <a:spcBef>
                <a:spcPts val="400"/>
              </a:spcBef>
            </a:pPr>
            <a:endParaRPr b="0" lang="fr-FR" sz="2000" spc="-1" strike="noStrike">
              <a:solidFill>
                <a:srgbClr val="000000"/>
              </a:solidFill>
              <a:latin typeface="Calibri"/>
            </a:endParaRPr>
          </a:p>
        </p:txBody>
      </p:sp>
      <p:sp>
        <p:nvSpPr>
          <p:cNvPr id="82" name="Signe de multiplication 4"/>
          <p:cNvSpPr/>
          <p:nvPr/>
        </p:nvSpPr>
        <p:spPr>
          <a:xfrm>
            <a:off x="7381440" y="4313520"/>
            <a:ext cx="1073160" cy="1106280"/>
          </a:xfrm>
          <a:prstGeom prst="mathMultiply">
            <a:avLst>
              <a:gd name="adj1" fmla="val 23520"/>
            </a:avLst>
          </a:prstGeom>
          <a:solidFill>
            <a:schemeClr val="accent2">
              <a:alpha val="50000"/>
            </a:schemeClr>
          </a:solidFill>
          <a:ln w="0">
            <a:noFill/>
          </a:ln>
        </p:spPr>
        <p:style>
          <a:lnRef idx="0"/>
          <a:fillRef idx="0"/>
          <a:effectRef idx="0"/>
          <a:fontRef idx="minor"/>
        </p:style>
      </p:sp>
      <p:sp>
        <p:nvSpPr>
          <p:cNvPr id="83" name="ZoneTexte 5"/>
          <p:cNvSpPr/>
          <p:nvPr/>
        </p:nvSpPr>
        <p:spPr>
          <a:xfrm>
            <a:off x="7096680" y="5295960"/>
            <a:ext cx="1660320" cy="57708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90000" rIns="90000" tIns="45000" bIns="45000">
            <a:spAutoFit/>
          </a:bodyPr>
          <a:p>
            <a:pPr algn="ctr">
              <a:lnSpc>
                <a:spcPct val="100000"/>
              </a:lnSpc>
            </a:pPr>
            <a:r>
              <a:rPr b="0" lang="fr-FR" sz="1600" spc="-1" strike="noStrike">
                <a:solidFill>
                  <a:srgbClr val="000000"/>
                </a:solidFill>
                <a:latin typeface="Calibri"/>
              </a:rPr>
              <a:t>Générateur nucléaire interne</a:t>
            </a:r>
            <a:endParaRPr b="0" lang="fr-FR" sz="1600" spc="-1" strike="noStrike">
              <a:latin typeface="Arial"/>
            </a:endParaRPr>
          </a:p>
        </p:txBody>
      </p:sp>
      <p:sp>
        <p:nvSpPr>
          <p:cNvPr id="84" name="ZoneTexte 6"/>
          <p:cNvSpPr/>
          <p:nvPr/>
        </p:nvSpPr>
        <p:spPr>
          <a:xfrm>
            <a:off x="457200" y="6060240"/>
            <a:ext cx="7725600" cy="639000"/>
          </a:xfrm>
          <a:prstGeom prst="rect">
            <a:avLst/>
          </a:prstGeom>
          <a:solidFill>
            <a:srgbClr val="4bacc6"/>
          </a:solidFill>
          <a:ln>
            <a:solidFill>
              <a:srgbClr val="377f92"/>
            </a:solidFill>
            <a:round/>
          </a:ln>
        </p:spPr>
        <p:style>
          <a:lnRef idx="2">
            <a:schemeClr val="accent5">
              <a:shade val="50000"/>
            </a:schemeClr>
          </a:lnRef>
          <a:fillRef idx="1">
            <a:schemeClr val="accent5"/>
          </a:fillRef>
          <a:effectRef idx="0">
            <a:schemeClr val="accent5"/>
          </a:effectRef>
          <a:fontRef idx="minor"/>
        </p:style>
        <p:txBody>
          <a:bodyPr lIns="90000" rIns="90000" tIns="45000" bIns="45000">
            <a:spAutoFit/>
          </a:bodyPr>
          <a:p>
            <a:pPr algn="ctr">
              <a:lnSpc>
                <a:spcPct val="100000"/>
              </a:lnSpc>
            </a:pPr>
            <a:r>
              <a:rPr b="0" lang="fr-FR" sz="1800" spc="-1" strike="noStrike">
                <a:solidFill>
                  <a:srgbClr val="ffffff"/>
                </a:solidFill>
                <a:latin typeface="Calibri"/>
              </a:rPr>
              <a:t>Le diagramme n’étant pas normalisé plusieurs interprétations existent sur les 2 points précédents. À vous de choisir en fonction de votre besoin … exemple</a:t>
            </a:r>
            <a:endParaRPr b="0" lang="fr-FR" sz="1800" spc="-1" strike="noStrike">
              <a:latin typeface="Arial"/>
            </a:endParaRPr>
          </a:p>
        </p:txBody>
      </p:sp>
      <p:sp>
        <p:nvSpPr>
          <p:cNvPr id="85" name="ZoneTexte 8"/>
          <p:cNvSpPr/>
          <p:nvPr/>
        </p:nvSpPr>
        <p:spPr>
          <a:xfrm>
            <a:off x="6877800" y="2112120"/>
            <a:ext cx="1410840" cy="45864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fontScale="34000"/>
          </a:bodyPr>
          <a:p>
            <a:pPr algn="ctr">
              <a:lnSpc>
                <a:spcPct val="100000"/>
              </a:lnSpc>
            </a:pPr>
            <a:r>
              <a:rPr b="0" lang="fr-FR" sz="1800" spc="-1" strike="noStrike">
                <a:solidFill>
                  <a:srgbClr val="000000"/>
                </a:solidFill>
                <a:latin typeface="Calibri"/>
              </a:rPr>
              <a:t>Block et externe facultatifs en collège</a:t>
            </a:r>
            <a:endParaRPr b="0" lang="fr-FR" sz="1800" spc="-1" strike="noStrike">
              <a:latin typeface="Arial"/>
            </a:endParaRPr>
          </a:p>
        </p:txBody>
      </p:sp>
      <p:sp>
        <p:nvSpPr>
          <p:cNvPr id="86" name="Connecteur droit avec flèche 9"/>
          <p:cNvSpPr/>
          <p:nvPr/>
        </p:nvSpPr>
        <p:spPr>
          <a:xfrm>
            <a:off x="7583400" y="2570760"/>
            <a:ext cx="440280" cy="40392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87" name="ZoneTexte 17"/>
          <p:cNvSpPr/>
          <p:nvPr/>
        </p:nvSpPr>
        <p:spPr>
          <a:xfrm>
            <a:off x="5141880" y="2104920"/>
            <a:ext cx="1470600" cy="46548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fontScale="35000"/>
          </a:bodyPr>
          <a:p>
            <a:pPr algn="ctr">
              <a:lnSpc>
                <a:spcPct val="100000"/>
              </a:lnSpc>
            </a:pPr>
            <a:r>
              <a:rPr b="0" lang="fr-FR" sz="1800" spc="-1" strike="noStrike">
                <a:solidFill>
                  <a:srgbClr val="000000"/>
                </a:solidFill>
                <a:latin typeface="Calibri"/>
              </a:rPr>
              <a:t>Photos ou images possibles en collège</a:t>
            </a:r>
            <a:endParaRPr b="0" lang="fr-FR" sz="1800" spc="-1" strike="noStrike">
              <a:latin typeface="Arial"/>
            </a:endParaRPr>
          </a:p>
        </p:txBody>
      </p:sp>
      <p:sp>
        <p:nvSpPr>
          <p:cNvPr id="88" name="Connecteur droit avec flèche 18"/>
          <p:cNvSpPr/>
          <p:nvPr/>
        </p:nvSpPr>
        <p:spPr>
          <a:xfrm flipH="1">
            <a:off x="5367240" y="2570760"/>
            <a:ext cx="509760" cy="40392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pic>
        <p:nvPicPr>
          <p:cNvPr id="89" name="Image 22" descr=""/>
          <p:cNvPicPr/>
          <p:nvPr/>
        </p:nvPicPr>
        <p:blipFill>
          <a:blip r:embed="rId2"/>
          <a:srcRect l="0" t="0" r="27482" b="4638"/>
          <a:stretch/>
        </p:blipFill>
        <p:spPr>
          <a:xfrm>
            <a:off x="4095720" y="3001680"/>
            <a:ext cx="681480" cy="453600"/>
          </a:xfrm>
          <a:prstGeom prst="rect">
            <a:avLst/>
          </a:prstGeom>
          <a:ln w="0">
            <a:noFill/>
          </a:ln>
        </p:spPr>
      </p:pic>
      <p:pic>
        <p:nvPicPr>
          <p:cNvPr id="90" name="Image 23" descr=""/>
          <p:cNvPicPr/>
          <p:nvPr/>
        </p:nvPicPr>
        <p:blipFill>
          <a:blip r:embed="rId3"/>
          <a:stretch/>
        </p:blipFill>
        <p:spPr>
          <a:xfrm>
            <a:off x="6612840" y="3228480"/>
            <a:ext cx="555120" cy="444600"/>
          </a:xfrm>
          <a:prstGeom prst="rect">
            <a:avLst/>
          </a:prstGeom>
          <a:ln w="0">
            <a:noFill/>
          </a:ln>
        </p:spPr>
      </p:pic>
      <p:pic>
        <p:nvPicPr>
          <p:cNvPr id="91" name="Image 24" descr=""/>
          <p:cNvPicPr/>
          <p:nvPr/>
        </p:nvPicPr>
        <p:blipFill>
          <a:blip r:embed="rId4"/>
          <a:stretch/>
        </p:blipFill>
        <p:spPr>
          <a:xfrm>
            <a:off x="3791160" y="3976200"/>
            <a:ext cx="1064880" cy="588960"/>
          </a:xfrm>
          <a:prstGeom prst="rect">
            <a:avLst/>
          </a:prstGeom>
          <a:ln w="0">
            <a:noFill/>
          </a:ln>
        </p:spPr>
      </p:pic>
      <p:pic>
        <p:nvPicPr>
          <p:cNvPr id="92" name="Image 25" descr=""/>
          <p:cNvPicPr/>
          <p:nvPr/>
        </p:nvPicPr>
        <p:blipFill>
          <a:blip r:embed="rId5"/>
          <a:stretch/>
        </p:blipFill>
        <p:spPr>
          <a:xfrm>
            <a:off x="8318880" y="2454840"/>
            <a:ext cx="791280" cy="497520"/>
          </a:xfrm>
          <a:prstGeom prst="rect">
            <a:avLst/>
          </a:prstGeom>
          <a:ln w="0">
            <a:noFill/>
          </a:ln>
        </p:spPr>
      </p:pic>
      <p:sp>
        <p:nvSpPr>
          <p:cNvPr id="93" name="ZoneTexte 26"/>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6"/>
              </a:rPr>
              <a:t>Tuto Visual </a:t>
            </a:r>
            <a:r>
              <a:rPr b="0" lang="fr-FR" sz="1800" spc="-1" strike="noStrike" u="sng">
                <a:solidFill>
                  <a:srgbClr val="0000ff"/>
                </a:solidFill>
                <a:uFillTx/>
                <a:latin typeface="Calibri"/>
                <a:hlinkClick r:id="rId7"/>
              </a:rPr>
              <a:t>Paradigm</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80" dur="indefinite" restart="never" nodeType="tmRoot">
          <p:childTnLst>
            <p:seq>
              <p:cTn id="81" dur="indefinite" nodeType="mainSeq">
                <p:childTnLst>
                  <p:par>
                    <p:cTn id="82" fill="hold">
                      <p:stCondLst>
                        <p:cond delay="indefinite"/>
                      </p:stCondLst>
                      <p:childTnLst>
                        <p:par>
                          <p:cTn id="83" fill="hold">
                            <p:stCondLst>
                              <p:cond delay="0"/>
                            </p:stCondLst>
                            <p:childTnLst>
                              <p:par>
                                <p:cTn id="84" nodeType="clickEffect" fill="hold" presetClass="entr" presetID="1">
                                  <p:stCondLst>
                                    <p:cond delay="0"/>
                                  </p:stCondLst>
                                  <p:childTnLst>
                                    <p:set>
                                      <p:cBhvr>
                                        <p:cTn id="85" dur="1" fill="hold">
                                          <p:stCondLst>
                                            <p:cond delay="0"/>
                                          </p:stCondLst>
                                        </p:cTn>
                                        <p:tgtEl>
                                          <p:spTgt spid="81">
                                            <p:txEl>
                                              <p:pRg st="0" end="0"/>
                                            </p:txEl>
                                          </p:spTgt>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nodeType="clickEffect" fill="hold" presetClass="entr" presetID="1">
                                  <p:stCondLst>
                                    <p:cond delay="0"/>
                                  </p:stCondLst>
                                  <p:childTnLst>
                                    <p:set>
                                      <p:cBhvr>
                                        <p:cTn id="89" dur="1" fill="hold">
                                          <p:stCondLst>
                                            <p:cond delay="0"/>
                                          </p:stCondLst>
                                        </p:cTn>
                                        <p:tgtEl>
                                          <p:spTgt spid="81">
                                            <p:txEl>
                                              <p:pRg st="1" end="1"/>
                                            </p:txEl>
                                          </p:spTgt>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nodeType="clickEffect" fill="hold" presetClass="entr" presetID="1">
                                  <p:stCondLst>
                                    <p:cond delay="0"/>
                                  </p:stCondLst>
                                  <p:childTnLst>
                                    <p:set>
                                      <p:cBhvr>
                                        <p:cTn id="93" dur="1" fill="hold">
                                          <p:stCondLst>
                                            <p:cond delay="0"/>
                                          </p:stCondLst>
                                        </p:cTn>
                                        <p:tgtEl>
                                          <p:spTgt spid="81">
                                            <p:txEl>
                                              <p:pRg st="2" end="2"/>
                                            </p:txEl>
                                          </p:spTgt>
                                        </p:tgtEl>
                                        <p:attrNameLst>
                                          <p:attrName>style.visibility</p:attrName>
                                        </p:attrNameLst>
                                      </p:cBhvr>
                                      <p:to>
                                        <p:strVal val="visible"/>
                                      </p:to>
                                    </p:set>
                                  </p:childTnLst>
                                </p:cTn>
                              </p:par>
                            </p:childTnLst>
                          </p:cTn>
                        </p:par>
                        <p:par>
                          <p:cTn id="94" fill="hold">
                            <p:stCondLst>
                              <p:cond delay="0"/>
                            </p:stCondLst>
                            <p:childTnLst>
                              <p:par>
                                <p:cTn id="95" nodeType="afterEffect" fill="hold" presetClass="entr" presetID="1">
                                  <p:stCondLst>
                                    <p:cond delay="0"/>
                                  </p:stCondLst>
                                  <p:childTnLst>
                                    <p:set>
                                      <p:cBhvr>
                                        <p:cTn id="96" dur="1" fill="hold">
                                          <p:stCondLst>
                                            <p:cond delay="0"/>
                                          </p:stCondLst>
                                        </p:cTn>
                                        <p:tgtEl>
                                          <p:spTgt spid="82"/>
                                        </p:tgtEl>
                                        <p:attrNameLst>
                                          <p:attrName>style.visibility</p:attrName>
                                        </p:attrNameLst>
                                      </p:cBhvr>
                                      <p:to>
                                        <p:strVal val="visible"/>
                                      </p:to>
                                    </p:set>
                                  </p:childTnLst>
                                </p:cTn>
                              </p:par>
                            </p:childTnLst>
                          </p:cTn>
                        </p:par>
                        <p:par>
                          <p:cTn id="97" fill="hold">
                            <p:stCondLst>
                              <p:cond delay="0"/>
                            </p:stCondLst>
                            <p:childTnLst>
                              <p:par>
                                <p:cTn id="98" nodeType="afterEffect" fill="hold" presetClass="entr" presetID="1">
                                  <p:stCondLst>
                                    <p:cond delay="1000"/>
                                  </p:stCondLst>
                                  <p:childTnLst>
                                    <p:set>
                                      <p:cBhvr>
                                        <p:cTn id="99" dur="1" fill="hold">
                                          <p:stCondLst>
                                            <p:cond delay="0"/>
                                          </p:stCondLst>
                                        </p:cTn>
                                        <p:tgtEl>
                                          <p:spTgt spid="83"/>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nodeType="clickEffect" fill="hold" presetClass="entr" presetID="1">
                                  <p:stCondLst>
                                    <p:cond delay="0"/>
                                  </p:stCondLst>
                                  <p:childTnLst>
                                    <p:set>
                                      <p:cBhvr>
                                        <p:cTn id="103" dur="1" fill="hold">
                                          <p:stCondLst>
                                            <p:cond delay="0"/>
                                          </p:stCondLst>
                                        </p:cTn>
                                        <p:tgtEl>
                                          <p:spTgt spid="81">
                                            <p:txEl>
                                              <p:pRg st="3" end="3"/>
                                            </p:txEl>
                                          </p:spTgt>
                                        </p:tgtEl>
                                        <p:attrNameLst>
                                          <p:attrName>style.visibility</p:attrName>
                                        </p:attrNameLst>
                                      </p:cBhvr>
                                      <p:to>
                                        <p:strVal val="visible"/>
                                      </p:to>
                                    </p:set>
                                  </p:childTnLst>
                                </p:cTn>
                              </p:par>
                              <p:par>
                                <p:cTn id="104" nodeType="withEffect" fill="hold" presetClass="exit" presetID="1">
                                  <p:stCondLst>
                                    <p:cond delay="0"/>
                                  </p:stCondLst>
                                  <p:childTnLst>
                                    <p:set>
                                      <p:cBhvr>
                                        <p:cTn id="105" dur="1" fill="hold">
                                          <p:stCondLst>
                                            <p:cond delay="0"/>
                                          </p:stCondLst>
                                        </p:cTn>
                                        <p:tgtEl>
                                          <p:spTgt spid="83"/>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nodeType="clickEffect" fill="hold" presetClass="entr" presetID="1">
                                  <p:stCondLst>
                                    <p:cond delay="0"/>
                                  </p:stCondLst>
                                  <p:childTnLst>
                                    <p:set>
                                      <p:cBhvr>
                                        <p:cTn id="109" dur="1" fill="hold">
                                          <p:stCondLst>
                                            <p:cond delay="0"/>
                                          </p:stCondLst>
                                        </p:cTn>
                                        <p:tgtEl>
                                          <p:spTgt spid="81">
                                            <p:txEl>
                                              <p:pRg st="4" end="4"/>
                                            </p:txEl>
                                          </p:spTgt>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nodeType="clickEffect" fill="hold" presetClass="entr" presetID="1">
                                  <p:stCondLst>
                                    <p:cond delay="0"/>
                                  </p:stCondLst>
                                  <p:childTnLst>
                                    <p:set>
                                      <p:cBhvr>
                                        <p:cTn id="113" dur="1" fill="hold">
                                          <p:stCondLst>
                                            <p:cond delay="0"/>
                                          </p:stCondLst>
                                        </p:cTn>
                                        <p:tgtEl>
                                          <p:spTgt spid="86"/>
                                        </p:tgtEl>
                                        <p:attrNameLst>
                                          <p:attrName>style.visibility</p:attrName>
                                        </p:attrNameLst>
                                      </p:cBhvr>
                                      <p:to>
                                        <p:strVal val="visible"/>
                                      </p:to>
                                    </p:set>
                                  </p:childTnLst>
                                </p:cTn>
                              </p:par>
                              <p:par>
                                <p:cTn id="114" nodeType="withEffect" fill="hold" presetClass="entr" presetID="1">
                                  <p:stCondLst>
                                    <p:cond delay="0"/>
                                  </p:stCondLst>
                                  <p:childTnLst>
                                    <p:set>
                                      <p:cBhvr>
                                        <p:cTn id="115" dur="1" fill="hold">
                                          <p:stCondLst>
                                            <p:cond delay="0"/>
                                          </p:stCondLst>
                                        </p:cTn>
                                        <p:tgtEl>
                                          <p:spTgt spid="85"/>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nodeType="clickEffect" fill="hold" presetClass="entr" presetID="1">
                                  <p:stCondLst>
                                    <p:cond delay="0"/>
                                  </p:stCondLst>
                                  <p:childTnLst>
                                    <p:set>
                                      <p:cBhvr>
                                        <p:cTn id="119" dur="1" fill="hold">
                                          <p:stCondLst>
                                            <p:cond delay="0"/>
                                          </p:stCondLst>
                                        </p:cTn>
                                        <p:tgtEl>
                                          <p:spTgt spid="88"/>
                                        </p:tgtEl>
                                        <p:attrNameLst>
                                          <p:attrName>style.visibility</p:attrName>
                                        </p:attrNameLst>
                                      </p:cBhvr>
                                      <p:to>
                                        <p:strVal val="visible"/>
                                      </p:to>
                                    </p:set>
                                  </p:childTnLst>
                                </p:cTn>
                              </p:par>
                              <p:par>
                                <p:cTn id="120" nodeType="withEffect" fill="hold" presetClass="entr" presetID="1">
                                  <p:stCondLst>
                                    <p:cond delay="0"/>
                                  </p:stCondLst>
                                  <p:childTnLst>
                                    <p:set>
                                      <p:cBhvr>
                                        <p:cTn id="121" dur="1" fill="hold">
                                          <p:stCondLst>
                                            <p:cond delay="0"/>
                                          </p:stCondLst>
                                        </p:cTn>
                                        <p:tgtEl>
                                          <p:spTgt spid="87"/>
                                        </p:tgtEl>
                                        <p:attrNameLst>
                                          <p:attrName>style.visibility</p:attrName>
                                        </p:attrNameLst>
                                      </p:cBhvr>
                                      <p:to>
                                        <p:strVal val="visible"/>
                                      </p:to>
                                    </p:set>
                                  </p:childTnLst>
                                </p:cTn>
                              </p:par>
                            </p:childTnLst>
                          </p:cTn>
                        </p:par>
                        <p:par>
                          <p:cTn id="122" fill="hold">
                            <p:stCondLst>
                              <p:cond delay="0"/>
                            </p:stCondLst>
                            <p:childTnLst>
                              <p:par>
                                <p:cTn id="123" nodeType="afterEffect" fill="hold" presetClass="entr" presetID="1">
                                  <p:stCondLst>
                                    <p:cond delay="0"/>
                                  </p:stCondLst>
                                  <p:childTnLst>
                                    <p:set>
                                      <p:cBhvr>
                                        <p:cTn id="124" dur="1" fill="hold">
                                          <p:stCondLst>
                                            <p:cond delay="0"/>
                                          </p:stCondLst>
                                        </p:cTn>
                                        <p:tgtEl>
                                          <p:spTgt spid="90"/>
                                        </p:tgtEl>
                                        <p:attrNameLst>
                                          <p:attrName>style.visibility</p:attrName>
                                        </p:attrNameLst>
                                      </p:cBhvr>
                                      <p:to>
                                        <p:strVal val="visible"/>
                                      </p:to>
                                    </p:set>
                                  </p:childTnLst>
                                </p:cTn>
                              </p:par>
                            </p:childTnLst>
                          </p:cTn>
                        </p:par>
                        <p:par>
                          <p:cTn id="125" fill="hold">
                            <p:stCondLst>
                              <p:cond delay="0"/>
                            </p:stCondLst>
                            <p:childTnLst>
                              <p:par>
                                <p:cTn id="126" nodeType="afterEffect" fill="hold" presetClass="entr" presetID="1">
                                  <p:stCondLst>
                                    <p:cond delay="0"/>
                                  </p:stCondLst>
                                  <p:childTnLst>
                                    <p:set>
                                      <p:cBhvr>
                                        <p:cTn id="127" dur="1" fill="hold">
                                          <p:stCondLst>
                                            <p:cond delay="0"/>
                                          </p:stCondLst>
                                        </p:cTn>
                                        <p:tgtEl>
                                          <p:spTgt spid="92"/>
                                        </p:tgtEl>
                                        <p:attrNameLst>
                                          <p:attrName>style.visibility</p:attrName>
                                        </p:attrNameLst>
                                      </p:cBhvr>
                                      <p:to>
                                        <p:strVal val="visible"/>
                                      </p:to>
                                    </p:set>
                                  </p:childTnLst>
                                </p:cTn>
                              </p:par>
                            </p:childTnLst>
                          </p:cTn>
                        </p:par>
                        <p:par>
                          <p:cTn id="128" fill="hold">
                            <p:stCondLst>
                              <p:cond delay="0"/>
                            </p:stCondLst>
                            <p:childTnLst>
                              <p:par>
                                <p:cTn id="129" nodeType="afterEffect" fill="hold" presetClass="entr" presetID="1">
                                  <p:stCondLst>
                                    <p:cond delay="0"/>
                                  </p:stCondLst>
                                  <p:childTnLst>
                                    <p:set>
                                      <p:cBhvr>
                                        <p:cTn id="130" dur="1" fill="hold">
                                          <p:stCondLst>
                                            <p:cond delay="0"/>
                                          </p:stCondLst>
                                        </p:cTn>
                                        <p:tgtEl>
                                          <p:spTgt spid="89"/>
                                        </p:tgtEl>
                                        <p:attrNameLst>
                                          <p:attrName>style.visibility</p:attrName>
                                        </p:attrNameLst>
                                      </p:cBhvr>
                                      <p:to>
                                        <p:strVal val="visible"/>
                                      </p:to>
                                    </p:set>
                                  </p:childTnLst>
                                </p:cTn>
                              </p:par>
                            </p:childTnLst>
                          </p:cTn>
                        </p:par>
                        <p:par>
                          <p:cTn id="131" fill="hold">
                            <p:stCondLst>
                              <p:cond delay="0"/>
                            </p:stCondLst>
                            <p:childTnLst>
                              <p:par>
                                <p:cTn id="132" nodeType="afterEffect" fill="hold" presetClass="entr" presetID="1">
                                  <p:stCondLst>
                                    <p:cond delay="0"/>
                                  </p:stCondLst>
                                  <p:childTnLst>
                                    <p:set>
                                      <p:cBhvr>
                                        <p:cTn id="133" dur="1" fill="hold">
                                          <p:stCondLst>
                                            <p:cond delay="0"/>
                                          </p:stCondLst>
                                        </p:cTn>
                                        <p:tgtEl>
                                          <p:spTgt spid="91"/>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nodeType="clickEffect" fill="hold" presetClass="entr" presetID="1">
                                  <p:stCondLst>
                                    <p:cond delay="0"/>
                                  </p:stCondLst>
                                  <p:childTnLst>
                                    <p:set>
                                      <p:cBhvr>
                                        <p:cTn id="137"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2ème interprétation</a:t>
            </a:r>
            <a:endParaRPr b="0" lang="fr-FR" sz="4400" spc="-1" strike="noStrike">
              <a:solidFill>
                <a:srgbClr val="000000"/>
              </a:solidFill>
              <a:latin typeface="Calibri"/>
            </a:endParaRPr>
          </a:p>
        </p:txBody>
      </p:sp>
      <p:pic>
        <p:nvPicPr>
          <p:cNvPr id="95" name="Espace réservé du contenu 3" descr=""/>
          <p:cNvPicPr/>
          <p:nvPr/>
        </p:nvPicPr>
        <p:blipFill>
          <a:blip r:embed="rId1"/>
          <a:stretch/>
        </p:blipFill>
        <p:spPr>
          <a:xfrm>
            <a:off x="801720" y="1600200"/>
            <a:ext cx="7540560" cy="4525560"/>
          </a:xfrm>
          <a:prstGeom prst="rect">
            <a:avLst/>
          </a:prstGeom>
          <a:ln w="0">
            <a:noFill/>
          </a:ln>
        </p:spPr>
      </p:pic>
      <p:sp>
        <p:nvSpPr>
          <p:cNvPr id="96" name="ZoneTexte 4"/>
          <p:cNvSpPr/>
          <p:nvPr/>
        </p:nvSpPr>
        <p:spPr>
          <a:xfrm>
            <a:off x="6042960" y="1868400"/>
            <a:ext cx="3001320" cy="46332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fontScale="27000"/>
          </a:bodyPr>
          <a:p>
            <a:pPr algn="ctr">
              <a:lnSpc>
                <a:spcPct val="100000"/>
              </a:lnSpc>
            </a:pPr>
            <a:r>
              <a:rPr b="0" lang="fr-FR" sz="1800" spc="-1" strike="noStrike">
                <a:solidFill>
                  <a:srgbClr val="000000"/>
                </a:solidFill>
                <a:latin typeface="Calibri"/>
              </a:rPr>
              <a:t>Tout élément extérieur apportant des contraintes/exigences est ajouté</a:t>
            </a:r>
            <a:endParaRPr b="0" lang="fr-FR" sz="1800" spc="-1" strike="noStrike">
              <a:latin typeface="Arial"/>
            </a:endParaRPr>
          </a:p>
        </p:txBody>
      </p:sp>
      <p:sp>
        <p:nvSpPr>
          <p:cNvPr id="97" name="Connecteur droit 5"/>
          <p:cNvSpPr/>
          <p:nvPr/>
        </p:nvSpPr>
        <p:spPr>
          <a:xfrm flipH="1">
            <a:off x="6367320" y="2332080"/>
            <a:ext cx="1176480" cy="45108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98" name="Connecteur droit 10"/>
          <p:cNvSpPr/>
          <p:nvPr/>
        </p:nvSpPr>
        <p:spPr>
          <a:xfrm flipH="1">
            <a:off x="7209000" y="2332080"/>
            <a:ext cx="334800" cy="10339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99" name="Connecteur droit 13"/>
          <p:cNvSpPr/>
          <p:nvPr/>
        </p:nvSpPr>
        <p:spPr>
          <a:xfrm flipH="1">
            <a:off x="3503160" y="2100240"/>
            <a:ext cx="2539800" cy="14911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00" name="Connecteur droit 16"/>
          <p:cNvSpPr/>
          <p:nvPr/>
        </p:nvSpPr>
        <p:spPr>
          <a:xfrm>
            <a:off x="7543800" y="2332080"/>
            <a:ext cx="183600" cy="172296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Tree>
  </p:cSld>
  <mc:AlternateContent>
    <mc:Choice Requires="p14">
      <p:transition spd="slow" p14:dur="2000"/>
    </mc:Choice>
    <mc:Fallback>
      <p:transition spd="slow"/>
    </mc:Fallback>
  </mc:AlternateContent>
  <p:timing>
    <p:tnLst>
      <p:par>
        <p:cTn id="138" dur="indefinite" restart="never" nodeType="tmRoot">
          <p:childTnLst>
            <p:seq>
              <p:cTn id="139" dur="indefinite" nodeType="mainSeq">
                <p:childTnLst>
                  <p:par>
                    <p:cTn id="140" fill="hold">
                      <p:stCondLst>
                        <p:cond delay="indefinite"/>
                      </p:stCondLst>
                      <p:childTnLst>
                        <p:par>
                          <p:cTn id="141" fill="hold">
                            <p:stCondLst>
                              <p:cond delay="0"/>
                            </p:stCondLst>
                            <p:childTnLst>
                              <p:par>
                                <p:cTn id="142" nodeType="clickEffect" fill="hold" presetClass="entr" presetID="1">
                                  <p:stCondLst>
                                    <p:cond delay="0"/>
                                  </p:stCondLst>
                                  <p:childTnLst>
                                    <p:set>
                                      <p:cBhvr>
                                        <p:cTn id="143" dur="1" fill="hold">
                                          <p:stCondLst>
                                            <p:cond delay="0"/>
                                          </p:stCondLst>
                                        </p:cTn>
                                        <p:tgtEl>
                                          <p:spTgt spid="96"/>
                                        </p:tgtEl>
                                        <p:attrNameLst>
                                          <p:attrName>style.visibility</p:attrName>
                                        </p:attrNameLst>
                                      </p:cBhvr>
                                      <p:to>
                                        <p:strVal val="visible"/>
                                      </p:to>
                                    </p:set>
                                  </p:childTnLst>
                                </p:cTn>
                              </p:par>
                              <p:par>
                                <p:cTn id="144" nodeType="withEffect" fill="hold" presetClass="entr" presetID="1">
                                  <p:stCondLst>
                                    <p:cond delay="0"/>
                                  </p:stCondLst>
                                  <p:childTnLst>
                                    <p:set>
                                      <p:cBhvr>
                                        <p:cTn id="145" dur="1" fill="hold">
                                          <p:stCondLst>
                                            <p:cond delay="0"/>
                                          </p:stCondLst>
                                        </p:cTn>
                                        <p:tgtEl>
                                          <p:spTgt spid="97"/>
                                        </p:tgtEl>
                                        <p:attrNameLst>
                                          <p:attrName>style.visibility</p:attrName>
                                        </p:attrNameLst>
                                      </p:cBhvr>
                                      <p:to>
                                        <p:strVal val="visible"/>
                                      </p:to>
                                    </p:set>
                                  </p:childTnLst>
                                </p:cTn>
                              </p:par>
                              <p:par>
                                <p:cTn id="146" nodeType="withEffect" fill="hold" presetClass="entr" presetID="1">
                                  <p:stCondLst>
                                    <p:cond delay="0"/>
                                  </p:stCondLst>
                                  <p:childTnLst>
                                    <p:set>
                                      <p:cBhvr>
                                        <p:cTn id="147" dur="1" fill="hold">
                                          <p:stCondLst>
                                            <p:cond delay="0"/>
                                          </p:stCondLst>
                                        </p:cTn>
                                        <p:tgtEl>
                                          <p:spTgt spid="98"/>
                                        </p:tgtEl>
                                        <p:attrNameLst>
                                          <p:attrName>style.visibility</p:attrName>
                                        </p:attrNameLst>
                                      </p:cBhvr>
                                      <p:to>
                                        <p:strVal val="visible"/>
                                      </p:to>
                                    </p:set>
                                  </p:childTnLst>
                                </p:cTn>
                              </p:par>
                              <p:par>
                                <p:cTn id="148" nodeType="withEffect" fill="hold" presetClass="entr" presetID="1">
                                  <p:stCondLst>
                                    <p:cond delay="0"/>
                                  </p:stCondLst>
                                  <p:childTnLst>
                                    <p:set>
                                      <p:cBhvr>
                                        <p:cTn id="149" dur="1" fill="hold">
                                          <p:stCondLst>
                                            <p:cond delay="0"/>
                                          </p:stCondLst>
                                        </p:cTn>
                                        <p:tgtEl>
                                          <p:spTgt spid="99"/>
                                        </p:tgtEl>
                                        <p:attrNameLst>
                                          <p:attrName>style.visibility</p:attrName>
                                        </p:attrNameLst>
                                      </p:cBhvr>
                                      <p:to>
                                        <p:strVal val="visible"/>
                                      </p:to>
                                    </p:set>
                                  </p:childTnLst>
                                </p:cTn>
                              </p:par>
                              <p:par>
                                <p:cTn id="150" nodeType="withEffect" fill="hold" presetClass="entr" presetID="1">
                                  <p:stCondLst>
                                    <p:cond delay="0"/>
                                  </p:stCondLst>
                                  <p:childTnLst>
                                    <p:set>
                                      <p:cBhvr>
                                        <p:cTn id="151"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des cas d’utilisation</a:t>
            </a:r>
            <a:endParaRPr b="0" lang="fr-FR" sz="4400" spc="-1" strike="noStrike">
              <a:solidFill>
                <a:srgbClr val="000000"/>
              </a:solidFill>
              <a:latin typeface="Calibri"/>
            </a:endParaRPr>
          </a:p>
        </p:txBody>
      </p:sp>
      <p:sp>
        <p:nvSpPr>
          <p:cNvPr id="102" name="Espace réservé du contenu 2"/>
          <p:cNvSpPr txBox="1"/>
          <p:nvPr/>
        </p:nvSpPr>
        <p:spPr>
          <a:xfrm>
            <a:off x="351360" y="1600200"/>
            <a:ext cx="8335080" cy="4843080"/>
          </a:xfrm>
          <a:prstGeom prst="rect">
            <a:avLst/>
          </a:prstGeom>
          <a:noFill/>
          <a:ln w="0">
            <a:noFill/>
          </a:ln>
        </p:spPr>
        <p:txBody>
          <a:bodyPr>
            <a:normAutofit/>
          </a:bodyPr>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Élément du cahier des charges, il permet de définir </a:t>
            </a:r>
            <a:r>
              <a:rPr b="1" lang="fr-FR" sz="1800" spc="-1" strike="noStrike">
                <a:solidFill>
                  <a:srgbClr val="000000"/>
                </a:solidFill>
                <a:latin typeface="Calibri"/>
              </a:rPr>
              <a:t>les services rendus aux utilisateurs </a:t>
            </a:r>
            <a:r>
              <a:rPr b="0" lang="fr-FR" sz="1800" spc="-1" strike="noStrike">
                <a:solidFill>
                  <a:srgbClr val="000000"/>
                </a:solidFill>
                <a:latin typeface="Calibri"/>
              </a:rPr>
              <a:t>par le système : les cas pour lesquels le système est ou sera utilisé.</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En conception, ce diagramme est utilisé </a:t>
            </a:r>
            <a:r>
              <a:rPr b="1" lang="fr-FR" sz="1800" spc="-1" strike="noStrike">
                <a:solidFill>
                  <a:srgbClr val="000000"/>
                </a:solidFill>
                <a:latin typeface="Calibri"/>
              </a:rPr>
              <a:t>entre un client et le concepteur. </a:t>
            </a:r>
            <a:r>
              <a:rPr b="0" lang="fr-FR" sz="1800" spc="-1" strike="noStrike">
                <a:solidFill>
                  <a:srgbClr val="000000"/>
                </a:solidFill>
                <a:latin typeface="Calibri"/>
              </a:rPr>
              <a:t>En lecture il reflète </a:t>
            </a:r>
            <a:r>
              <a:rPr b="1" lang="fr-FR" sz="1800" spc="-1" strike="noStrike">
                <a:solidFill>
                  <a:srgbClr val="000000"/>
                </a:solidFill>
                <a:latin typeface="Calibri"/>
              </a:rPr>
              <a:t>la pensée du client </a:t>
            </a:r>
            <a:r>
              <a:rPr b="0" lang="fr-FR" sz="1800" spc="-1" strike="noStrike">
                <a:solidFill>
                  <a:srgbClr val="000000"/>
                </a:solidFill>
                <a:latin typeface="Calibri"/>
              </a:rPr>
              <a:t>en terme d’usage du système.</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Les cas d’utilisation sont </a:t>
            </a:r>
            <a:r>
              <a:rPr b="1" lang="fr-FR" sz="1800" spc="-1" strike="noStrike">
                <a:solidFill>
                  <a:srgbClr val="000000"/>
                </a:solidFill>
                <a:latin typeface="Calibri"/>
              </a:rPr>
              <a:t>liés aux acteurs extérieurs </a:t>
            </a:r>
            <a:r>
              <a:rPr b="0" lang="fr-FR" sz="1800" spc="-1" strike="noStrike">
                <a:solidFill>
                  <a:srgbClr val="000000"/>
                </a:solidFill>
                <a:latin typeface="Calibri"/>
              </a:rPr>
              <a:t>(venant du diagramme de contexte) concernés. Le lien d’association peut amener à un diagramme de séquence.</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On définit bien le système</a:t>
            </a:r>
            <a:br/>
            <a:r>
              <a:rPr b="0" lang="fr-FR" sz="1800" spc="-1" strike="noStrike">
                <a:solidFill>
                  <a:srgbClr val="000000"/>
                </a:solidFill>
                <a:latin typeface="Calibri"/>
              </a:rPr>
              <a:t>et sa frontière</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Des sous-services peuvent</a:t>
            </a:r>
            <a:br/>
            <a:r>
              <a:rPr b="0" lang="fr-FR" sz="1800" spc="-1" strike="noStrike">
                <a:solidFill>
                  <a:srgbClr val="000000"/>
                </a:solidFill>
                <a:latin typeface="Calibri"/>
              </a:rPr>
              <a:t>apparaitre aussi</a:t>
            </a:r>
            <a:br/>
            <a:r>
              <a:rPr b="0" lang="fr-FR" sz="1800" spc="-1" strike="noStrike">
                <a:solidFill>
                  <a:srgbClr val="000000"/>
                </a:solidFill>
                <a:latin typeface="Calibri"/>
              </a:rPr>
              <a:t>(éviter en collège)</a:t>
            </a:r>
            <a:endParaRPr b="0" lang="fr-FR" sz="1800" spc="-1" strike="noStrike">
              <a:solidFill>
                <a:srgbClr val="000000"/>
              </a:solidFill>
              <a:latin typeface="Calibri"/>
            </a:endParaRPr>
          </a:p>
          <a:p>
            <a:pPr marL="342720" indent="-342360">
              <a:lnSpc>
                <a:spcPct val="100000"/>
              </a:lnSpc>
              <a:spcBef>
                <a:spcPts val="360"/>
              </a:spcBef>
              <a:buClr>
                <a:srgbClr val="000000"/>
              </a:buClr>
              <a:buFont typeface="Arial"/>
              <a:buChar char="•"/>
            </a:pPr>
            <a:r>
              <a:rPr b="0" lang="fr-FR" sz="1800" spc="-1" strike="noStrike">
                <a:solidFill>
                  <a:srgbClr val="000000"/>
                </a:solidFill>
                <a:latin typeface="Calibri"/>
              </a:rPr>
              <a:t>Les services vont générer</a:t>
            </a:r>
            <a:br/>
            <a:r>
              <a:rPr b="0" lang="fr-FR" sz="1800" spc="-1" strike="noStrike">
                <a:solidFill>
                  <a:srgbClr val="000000"/>
                </a:solidFill>
                <a:latin typeface="Calibri"/>
              </a:rPr>
              <a:t>des exigences fonctionnelles</a:t>
            </a:r>
            <a:br/>
            <a:r>
              <a:rPr b="0" lang="fr-FR" sz="1800" spc="-1" strike="noStrike">
                <a:solidFill>
                  <a:srgbClr val="000000"/>
                </a:solidFill>
                <a:latin typeface="Calibri"/>
              </a:rPr>
              <a:t>qu’on retrouvera dans le</a:t>
            </a:r>
            <a:br/>
            <a:r>
              <a:rPr b="0" lang="fr-FR" sz="1800" spc="-1" strike="noStrike">
                <a:solidFill>
                  <a:srgbClr val="000000"/>
                </a:solidFill>
                <a:latin typeface="Calibri"/>
              </a:rPr>
              <a:t>diagrammes des exigences</a:t>
            </a:r>
            <a:endParaRPr b="0" lang="fr-FR" sz="1800" spc="-1" strike="noStrike">
              <a:solidFill>
                <a:srgbClr val="000000"/>
              </a:solidFill>
              <a:latin typeface="Calibri"/>
            </a:endParaRPr>
          </a:p>
          <a:p>
            <a:pPr>
              <a:lnSpc>
                <a:spcPct val="100000"/>
              </a:lnSpc>
              <a:spcBef>
                <a:spcPts val="360"/>
              </a:spcBef>
            </a:pPr>
            <a:endParaRPr b="0" lang="fr-FR" sz="1800" spc="-1" strike="noStrike">
              <a:solidFill>
                <a:srgbClr val="000000"/>
              </a:solidFill>
              <a:latin typeface="Calibri"/>
            </a:endParaRPr>
          </a:p>
          <a:p>
            <a:pPr>
              <a:lnSpc>
                <a:spcPct val="100000"/>
              </a:lnSpc>
              <a:spcBef>
                <a:spcPts val="360"/>
              </a:spcBef>
            </a:pPr>
            <a:endParaRPr b="0" lang="fr-FR" sz="1800" spc="-1" strike="noStrike">
              <a:solidFill>
                <a:srgbClr val="000000"/>
              </a:solidFill>
              <a:latin typeface="Calibri"/>
            </a:endParaRPr>
          </a:p>
          <a:p>
            <a:pPr>
              <a:lnSpc>
                <a:spcPct val="100000"/>
              </a:lnSpc>
              <a:spcBef>
                <a:spcPts val="360"/>
              </a:spcBef>
            </a:pPr>
            <a:endParaRPr b="0" lang="fr-FR" sz="1800" spc="-1" strike="noStrike">
              <a:solidFill>
                <a:srgbClr val="000000"/>
              </a:solidFill>
              <a:latin typeface="Calibri"/>
            </a:endParaRPr>
          </a:p>
        </p:txBody>
      </p:sp>
      <p:pic>
        <p:nvPicPr>
          <p:cNvPr id="103" name="Image 3" descr=""/>
          <p:cNvPicPr/>
          <p:nvPr/>
        </p:nvPicPr>
        <p:blipFill>
          <a:blip r:embed="rId1"/>
          <a:stretch/>
        </p:blipFill>
        <p:spPr>
          <a:xfrm>
            <a:off x="3449160" y="3495600"/>
            <a:ext cx="5423400" cy="2890800"/>
          </a:xfrm>
          <a:prstGeom prst="rect">
            <a:avLst/>
          </a:prstGeom>
          <a:ln w="0">
            <a:noFill/>
          </a:ln>
        </p:spPr>
      </p:pic>
      <p:sp>
        <p:nvSpPr>
          <p:cNvPr id="104" name="ZoneTexte 4"/>
          <p:cNvSpPr/>
          <p:nvPr/>
        </p:nvSpPr>
        <p:spPr>
          <a:xfrm>
            <a:off x="4955760" y="6443640"/>
            <a:ext cx="1682640" cy="3330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400" spc="-1" strike="noStrike">
                <a:solidFill>
                  <a:srgbClr val="000000"/>
                </a:solidFill>
                <a:latin typeface="Calibri"/>
              </a:rPr>
              <a:t>Frontière du système</a:t>
            </a:r>
            <a:endParaRPr b="0" lang="fr-FR" sz="1400" spc="-1" strike="noStrike">
              <a:latin typeface="Arial"/>
            </a:endParaRPr>
          </a:p>
        </p:txBody>
      </p:sp>
      <p:sp>
        <p:nvSpPr>
          <p:cNvPr id="105" name="Connecteur droit 5"/>
          <p:cNvSpPr/>
          <p:nvPr/>
        </p:nvSpPr>
        <p:spPr>
          <a:xfrm flipH="1" flipV="1">
            <a:off x="4802760" y="6316560"/>
            <a:ext cx="153000" cy="29376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06" name="ZoneTexte 9"/>
          <p:cNvSpPr/>
          <p:nvPr/>
        </p:nvSpPr>
        <p:spPr>
          <a:xfrm>
            <a:off x="7273440" y="6367680"/>
            <a:ext cx="1526400" cy="4410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400" spc="-1" strike="noStrike">
                <a:solidFill>
                  <a:srgbClr val="000000"/>
                </a:solidFill>
                <a:latin typeface="Calibri"/>
              </a:rPr>
              <a:t>Acteurs secondaires à droite</a:t>
            </a:r>
            <a:endParaRPr b="0" lang="fr-FR" sz="1400" spc="-1" strike="noStrike">
              <a:latin typeface="Arial"/>
            </a:endParaRPr>
          </a:p>
        </p:txBody>
      </p:sp>
      <p:sp>
        <p:nvSpPr>
          <p:cNvPr id="107" name="Connecteur droit 10"/>
          <p:cNvSpPr/>
          <p:nvPr/>
        </p:nvSpPr>
        <p:spPr>
          <a:xfrm flipH="1" flipV="1">
            <a:off x="8026920" y="6063840"/>
            <a:ext cx="9720" cy="3038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08" name="ZoneTexte 15"/>
          <p:cNvSpPr/>
          <p:nvPr/>
        </p:nvSpPr>
        <p:spPr>
          <a:xfrm>
            <a:off x="3189960" y="6336000"/>
            <a:ext cx="1243800" cy="4410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fontScale="56000"/>
          </a:bodyPr>
          <a:p>
            <a:pPr algn="ctr">
              <a:lnSpc>
                <a:spcPct val="100000"/>
              </a:lnSpc>
            </a:pPr>
            <a:r>
              <a:rPr b="0" lang="fr-FR" sz="1400" spc="-1" strike="noStrike">
                <a:solidFill>
                  <a:srgbClr val="000000"/>
                </a:solidFill>
                <a:latin typeface="Calibri"/>
              </a:rPr>
              <a:t>Acteurs humains à gauche</a:t>
            </a:r>
            <a:endParaRPr b="0" lang="fr-FR" sz="1400" spc="-1" strike="noStrike">
              <a:latin typeface="Arial"/>
            </a:endParaRPr>
          </a:p>
        </p:txBody>
      </p:sp>
      <p:sp>
        <p:nvSpPr>
          <p:cNvPr id="109" name="Connecteur droit 16"/>
          <p:cNvSpPr/>
          <p:nvPr/>
        </p:nvSpPr>
        <p:spPr>
          <a:xfrm flipV="1">
            <a:off x="3812040" y="6063840"/>
            <a:ext cx="360" cy="27180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10" name="Connecteur droit 19"/>
          <p:cNvSpPr/>
          <p:nvPr/>
        </p:nvSpPr>
        <p:spPr>
          <a:xfrm>
            <a:off x="3189600" y="4684320"/>
            <a:ext cx="1527840" cy="9288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11" name="ZoneTexte 11"/>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a:solidFill>
                  <a:srgbClr val="000000"/>
                </a:solidFill>
                <a:latin typeface="Calibri"/>
              </a:rPr>
              <a:t>Tuto Visual Paradigm</a:t>
            </a:r>
            <a:endParaRPr b="0" lang="fr-FR" sz="1800" spc="-1" strike="noStrike">
              <a:latin typeface="Arial"/>
            </a:endParaRPr>
          </a:p>
        </p:txBody>
      </p:sp>
      <p:sp>
        <p:nvSpPr>
          <p:cNvPr id="112" name="ZoneTexte 12"/>
          <p:cNvSpPr/>
          <p:nvPr/>
        </p:nvSpPr>
        <p:spPr>
          <a:xfrm rot="21035400">
            <a:off x="69480" y="1219680"/>
            <a:ext cx="1798200" cy="364320"/>
          </a:xfrm>
          <a:prstGeom prst="rect">
            <a:avLst/>
          </a:prstGeom>
          <a:gradFill rotWithShape="0">
            <a:gsLst>
              <a:gs pos="0">
                <a:srgbClr val="e3fbc2"/>
              </a:gs>
              <a:gs pos="100000">
                <a:srgbClr val="f4ffe6"/>
              </a:gs>
            </a:gsLst>
            <a:lin ang="15630000"/>
          </a:gradFill>
          <a:ln>
            <a:solidFill>
              <a:srgbClr val="98b855"/>
            </a:solidFill>
            <a:round/>
          </a:ln>
          <a:effectLst>
            <a:outerShdw blurRad="39960" dir="5400000" dist="20160" rotWithShape="0">
              <a:srgbClr val="000000">
                <a:alpha val="38000"/>
              </a:srgbClr>
            </a:outerShdw>
          </a:effectLst>
        </p:spPr>
        <p:style>
          <a:lnRef idx="1">
            <a:schemeClr val="accent3"/>
          </a:lnRef>
          <a:fillRef idx="2">
            <a:schemeClr val="accent3"/>
          </a:fillRef>
          <a:effectRef idx="1">
            <a:schemeClr val="accent3"/>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Comportemental</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152" dur="indefinite" restart="never" nodeType="tmRoot">
          <p:childTnLst>
            <p:seq>
              <p:cTn id="153" dur="indefinite" nodeType="mainSeq">
                <p:childTnLst>
                  <p:par>
                    <p:cTn id="154" fill="hold">
                      <p:stCondLst>
                        <p:cond delay="indefinite"/>
                      </p:stCondLst>
                      <p:childTnLst>
                        <p:par>
                          <p:cTn id="155" fill="hold">
                            <p:stCondLst>
                              <p:cond delay="0"/>
                            </p:stCondLst>
                            <p:childTnLst>
                              <p:par>
                                <p:cTn id="156" nodeType="clickEffect" fill="hold" presetClass="entr" presetID="1">
                                  <p:stCondLst>
                                    <p:cond delay="0"/>
                                  </p:stCondLst>
                                  <p:childTnLst>
                                    <p:set>
                                      <p:cBhvr>
                                        <p:cTn id="157" dur="1" fill="hold">
                                          <p:stCondLst>
                                            <p:cond delay="0"/>
                                          </p:stCondLst>
                                        </p:cTn>
                                        <p:tgtEl>
                                          <p:spTgt spid="102">
                                            <p:txEl>
                                              <p:pRg st="0" end="0"/>
                                            </p:txEl>
                                          </p:spTgt>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nodeType="clickEffect" fill="hold" presetClass="entr" presetID="1">
                                  <p:stCondLst>
                                    <p:cond delay="0"/>
                                  </p:stCondLst>
                                  <p:childTnLst>
                                    <p:set>
                                      <p:cBhvr>
                                        <p:cTn id="161" dur="1" fill="hold">
                                          <p:stCondLst>
                                            <p:cond delay="0"/>
                                          </p:stCondLst>
                                        </p:cTn>
                                        <p:tgtEl>
                                          <p:spTgt spid="102">
                                            <p:txEl>
                                              <p:pRg st="1" end="1"/>
                                            </p:txEl>
                                          </p:spTgt>
                                        </p:tgtEl>
                                        <p:attrNameLst>
                                          <p:attrName>style.visibility</p:attrName>
                                        </p:attrNameLst>
                                      </p:cBhvr>
                                      <p:to>
                                        <p:strVal val="visible"/>
                                      </p:to>
                                    </p:set>
                                  </p:childTnLst>
                                </p:cTn>
                              </p:par>
                            </p:childTnLst>
                          </p:cTn>
                        </p:par>
                      </p:childTnLst>
                    </p:cTn>
                  </p:par>
                  <p:par>
                    <p:cTn id="162" fill="hold">
                      <p:stCondLst>
                        <p:cond delay="indefinite"/>
                      </p:stCondLst>
                      <p:childTnLst>
                        <p:par>
                          <p:cTn id="163" fill="hold">
                            <p:stCondLst>
                              <p:cond delay="0"/>
                            </p:stCondLst>
                            <p:childTnLst>
                              <p:par>
                                <p:cTn id="164" nodeType="clickEffect" fill="hold" presetClass="entr" presetID="1">
                                  <p:stCondLst>
                                    <p:cond delay="0"/>
                                  </p:stCondLst>
                                  <p:childTnLst>
                                    <p:set>
                                      <p:cBhvr>
                                        <p:cTn id="165" dur="1" fill="hold">
                                          <p:stCondLst>
                                            <p:cond delay="0"/>
                                          </p:stCondLst>
                                        </p:cTn>
                                        <p:tgtEl>
                                          <p:spTgt spid="102">
                                            <p:txEl>
                                              <p:pRg st="2" end="2"/>
                                            </p:txEl>
                                          </p:spTgt>
                                        </p:tgtEl>
                                        <p:attrNameLst>
                                          <p:attrName>style.visibility</p:attrName>
                                        </p:attrNameLst>
                                      </p:cBhvr>
                                      <p:to>
                                        <p:strVal val="visible"/>
                                      </p:to>
                                    </p:set>
                                  </p:childTnLst>
                                </p:cTn>
                              </p:par>
                              <p:par>
                                <p:cTn id="166" nodeType="withEffect" fill="hold" presetClass="entr" presetID="1">
                                  <p:stCondLst>
                                    <p:cond delay="0"/>
                                  </p:stCondLst>
                                  <p:childTnLst>
                                    <p:set>
                                      <p:cBhvr>
                                        <p:cTn id="167" dur="1" fill="hold">
                                          <p:stCondLst>
                                            <p:cond delay="0"/>
                                          </p:stCondLst>
                                        </p:cTn>
                                        <p:tgtEl>
                                          <p:spTgt spid="108"/>
                                        </p:tgtEl>
                                        <p:attrNameLst>
                                          <p:attrName>style.visibility</p:attrName>
                                        </p:attrNameLst>
                                      </p:cBhvr>
                                      <p:to>
                                        <p:strVal val="visible"/>
                                      </p:to>
                                    </p:set>
                                  </p:childTnLst>
                                </p:cTn>
                              </p:par>
                              <p:par>
                                <p:cTn id="168" nodeType="withEffect" fill="hold" presetClass="entr" presetID="1">
                                  <p:stCondLst>
                                    <p:cond delay="0"/>
                                  </p:stCondLst>
                                  <p:childTnLst>
                                    <p:set>
                                      <p:cBhvr>
                                        <p:cTn id="169" dur="1" fill="hold">
                                          <p:stCondLst>
                                            <p:cond delay="0"/>
                                          </p:stCondLst>
                                        </p:cTn>
                                        <p:tgtEl>
                                          <p:spTgt spid="106"/>
                                        </p:tgtEl>
                                        <p:attrNameLst>
                                          <p:attrName>style.visibility</p:attrName>
                                        </p:attrNameLst>
                                      </p:cBhvr>
                                      <p:to>
                                        <p:strVal val="visible"/>
                                      </p:to>
                                    </p:set>
                                  </p:childTnLst>
                                </p:cTn>
                              </p:par>
                              <p:par>
                                <p:cTn id="170" nodeType="withEffect" fill="hold" presetClass="entr" presetID="1">
                                  <p:stCondLst>
                                    <p:cond delay="0"/>
                                  </p:stCondLst>
                                  <p:childTnLst>
                                    <p:set>
                                      <p:cBhvr>
                                        <p:cTn id="171" dur="1" fill="hold">
                                          <p:stCondLst>
                                            <p:cond delay="0"/>
                                          </p:stCondLst>
                                        </p:cTn>
                                        <p:tgtEl>
                                          <p:spTgt spid="107"/>
                                        </p:tgtEl>
                                        <p:attrNameLst>
                                          <p:attrName>style.visibility</p:attrName>
                                        </p:attrNameLst>
                                      </p:cBhvr>
                                      <p:to>
                                        <p:strVal val="visible"/>
                                      </p:to>
                                    </p:set>
                                  </p:childTnLst>
                                </p:cTn>
                              </p:par>
                              <p:par>
                                <p:cTn id="172" nodeType="withEffect" fill="hold" presetClass="entr" presetID="1">
                                  <p:stCondLst>
                                    <p:cond delay="0"/>
                                  </p:stCondLst>
                                  <p:childTnLst>
                                    <p:set>
                                      <p:cBhvr>
                                        <p:cTn id="173" dur="1" fill="hold">
                                          <p:stCondLst>
                                            <p:cond delay="0"/>
                                          </p:stCondLst>
                                        </p:cTn>
                                        <p:tgtEl>
                                          <p:spTgt spid="109"/>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nodeType="clickEffect" fill="hold" presetClass="entr" presetID="1">
                                  <p:stCondLst>
                                    <p:cond delay="0"/>
                                  </p:stCondLst>
                                  <p:childTnLst>
                                    <p:set>
                                      <p:cBhvr>
                                        <p:cTn id="177" dur="1" fill="hold">
                                          <p:stCondLst>
                                            <p:cond delay="0"/>
                                          </p:stCondLst>
                                        </p:cTn>
                                        <p:tgtEl>
                                          <p:spTgt spid="102">
                                            <p:txEl>
                                              <p:pRg st="3" end="3"/>
                                            </p:txEl>
                                          </p:spTgt>
                                        </p:tgtEl>
                                        <p:attrNameLst>
                                          <p:attrName>style.visibility</p:attrName>
                                        </p:attrNameLst>
                                      </p:cBhvr>
                                      <p:to>
                                        <p:strVal val="visible"/>
                                      </p:to>
                                    </p:set>
                                  </p:childTnLst>
                                </p:cTn>
                              </p:par>
                              <p:par>
                                <p:cTn id="178" nodeType="withEffect" fill="hold" presetClass="entr" presetID="1">
                                  <p:stCondLst>
                                    <p:cond delay="0"/>
                                  </p:stCondLst>
                                  <p:childTnLst>
                                    <p:set>
                                      <p:cBhvr>
                                        <p:cTn id="179" dur="1" fill="hold">
                                          <p:stCondLst>
                                            <p:cond delay="0"/>
                                          </p:stCondLst>
                                        </p:cTn>
                                        <p:tgtEl>
                                          <p:spTgt spid="105"/>
                                        </p:tgtEl>
                                        <p:attrNameLst>
                                          <p:attrName>style.visibility</p:attrName>
                                        </p:attrNameLst>
                                      </p:cBhvr>
                                      <p:to>
                                        <p:strVal val="visible"/>
                                      </p:to>
                                    </p:set>
                                  </p:childTnLst>
                                </p:cTn>
                              </p:par>
                              <p:par>
                                <p:cTn id="180" nodeType="withEffect" fill="hold" presetClass="entr" presetID="1">
                                  <p:stCondLst>
                                    <p:cond delay="0"/>
                                  </p:stCondLst>
                                  <p:childTnLst>
                                    <p:set>
                                      <p:cBhvr>
                                        <p:cTn id="181" dur="1" fill="hold">
                                          <p:stCondLst>
                                            <p:cond delay="0"/>
                                          </p:stCondLst>
                                        </p:cTn>
                                        <p:tgtEl>
                                          <p:spTgt spid="104"/>
                                        </p:tgtEl>
                                        <p:attrNameLst>
                                          <p:attrName>style.visibility</p:attrName>
                                        </p:attrNameLst>
                                      </p:cBhvr>
                                      <p:to>
                                        <p:strVal val="visible"/>
                                      </p:to>
                                    </p:set>
                                  </p:childTnLst>
                                </p:cTn>
                              </p:par>
                            </p:childTnLst>
                          </p:cTn>
                        </p:par>
                      </p:childTnLst>
                    </p:cTn>
                  </p:par>
                  <p:par>
                    <p:cTn id="182" fill="hold">
                      <p:stCondLst>
                        <p:cond delay="indefinite"/>
                      </p:stCondLst>
                      <p:childTnLst>
                        <p:par>
                          <p:cTn id="183" fill="hold">
                            <p:stCondLst>
                              <p:cond delay="0"/>
                            </p:stCondLst>
                            <p:childTnLst>
                              <p:par>
                                <p:cTn id="184" nodeType="clickEffect" fill="hold" presetClass="entr" presetID="1">
                                  <p:stCondLst>
                                    <p:cond delay="0"/>
                                  </p:stCondLst>
                                  <p:childTnLst>
                                    <p:set>
                                      <p:cBhvr>
                                        <p:cTn id="185" dur="1" fill="hold">
                                          <p:stCondLst>
                                            <p:cond delay="0"/>
                                          </p:stCondLst>
                                        </p:cTn>
                                        <p:tgtEl>
                                          <p:spTgt spid="102">
                                            <p:txEl>
                                              <p:pRg st="4" end="4"/>
                                            </p:txEl>
                                          </p:spTgt>
                                        </p:tgtEl>
                                        <p:attrNameLst>
                                          <p:attrName>style.visibility</p:attrName>
                                        </p:attrNameLst>
                                      </p:cBhvr>
                                      <p:to>
                                        <p:strVal val="visible"/>
                                      </p:to>
                                    </p:set>
                                  </p:childTnLst>
                                </p:cTn>
                              </p:par>
                            </p:childTnLst>
                          </p:cTn>
                        </p:par>
                      </p:childTnLst>
                    </p:cTn>
                  </p:par>
                  <p:par>
                    <p:cTn id="186" fill="hold">
                      <p:stCondLst>
                        <p:cond delay="indefinite"/>
                      </p:stCondLst>
                      <p:childTnLst>
                        <p:par>
                          <p:cTn id="187" fill="hold">
                            <p:stCondLst>
                              <p:cond delay="0"/>
                            </p:stCondLst>
                            <p:childTnLst>
                              <p:par>
                                <p:cTn id="188" nodeType="clickEffect" fill="hold" presetClass="entr" presetID="1">
                                  <p:stCondLst>
                                    <p:cond delay="0"/>
                                  </p:stCondLst>
                                  <p:childTnLst>
                                    <p:set>
                                      <p:cBhvr>
                                        <p:cTn id="189" dur="1" fill="hold">
                                          <p:stCondLst>
                                            <p:cond delay="0"/>
                                          </p:stCondLst>
                                        </p:cTn>
                                        <p:tgtEl>
                                          <p:spTgt spid="110"/>
                                        </p:tgtEl>
                                        <p:attrNameLst>
                                          <p:attrName>style.visibility</p:attrName>
                                        </p:attrNameLst>
                                      </p:cBhvr>
                                      <p:to>
                                        <p:strVal val="visible"/>
                                      </p:to>
                                    </p:set>
                                  </p:childTnLst>
                                </p:cTn>
                              </p:par>
                            </p:childTnLst>
                          </p:cTn>
                        </p:par>
                      </p:childTnLst>
                    </p:cTn>
                  </p:par>
                  <p:par>
                    <p:cTn id="190" fill="hold">
                      <p:stCondLst>
                        <p:cond delay="indefinite"/>
                      </p:stCondLst>
                      <p:childTnLst>
                        <p:par>
                          <p:cTn id="191" fill="hold">
                            <p:stCondLst>
                              <p:cond delay="0"/>
                            </p:stCondLst>
                            <p:childTnLst>
                              <p:par>
                                <p:cTn id="192" nodeType="clickEffect" fill="hold" presetClass="entr" presetID="1">
                                  <p:stCondLst>
                                    <p:cond delay="0"/>
                                  </p:stCondLst>
                                  <p:childTnLst>
                                    <p:set>
                                      <p:cBhvr>
                                        <p:cTn id="193" dur="1" fill="hold">
                                          <p:stCondLst>
                                            <p:cond delay="0"/>
                                          </p:stCondLst>
                                        </p:cTn>
                                        <p:tgtEl>
                                          <p:spTgt spid="102">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de séquence</a:t>
            </a:r>
            <a:endParaRPr b="0" lang="fr-FR" sz="4400" spc="-1" strike="noStrike">
              <a:solidFill>
                <a:srgbClr val="000000"/>
              </a:solidFill>
              <a:latin typeface="Calibri"/>
            </a:endParaRPr>
          </a:p>
        </p:txBody>
      </p:sp>
      <p:sp>
        <p:nvSpPr>
          <p:cNvPr id="114" name="Espace réservé du contenu 2"/>
          <p:cNvSpPr txBox="1"/>
          <p:nvPr/>
        </p:nvSpPr>
        <p:spPr>
          <a:xfrm>
            <a:off x="112680" y="1636560"/>
            <a:ext cx="8573760" cy="5028840"/>
          </a:xfrm>
          <a:prstGeom prst="rect">
            <a:avLst/>
          </a:prstGeom>
          <a:noFill/>
          <a:ln w="0">
            <a:noFill/>
          </a:ln>
        </p:spPr>
        <p:txBody>
          <a:bodyPr>
            <a:normAutofit/>
          </a:bodyPr>
          <a:p>
            <a:pPr marL="342720" indent="-342360">
              <a:lnSpc>
                <a:spcPct val="100000"/>
              </a:lnSpc>
              <a:spcBef>
                <a:spcPts val="439"/>
              </a:spcBef>
              <a:buClr>
                <a:srgbClr val="000000"/>
              </a:buClr>
              <a:buFont typeface="Arial"/>
              <a:buChar char="•"/>
            </a:pPr>
            <a:r>
              <a:rPr b="0" lang="fr-FR" sz="2200" spc="-1" strike="noStrike">
                <a:solidFill>
                  <a:srgbClr val="000000"/>
                </a:solidFill>
                <a:latin typeface="Calibri"/>
              </a:rPr>
              <a:t>Il décrit les </a:t>
            </a:r>
            <a:r>
              <a:rPr b="1" lang="fr-FR" sz="2200" spc="-1" strike="noStrike">
                <a:solidFill>
                  <a:srgbClr val="000000"/>
                </a:solidFill>
                <a:latin typeface="Calibri"/>
              </a:rPr>
              <a:t>scénarios d’interactions </a:t>
            </a:r>
            <a:r>
              <a:rPr b="0" lang="fr-FR" sz="2200" spc="-1" strike="noStrike">
                <a:solidFill>
                  <a:srgbClr val="000000"/>
                </a:solidFill>
                <a:latin typeface="Calibri"/>
              </a:rPr>
              <a:t>d’utilisation du système (cahier des charges des interactions entre le système et l’utilisateur)</a:t>
            </a:r>
            <a:endParaRPr b="0" lang="fr-FR" sz="2200" spc="-1" strike="noStrike">
              <a:solidFill>
                <a:srgbClr val="000000"/>
              </a:solidFill>
              <a:latin typeface="Calibri"/>
            </a:endParaRPr>
          </a:p>
          <a:p>
            <a:pPr marL="342720" indent="-342360">
              <a:lnSpc>
                <a:spcPct val="100000"/>
              </a:lnSpc>
              <a:spcBef>
                <a:spcPts val="439"/>
              </a:spcBef>
              <a:buClr>
                <a:srgbClr val="000000"/>
              </a:buClr>
              <a:buFont typeface="Arial"/>
              <a:buChar char="•"/>
            </a:pPr>
            <a:r>
              <a:rPr b="1" lang="fr-FR" sz="2200" spc="-1" strike="noStrike">
                <a:solidFill>
                  <a:srgbClr val="000000"/>
                </a:solidFill>
                <a:latin typeface="Calibri"/>
              </a:rPr>
              <a:t>Chaque cas d’utilisation </a:t>
            </a:r>
            <a:r>
              <a:rPr b="0" lang="fr-FR" sz="2200" spc="-1" strike="noStrike">
                <a:solidFill>
                  <a:srgbClr val="000000"/>
                </a:solidFill>
                <a:latin typeface="Calibri"/>
              </a:rPr>
              <a:t>doit</a:t>
            </a:r>
            <a:br/>
            <a:r>
              <a:rPr b="0" lang="fr-FR" sz="2200" spc="-1" strike="noStrike">
                <a:solidFill>
                  <a:srgbClr val="000000"/>
                </a:solidFill>
                <a:latin typeface="Calibri"/>
              </a:rPr>
              <a:t>pouvoir donner lieu à au moins</a:t>
            </a:r>
            <a:br/>
            <a:r>
              <a:rPr b="0" lang="fr-FR" sz="2200" spc="-1" strike="noStrike">
                <a:solidFill>
                  <a:srgbClr val="000000"/>
                </a:solidFill>
                <a:latin typeface="Calibri"/>
              </a:rPr>
              <a:t>un diagramme de séquence</a:t>
            </a:r>
            <a:br/>
            <a:r>
              <a:rPr b="0" lang="fr-FR" sz="1600" spc="-1" strike="noStrike">
                <a:solidFill>
                  <a:srgbClr val="000000"/>
                </a:solidFill>
                <a:latin typeface="Calibri"/>
              </a:rPr>
              <a:t>(sinon ce n’est pas un cas d’utilisation)</a:t>
            </a:r>
            <a:endParaRPr b="0" lang="fr-FR" sz="1600" spc="-1" strike="noStrike">
              <a:solidFill>
                <a:srgbClr val="000000"/>
              </a:solidFill>
              <a:latin typeface="Calibri"/>
            </a:endParaRPr>
          </a:p>
          <a:p>
            <a:pPr marL="342720" indent="-342360">
              <a:lnSpc>
                <a:spcPct val="100000"/>
              </a:lnSpc>
              <a:spcBef>
                <a:spcPts val="439"/>
              </a:spcBef>
              <a:buClr>
                <a:srgbClr val="000000"/>
              </a:buClr>
              <a:buFont typeface="Arial"/>
              <a:buChar char="•"/>
            </a:pPr>
            <a:r>
              <a:rPr b="0" lang="fr-FR" sz="2200" spc="-1" strike="noStrike">
                <a:solidFill>
                  <a:srgbClr val="000000"/>
                </a:solidFill>
                <a:latin typeface="Calibri"/>
              </a:rPr>
              <a:t>Ce diagramme répond au</a:t>
            </a:r>
            <a:br/>
            <a:r>
              <a:rPr b="0" lang="fr-FR" sz="2200" spc="-1" strike="noStrike">
                <a:solidFill>
                  <a:srgbClr val="000000"/>
                </a:solidFill>
                <a:latin typeface="Calibri"/>
              </a:rPr>
              <a:t>« </a:t>
            </a:r>
            <a:r>
              <a:rPr b="1" lang="fr-FR" sz="2200" spc="-1" strike="noStrike">
                <a:solidFill>
                  <a:srgbClr val="000000"/>
                </a:solidFill>
                <a:latin typeface="Calibri"/>
              </a:rPr>
              <a:t>comment on interagit avec le</a:t>
            </a:r>
            <a:br/>
            <a:r>
              <a:rPr b="1" lang="fr-FR" sz="2200" spc="-1" strike="noStrike">
                <a:solidFill>
                  <a:srgbClr val="000000"/>
                </a:solidFill>
                <a:latin typeface="Calibri"/>
              </a:rPr>
              <a:t>système » </a:t>
            </a:r>
            <a:r>
              <a:rPr b="0" lang="fr-FR" sz="2200" spc="-1" strike="noStrike">
                <a:solidFill>
                  <a:srgbClr val="000000"/>
                </a:solidFill>
                <a:latin typeface="Calibri"/>
              </a:rPr>
              <a:t>et non au « comment</a:t>
            </a:r>
            <a:br/>
            <a:r>
              <a:rPr b="0" lang="fr-FR" sz="2200" spc="-1" strike="noStrike">
                <a:solidFill>
                  <a:srgbClr val="000000"/>
                </a:solidFill>
                <a:latin typeface="Calibri"/>
              </a:rPr>
              <a:t>le système va traiter ces</a:t>
            </a:r>
            <a:br/>
            <a:r>
              <a:rPr b="0" lang="fr-FR" sz="2200" spc="-1" strike="noStrike">
                <a:solidFill>
                  <a:srgbClr val="000000"/>
                </a:solidFill>
                <a:latin typeface="Calibri"/>
              </a:rPr>
              <a:t>interactions »</a:t>
            </a:r>
            <a:br/>
            <a:r>
              <a:rPr b="0" lang="fr-FR" sz="2200" spc="-1" strike="noStrike">
                <a:solidFill>
                  <a:srgbClr val="000000"/>
                </a:solidFill>
                <a:latin typeface="Calibri"/>
              </a:rPr>
              <a:t>(ce qui sera fait par un algorithme</a:t>
            </a:r>
            <a:br/>
            <a:r>
              <a:rPr b="0" lang="fr-FR" sz="2200" spc="-1" strike="noStrike">
                <a:solidFill>
                  <a:srgbClr val="000000"/>
                </a:solidFill>
                <a:latin typeface="Calibri"/>
              </a:rPr>
              <a:t>dans le diagramme d’activité)</a:t>
            </a:r>
            <a:endParaRPr b="0" lang="fr-FR" sz="2200" spc="-1" strike="noStrike">
              <a:solidFill>
                <a:srgbClr val="000000"/>
              </a:solidFill>
              <a:latin typeface="Calibri"/>
            </a:endParaRPr>
          </a:p>
        </p:txBody>
      </p:sp>
      <p:pic>
        <p:nvPicPr>
          <p:cNvPr id="115" name="Image 3" descr=""/>
          <p:cNvPicPr/>
          <p:nvPr/>
        </p:nvPicPr>
        <p:blipFill>
          <a:blip r:embed="rId1"/>
          <a:stretch/>
        </p:blipFill>
        <p:spPr>
          <a:xfrm>
            <a:off x="4439520" y="3079440"/>
            <a:ext cx="4487760" cy="2765520"/>
          </a:xfrm>
          <a:prstGeom prst="rect">
            <a:avLst/>
          </a:prstGeom>
          <a:ln w="0">
            <a:noFill/>
          </a:ln>
        </p:spPr>
      </p:pic>
      <p:sp>
        <p:nvSpPr>
          <p:cNvPr id="116" name="ZoneTexte 4"/>
          <p:cNvSpPr/>
          <p:nvPr/>
        </p:nvSpPr>
        <p:spPr>
          <a:xfrm>
            <a:off x="6033960" y="6437160"/>
            <a:ext cx="741240" cy="3330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400" spc="-1" strike="noStrike">
                <a:solidFill>
                  <a:srgbClr val="000000"/>
                </a:solidFill>
                <a:latin typeface="Calibri"/>
              </a:rPr>
              <a:t>Système</a:t>
            </a:r>
            <a:endParaRPr b="0" lang="fr-FR" sz="1400" spc="-1" strike="noStrike">
              <a:latin typeface="Arial"/>
            </a:endParaRPr>
          </a:p>
        </p:txBody>
      </p:sp>
      <p:sp>
        <p:nvSpPr>
          <p:cNvPr id="117" name="Connecteur droit 5"/>
          <p:cNvSpPr/>
          <p:nvPr/>
        </p:nvSpPr>
        <p:spPr>
          <a:xfrm flipV="1">
            <a:off x="6404400" y="5847120"/>
            <a:ext cx="360" cy="58968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18" name="ZoneTexte 6"/>
          <p:cNvSpPr/>
          <p:nvPr/>
        </p:nvSpPr>
        <p:spPr>
          <a:xfrm>
            <a:off x="7528680" y="6348960"/>
            <a:ext cx="1526400" cy="4410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400" spc="-1" strike="noStrike">
                <a:solidFill>
                  <a:srgbClr val="000000"/>
                </a:solidFill>
                <a:latin typeface="Calibri"/>
              </a:rPr>
              <a:t>Acteurs secondaires à droite</a:t>
            </a:r>
            <a:endParaRPr b="0" lang="fr-FR" sz="1400" spc="-1" strike="noStrike">
              <a:latin typeface="Arial"/>
            </a:endParaRPr>
          </a:p>
        </p:txBody>
      </p:sp>
      <p:sp>
        <p:nvSpPr>
          <p:cNvPr id="119" name="Connecteur droit 7"/>
          <p:cNvSpPr/>
          <p:nvPr/>
        </p:nvSpPr>
        <p:spPr>
          <a:xfrm flipV="1">
            <a:off x="8282520" y="6045480"/>
            <a:ext cx="360" cy="30348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20" name="ZoneTexte 8"/>
          <p:cNvSpPr/>
          <p:nvPr/>
        </p:nvSpPr>
        <p:spPr>
          <a:xfrm>
            <a:off x="4124160" y="6336000"/>
            <a:ext cx="1243800" cy="4410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36000" rIns="36000" tIns="36000" bIns="36000">
            <a:normAutofit/>
          </a:bodyPr>
          <a:p>
            <a:pPr algn="ctr">
              <a:lnSpc>
                <a:spcPct val="100000"/>
              </a:lnSpc>
            </a:pPr>
            <a:r>
              <a:rPr b="0" lang="fr-FR" sz="1400" spc="-1" strike="noStrike">
                <a:solidFill>
                  <a:srgbClr val="000000"/>
                </a:solidFill>
                <a:latin typeface="Calibri"/>
              </a:rPr>
              <a:t>Utilisateur à gauche</a:t>
            </a:r>
            <a:endParaRPr b="0" lang="fr-FR" sz="1400" spc="-1" strike="noStrike">
              <a:latin typeface="Arial"/>
            </a:endParaRPr>
          </a:p>
        </p:txBody>
      </p:sp>
      <p:sp>
        <p:nvSpPr>
          <p:cNvPr id="121" name="Connecteur droit 9"/>
          <p:cNvSpPr/>
          <p:nvPr/>
        </p:nvSpPr>
        <p:spPr>
          <a:xfrm flipV="1">
            <a:off x="4746240" y="6063840"/>
            <a:ext cx="360" cy="27180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22" name="ZoneTexte 18"/>
          <p:cNvSpPr/>
          <p:nvPr/>
        </p:nvSpPr>
        <p:spPr>
          <a:xfrm>
            <a:off x="8362080" y="3783600"/>
            <a:ext cx="781560" cy="5364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Ligne de temps</a:t>
            </a:r>
            <a:endParaRPr b="0" lang="fr-FR" sz="1600" spc="-1" strike="noStrike">
              <a:latin typeface="Arial"/>
            </a:endParaRPr>
          </a:p>
        </p:txBody>
      </p:sp>
      <p:sp>
        <p:nvSpPr>
          <p:cNvPr id="123" name="Connecteur droit avec flèche 19"/>
          <p:cNvSpPr/>
          <p:nvPr/>
        </p:nvSpPr>
        <p:spPr>
          <a:xfrm flipH="1">
            <a:off x="8328240" y="4320360"/>
            <a:ext cx="423720" cy="47016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24" name="ZoneTexte 21"/>
          <p:cNvSpPr/>
          <p:nvPr/>
        </p:nvSpPr>
        <p:spPr>
          <a:xfrm>
            <a:off x="4977360" y="2418120"/>
            <a:ext cx="945720" cy="5364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Envoi de message</a:t>
            </a:r>
            <a:endParaRPr b="0" lang="fr-FR" sz="1600" spc="-1" strike="noStrike">
              <a:latin typeface="Arial"/>
            </a:endParaRPr>
          </a:p>
        </p:txBody>
      </p:sp>
      <p:sp>
        <p:nvSpPr>
          <p:cNvPr id="125" name="Connecteur droit avec flèche 22"/>
          <p:cNvSpPr/>
          <p:nvPr/>
        </p:nvSpPr>
        <p:spPr>
          <a:xfrm flipH="1">
            <a:off x="5068080" y="2954880"/>
            <a:ext cx="381240" cy="111348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26" name="ZoneTexte 25"/>
          <p:cNvSpPr/>
          <p:nvPr/>
        </p:nvSpPr>
        <p:spPr>
          <a:xfrm>
            <a:off x="6985080" y="2417400"/>
            <a:ext cx="945720" cy="5364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Réponse</a:t>
            </a:r>
            <a:endParaRPr b="0" lang="fr-FR" sz="1600" spc="-1" strike="noStrike">
              <a:latin typeface="Arial"/>
            </a:endParaRPr>
          </a:p>
        </p:txBody>
      </p:sp>
      <p:sp>
        <p:nvSpPr>
          <p:cNvPr id="127" name="Connecteur droit avec flèche 26"/>
          <p:cNvSpPr/>
          <p:nvPr/>
        </p:nvSpPr>
        <p:spPr>
          <a:xfrm flipH="1">
            <a:off x="6217200" y="2954160"/>
            <a:ext cx="1240200" cy="146484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28" name="ZoneTexte 30"/>
          <p:cNvSpPr/>
          <p:nvPr/>
        </p:nvSpPr>
        <p:spPr>
          <a:xfrm>
            <a:off x="5156640" y="4861080"/>
            <a:ext cx="945720" cy="5364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Message interne</a:t>
            </a:r>
            <a:endParaRPr b="0" lang="fr-FR" sz="1600" spc="-1" strike="noStrike">
              <a:latin typeface="Arial"/>
            </a:endParaRPr>
          </a:p>
        </p:txBody>
      </p:sp>
      <p:sp>
        <p:nvSpPr>
          <p:cNvPr id="129" name="Connecteur droit avec flèche 31"/>
          <p:cNvSpPr/>
          <p:nvPr/>
        </p:nvSpPr>
        <p:spPr>
          <a:xfrm>
            <a:off x="6102720" y="5129280"/>
            <a:ext cx="514800" cy="16344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30" name="ZoneTexte 34"/>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a:solidFill>
                  <a:srgbClr val="000000"/>
                </a:solidFill>
                <a:latin typeface="Calibri"/>
              </a:rPr>
              <a:t>Tuto Visual Paradigm</a:t>
            </a:r>
            <a:endParaRPr b="0" lang="fr-FR" sz="1800" spc="-1" strike="noStrike">
              <a:latin typeface="Arial"/>
            </a:endParaRPr>
          </a:p>
        </p:txBody>
      </p:sp>
      <p:sp>
        <p:nvSpPr>
          <p:cNvPr id="131" name="ZoneTexte 35"/>
          <p:cNvSpPr/>
          <p:nvPr/>
        </p:nvSpPr>
        <p:spPr>
          <a:xfrm rot="21035400">
            <a:off x="69480" y="1252800"/>
            <a:ext cx="1798200" cy="364320"/>
          </a:xfrm>
          <a:prstGeom prst="rect">
            <a:avLst/>
          </a:prstGeom>
          <a:gradFill rotWithShape="0">
            <a:gsLst>
              <a:gs pos="0">
                <a:srgbClr val="e3fbc2"/>
              </a:gs>
              <a:gs pos="100000">
                <a:srgbClr val="f4ffe6"/>
              </a:gs>
            </a:gsLst>
            <a:lin ang="15630000"/>
          </a:gradFill>
          <a:ln>
            <a:solidFill>
              <a:srgbClr val="98b855"/>
            </a:solidFill>
            <a:round/>
          </a:ln>
          <a:effectLst>
            <a:outerShdw blurRad="39960" dir="5400000" dist="20160" rotWithShape="0">
              <a:srgbClr val="000000">
                <a:alpha val="38000"/>
              </a:srgbClr>
            </a:outerShdw>
          </a:effectLst>
        </p:spPr>
        <p:style>
          <a:lnRef idx="1">
            <a:schemeClr val="accent3"/>
          </a:lnRef>
          <a:fillRef idx="2">
            <a:schemeClr val="accent3"/>
          </a:fillRef>
          <a:effectRef idx="1">
            <a:schemeClr val="accent3"/>
          </a:effectRef>
          <a:fontRef idx="minor"/>
        </p:style>
        <p:txBody>
          <a:bodyPr wrap="none" lIns="90000" rIns="90000" tIns="45000" bIns="45000">
            <a:spAutoFit/>
          </a:bodyPr>
          <a:p>
            <a:pPr>
              <a:lnSpc>
                <a:spcPct val="100000"/>
              </a:lnSpc>
            </a:pPr>
            <a:r>
              <a:rPr b="1" lang="fr-FR" sz="1800" spc="-1" strike="noStrike">
                <a:solidFill>
                  <a:srgbClr val="000000"/>
                </a:solidFill>
                <a:latin typeface="Calibri"/>
              </a:rPr>
              <a:t>Comportemental</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194" dur="indefinite" restart="never" nodeType="tmRoot">
          <p:childTnLst>
            <p:seq>
              <p:cTn id="195" dur="indefinite" nodeType="mainSeq">
                <p:childTnLst>
                  <p:par>
                    <p:cTn id="196" fill="hold">
                      <p:stCondLst>
                        <p:cond delay="indefinite"/>
                      </p:stCondLst>
                      <p:childTnLst>
                        <p:par>
                          <p:cTn id="197" fill="hold">
                            <p:stCondLst>
                              <p:cond delay="0"/>
                            </p:stCondLst>
                            <p:childTnLst>
                              <p:par>
                                <p:cTn id="198" nodeType="clickEffect" fill="hold" presetClass="entr" presetID="1">
                                  <p:stCondLst>
                                    <p:cond delay="0"/>
                                  </p:stCondLst>
                                  <p:childTnLst>
                                    <p:set>
                                      <p:cBhvr>
                                        <p:cTn id="199" dur="1" fill="hold">
                                          <p:stCondLst>
                                            <p:cond delay="0"/>
                                          </p:stCondLst>
                                        </p:cTn>
                                        <p:tgtEl>
                                          <p:spTgt spid="114">
                                            <p:txEl>
                                              <p:pRg st="0" end="0"/>
                                            </p:txEl>
                                          </p:spTgt>
                                        </p:tgtEl>
                                        <p:attrNameLst>
                                          <p:attrName>style.visibility</p:attrName>
                                        </p:attrNameLst>
                                      </p:cBhvr>
                                      <p:to>
                                        <p:strVal val="visible"/>
                                      </p:to>
                                    </p:set>
                                  </p:childTnLst>
                                </p:cTn>
                              </p:par>
                            </p:childTnLst>
                          </p:cTn>
                        </p:par>
                      </p:childTnLst>
                    </p:cTn>
                  </p:par>
                  <p:par>
                    <p:cTn id="200" fill="hold">
                      <p:stCondLst>
                        <p:cond delay="indefinite"/>
                      </p:stCondLst>
                      <p:childTnLst>
                        <p:par>
                          <p:cTn id="201" fill="hold">
                            <p:stCondLst>
                              <p:cond delay="0"/>
                            </p:stCondLst>
                            <p:childTnLst>
                              <p:par>
                                <p:cTn id="202" nodeType="clickEffect" fill="hold" presetClass="entr" presetID="1">
                                  <p:stCondLst>
                                    <p:cond delay="0"/>
                                  </p:stCondLst>
                                  <p:childTnLst>
                                    <p:set>
                                      <p:cBhvr>
                                        <p:cTn id="203" dur="1" fill="hold">
                                          <p:stCondLst>
                                            <p:cond delay="0"/>
                                          </p:stCondLst>
                                        </p:cTn>
                                        <p:tgtEl>
                                          <p:spTgt spid="114">
                                            <p:txEl>
                                              <p:pRg st="1" end="1"/>
                                            </p:txEl>
                                          </p:spTgt>
                                        </p:tgtEl>
                                        <p:attrNameLst>
                                          <p:attrName>style.visibility</p:attrName>
                                        </p:attrNameLst>
                                      </p:cBhvr>
                                      <p:to>
                                        <p:strVal val="visible"/>
                                      </p:to>
                                    </p:set>
                                  </p:childTnLst>
                                </p:cTn>
                              </p:par>
                            </p:childTnLst>
                          </p:cTn>
                        </p:par>
                      </p:childTnLst>
                    </p:cTn>
                  </p:par>
                  <p:par>
                    <p:cTn id="204" fill="hold">
                      <p:stCondLst>
                        <p:cond delay="indefinite"/>
                      </p:stCondLst>
                      <p:childTnLst>
                        <p:par>
                          <p:cTn id="205" fill="hold">
                            <p:stCondLst>
                              <p:cond delay="0"/>
                            </p:stCondLst>
                            <p:childTnLst>
                              <p:par>
                                <p:cTn id="206" nodeType="clickEffect" fill="hold" presetClass="entr" presetID="1">
                                  <p:stCondLst>
                                    <p:cond delay="0"/>
                                  </p:stCondLst>
                                  <p:childTnLst>
                                    <p:set>
                                      <p:cBhvr>
                                        <p:cTn id="207" dur="1" fill="hold">
                                          <p:stCondLst>
                                            <p:cond delay="0"/>
                                          </p:stCondLst>
                                        </p:cTn>
                                        <p:tgtEl>
                                          <p:spTgt spid="114">
                                            <p:txEl>
                                              <p:pRg st="2" end="2"/>
                                            </p:txEl>
                                          </p:spTgt>
                                        </p:tgtEl>
                                        <p:attrNameLst>
                                          <p:attrName>style.visibility</p:attrName>
                                        </p:attrNameLst>
                                      </p:cBhvr>
                                      <p:to>
                                        <p:strVal val="visible"/>
                                      </p:to>
                                    </p:set>
                                  </p:childTnLst>
                                </p:cTn>
                              </p:par>
                              <p:par>
                                <p:cTn id="208" nodeType="withEffect" fill="hold" presetClass="entr" presetID="1">
                                  <p:stCondLst>
                                    <p:cond delay="0"/>
                                  </p:stCondLst>
                                  <p:childTnLst>
                                    <p:set>
                                      <p:cBhvr>
                                        <p:cTn id="209" dur="1" fill="hold">
                                          <p:stCondLst>
                                            <p:cond delay="0"/>
                                          </p:stCondLst>
                                        </p:cTn>
                                        <p:tgtEl>
                                          <p:spTgt spid="120"/>
                                        </p:tgtEl>
                                        <p:attrNameLst>
                                          <p:attrName>style.visibility</p:attrName>
                                        </p:attrNameLst>
                                      </p:cBhvr>
                                      <p:to>
                                        <p:strVal val="visible"/>
                                      </p:to>
                                    </p:set>
                                  </p:childTnLst>
                                </p:cTn>
                              </p:par>
                              <p:par>
                                <p:cTn id="210" nodeType="withEffect" fill="hold" presetClass="entr" presetID="1">
                                  <p:stCondLst>
                                    <p:cond delay="0"/>
                                  </p:stCondLst>
                                  <p:childTnLst>
                                    <p:set>
                                      <p:cBhvr>
                                        <p:cTn id="211" dur="1" fill="hold">
                                          <p:stCondLst>
                                            <p:cond delay="0"/>
                                          </p:stCondLst>
                                        </p:cTn>
                                        <p:tgtEl>
                                          <p:spTgt spid="118"/>
                                        </p:tgtEl>
                                        <p:attrNameLst>
                                          <p:attrName>style.visibility</p:attrName>
                                        </p:attrNameLst>
                                      </p:cBhvr>
                                      <p:to>
                                        <p:strVal val="visible"/>
                                      </p:to>
                                    </p:set>
                                  </p:childTnLst>
                                </p:cTn>
                              </p:par>
                              <p:par>
                                <p:cTn id="212" nodeType="withEffect" fill="hold" presetClass="entr" presetID="1">
                                  <p:stCondLst>
                                    <p:cond delay="0"/>
                                  </p:stCondLst>
                                  <p:childTnLst>
                                    <p:set>
                                      <p:cBhvr>
                                        <p:cTn id="213" dur="1" fill="hold">
                                          <p:stCondLst>
                                            <p:cond delay="0"/>
                                          </p:stCondLst>
                                        </p:cTn>
                                        <p:tgtEl>
                                          <p:spTgt spid="119"/>
                                        </p:tgtEl>
                                        <p:attrNameLst>
                                          <p:attrName>style.visibility</p:attrName>
                                        </p:attrNameLst>
                                      </p:cBhvr>
                                      <p:to>
                                        <p:strVal val="visible"/>
                                      </p:to>
                                    </p:set>
                                  </p:childTnLst>
                                </p:cTn>
                              </p:par>
                              <p:par>
                                <p:cTn id="214" nodeType="withEffect" fill="hold" presetClass="entr" presetID="1">
                                  <p:stCondLst>
                                    <p:cond delay="0"/>
                                  </p:stCondLst>
                                  <p:childTnLst>
                                    <p:set>
                                      <p:cBhvr>
                                        <p:cTn id="215" dur="1" fill="hold">
                                          <p:stCondLst>
                                            <p:cond delay="0"/>
                                          </p:stCondLst>
                                        </p:cTn>
                                        <p:tgtEl>
                                          <p:spTgt spid="121"/>
                                        </p:tgtEl>
                                        <p:attrNameLst>
                                          <p:attrName>style.visibility</p:attrName>
                                        </p:attrNameLst>
                                      </p:cBhvr>
                                      <p:to>
                                        <p:strVal val="visible"/>
                                      </p:to>
                                    </p:set>
                                  </p:childTnLst>
                                </p:cTn>
                              </p:par>
                              <p:par>
                                <p:cTn id="216" nodeType="withEffect" fill="hold" presetClass="entr" presetID="1">
                                  <p:stCondLst>
                                    <p:cond delay="0"/>
                                  </p:stCondLst>
                                  <p:childTnLst>
                                    <p:set>
                                      <p:cBhvr>
                                        <p:cTn id="217" dur="1" fill="hold">
                                          <p:stCondLst>
                                            <p:cond delay="0"/>
                                          </p:stCondLst>
                                        </p:cTn>
                                        <p:tgtEl>
                                          <p:spTgt spid="117"/>
                                        </p:tgtEl>
                                        <p:attrNameLst>
                                          <p:attrName>style.visibility</p:attrName>
                                        </p:attrNameLst>
                                      </p:cBhvr>
                                      <p:to>
                                        <p:strVal val="visible"/>
                                      </p:to>
                                    </p:set>
                                  </p:childTnLst>
                                </p:cTn>
                              </p:par>
                              <p:par>
                                <p:cTn id="218" nodeType="withEffect" fill="hold" presetClass="entr" presetID="1">
                                  <p:stCondLst>
                                    <p:cond delay="0"/>
                                  </p:stCondLst>
                                  <p:childTnLst>
                                    <p:set>
                                      <p:cBhvr>
                                        <p:cTn id="219" dur="1" fill="hold">
                                          <p:stCondLst>
                                            <p:cond delay="0"/>
                                          </p:stCondLst>
                                        </p:cTn>
                                        <p:tgtEl>
                                          <p:spTgt spid="116"/>
                                        </p:tgtEl>
                                        <p:attrNameLst>
                                          <p:attrName>style.visibility</p:attrName>
                                        </p:attrNameLst>
                                      </p:cBhvr>
                                      <p:to>
                                        <p:strVal val="visible"/>
                                      </p:to>
                                    </p:set>
                                  </p:childTnLst>
                                </p:cTn>
                              </p:par>
                            </p:childTnLst>
                          </p:cTn>
                        </p:par>
                      </p:childTnLst>
                    </p:cTn>
                  </p:par>
                  <p:par>
                    <p:cTn id="220" fill="hold">
                      <p:stCondLst>
                        <p:cond delay="indefinite"/>
                      </p:stCondLst>
                      <p:childTnLst>
                        <p:par>
                          <p:cTn id="221" fill="hold">
                            <p:stCondLst>
                              <p:cond delay="0"/>
                            </p:stCondLst>
                            <p:childTnLst>
                              <p:par>
                                <p:cTn id="222" nodeType="clickEffect" fill="hold" presetClass="entr" presetID="1">
                                  <p:stCondLst>
                                    <p:cond delay="0"/>
                                  </p:stCondLst>
                                  <p:childTnLst>
                                    <p:set>
                                      <p:cBhvr>
                                        <p:cTn id="223" dur="1" fill="hold">
                                          <p:stCondLst>
                                            <p:cond delay="0"/>
                                          </p:stCondLst>
                                        </p:cTn>
                                        <p:tgtEl>
                                          <p:spTgt spid="123"/>
                                        </p:tgtEl>
                                        <p:attrNameLst>
                                          <p:attrName>style.visibility</p:attrName>
                                        </p:attrNameLst>
                                      </p:cBhvr>
                                      <p:to>
                                        <p:strVal val="visible"/>
                                      </p:to>
                                    </p:set>
                                  </p:childTnLst>
                                </p:cTn>
                              </p:par>
                              <p:par>
                                <p:cTn id="224" nodeType="withEffect" fill="hold" presetClass="entr" presetID="1">
                                  <p:stCondLst>
                                    <p:cond delay="0"/>
                                  </p:stCondLst>
                                  <p:childTnLst>
                                    <p:set>
                                      <p:cBhvr>
                                        <p:cTn id="225" dur="1" fill="hold">
                                          <p:stCondLst>
                                            <p:cond delay="0"/>
                                          </p:stCondLst>
                                        </p:cTn>
                                        <p:tgtEl>
                                          <p:spTgt spid="122"/>
                                        </p:tgtEl>
                                        <p:attrNameLst>
                                          <p:attrName>style.visibility</p:attrName>
                                        </p:attrNameLst>
                                      </p:cBhvr>
                                      <p:to>
                                        <p:strVal val="visible"/>
                                      </p:to>
                                    </p:set>
                                  </p:childTnLst>
                                </p:cTn>
                              </p:par>
                            </p:childTnLst>
                          </p:cTn>
                        </p:par>
                      </p:childTnLst>
                    </p:cTn>
                  </p:par>
                  <p:par>
                    <p:cTn id="226" fill="hold">
                      <p:stCondLst>
                        <p:cond delay="indefinite"/>
                      </p:stCondLst>
                      <p:childTnLst>
                        <p:par>
                          <p:cTn id="227" fill="hold">
                            <p:stCondLst>
                              <p:cond delay="0"/>
                            </p:stCondLst>
                            <p:childTnLst>
                              <p:par>
                                <p:cTn id="228" nodeType="clickEffect" fill="hold" presetClass="entr" presetID="1">
                                  <p:stCondLst>
                                    <p:cond delay="0"/>
                                  </p:stCondLst>
                                  <p:childTnLst>
                                    <p:set>
                                      <p:cBhvr>
                                        <p:cTn id="229" dur="1" fill="hold">
                                          <p:stCondLst>
                                            <p:cond delay="0"/>
                                          </p:stCondLst>
                                        </p:cTn>
                                        <p:tgtEl>
                                          <p:spTgt spid="125"/>
                                        </p:tgtEl>
                                        <p:attrNameLst>
                                          <p:attrName>style.visibility</p:attrName>
                                        </p:attrNameLst>
                                      </p:cBhvr>
                                      <p:to>
                                        <p:strVal val="visible"/>
                                      </p:to>
                                    </p:set>
                                  </p:childTnLst>
                                </p:cTn>
                              </p:par>
                              <p:par>
                                <p:cTn id="230" nodeType="withEffect" fill="hold" presetClass="entr" presetID="1">
                                  <p:stCondLst>
                                    <p:cond delay="0"/>
                                  </p:stCondLst>
                                  <p:childTnLst>
                                    <p:set>
                                      <p:cBhvr>
                                        <p:cTn id="231" dur="1" fill="hold">
                                          <p:stCondLst>
                                            <p:cond delay="0"/>
                                          </p:stCondLst>
                                        </p:cTn>
                                        <p:tgtEl>
                                          <p:spTgt spid="124"/>
                                        </p:tgtEl>
                                        <p:attrNameLst>
                                          <p:attrName>style.visibility</p:attrName>
                                        </p:attrNameLst>
                                      </p:cBhvr>
                                      <p:to>
                                        <p:strVal val="visible"/>
                                      </p:to>
                                    </p:set>
                                  </p:childTnLst>
                                </p:cTn>
                              </p:par>
                            </p:childTnLst>
                          </p:cTn>
                        </p:par>
                      </p:childTnLst>
                    </p:cTn>
                  </p:par>
                  <p:par>
                    <p:cTn id="232" fill="hold">
                      <p:stCondLst>
                        <p:cond delay="indefinite"/>
                      </p:stCondLst>
                      <p:childTnLst>
                        <p:par>
                          <p:cTn id="233" fill="hold">
                            <p:stCondLst>
                              <p:cond delay="0"/>
                            </p:stCondLst>
                            <p:childTnLst>
                              <p:par>
                                <p:cTn id="234" nodeType="clickEffect" fill="hold" presetClass="entr" presetID="1">
                                  <p:stCondLst>
                                    <p:cond delay="0"/>
                                  </p:stCondLst>
                                  <p:childTnLst>
                                    <p:set>
                                      <p:cBhvr>
                                        <p:cTn id="235" dur="1" fill="hold">
                                          <p:stCondLst>
                                            <p:cond delay="0"/>
                                          </p:stCondLst>
                                        </p:cTn>
                                        <p:tgtEl>
                                          <p:spTgt spid="127"/>
                                        </p:tgtEl>
                                        <p:attrNameLst>
                                          <p:attrName>style.visibility</p:attrName>
                                        </p:attrNameLst>
                                      </p:cBhvr>
                                      <p:to>
                                        <p:strVal val="visible"/>
                                      </p:to>
                                    </p:set>
                                  </p:childTnLst>
                                </p:cTn>
                              </p:par>
                              <p:par>
                                <p:cTn id="236" nodeType="withEffect" fill="hold" presetClass="entr" presetID="1">
                                  <p:stCondLst>
                                    <p:cond delay="0"/>
                                  </p:stCondLst>
                                  <p:childTnLst>
                                    <p:set>
                                      <p:cBhvr>
                                        <p:cTn id="237" dur="1" fill="hold">
                                          <p:stCondLst>
                                            <p:cond delay="0"/>
                                          </p:stCondLst>
                                        </p:cTn>
                                        <p:tgtEl>
                                          <p:spTgt spid="126"/>
                                        </p:tgtEl>
                                        <p:attrNameLst>
                                          <p:attrName>style.visibility</p:attrName>
                                        </p:attrNameLst>
                                      </p:cBhvr>
                                      <p:to>
                                        <p:strVal val="visible"/>
                                      </p:to>
                                    </p:set>
                                  </p:childTnLst>
                                </p:cTn>
                              </p:par>
                            </p:childTnLst>
                          </p:cTn>
                        </p:par>
                      </p:childTnLst>
                    </p:cTn>
                  </p:par>
                  <p:par>
                    <p:cTn id="238" fill="hold">
                      <p:stCondLst>
                        <p:cond delay="indefinite"/>
                      </p:stCondLst>
                      <p:childTnLst>
                        <p:par>
                          <p:cTn id="239" fill="hold">
                            <p:stCondLst>
                              <p:cond delay="0"/>
                            </p:stCondLst>
                            <p:childTnLst>
                              <p:par>
                                <p:cTn id="240" nodeType="clickEffect" fill="hold" presetClass="entr" presetID="1">
                                  <p:stCondLst>
                                    <p:cond delay="0"/>
                                  </p:stCondLst>
                                  <p:childTnLst>
                                    <p:set>
                                      <p:cBhvr>
                                        <p:cTn id="241" dur="1" fill="hold">
                                          <p:stCondLst>
                                            <p:cond delay="0"/>
                                          </p:stCondLst>
                                        </p:cTn>
                                        <p:tgtEl>
                                          <p:spTgt spid="129"/>
                                        </p:tgtEl>
                                        <p:attrNameLst>
                                          <p:attrName>style.visibility</p:attrName>
                                        </p:attrNameLst>
                                      </p:cBhvr>
                                      <p:to>
                                        <p:strVal val="visible"/>
                                      </p:to>
                                    </p:set>
                                  </p:childTnLst>
                                </p:cTn>
                              </p:par>
                              <p:par>
                                <p:cTn id="242" nodeType="withEffect" fill="hold" presetClass="entr" presetID="1">
                                  <p:stCondLst>
                                    <p:cond delay="0"/>
                                  </p:stCondLst>
                                  <p:childTnLst>
                                    <p:set>
                                      <p:cBhvr>
                                        <p:cTn id="243" dur="1" fill="hold">
                                          <p:stCondLst>
                                            <p:cond delay="0"/>
                                          </p:stCondLst>
                                        </p:cTn>
                                        <p:tgtEl>
                                          <p:spTgt spid="12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des exigences</a:t>
            </a:r>
            <a:endParaRPr b="0" lang="fr-FR" sz="4400" spc="-1" strike="noStrike">
              <a:solidFill>
                <a:srgbClr val="000000"/>
              </a:solidFill>
              <a:latin typeface="Calibri"/>
            </a:endParaRPr>
          </a:p>
        </p:txBody>
      </p:sp>
      <p:sp>
        <p:nvSpPr>
          <p:cNvPr id="133" name="Espace réservé du contenu 2"/>
          <p:cNvSpPr txBox="1"/>
          <p:nvPr/>
        </p:nvSpPr>
        <p:spPr>
          <a:xfrm>
            <a:off x="178920" y="1600200"/>
            <a:ext cx="8507520" cy="5047920"/>
          </a:xfrm>
          <a:prstGeom prst="rect">
            <a:avLst/>
          </a:prstGeom>
          <a:noFill/>
          <a:ln w="0">
            <a:noFill/>
          </a:ln>
        </p:spPr>
        <p:txBody>
          <a:bodyPr>
            <a:normAutofit fontScale="91000"/>
          </a:bodyPr>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Les services rendus (cas d'utilisation) et les différents contextes liés au système génèrent des exigences.</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Pour les élèves </a:t>
            </a:r>
            <a:r>
              <a:rPr b="1" lang="fr-FR" sz="2400" spc="-1" strike="noStrike">
                <a:solidFill>
                  <a:srgbClr val="000000"/>
                </a:solidFill>
                <a:latin typeface="Calibri"/>
              </a:rPr>
              <a:t>contrainte ≈ exigence</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La différence est le point de vue :</a:t>
            </a:r>
            <a:endParaRPr b="0" lang="fr-FR" sz="2400" spc="-1" strike="noStrike">
              <a:solidFill>
                <a:srgbClr val="000000"/>
              </a:solidFill>
              <a:latin typeface="Calibri"/>
            </a:endParaRPr>
          </a:p>
          <a:p>
            <a:pPr lvl="1" marL="743040" indent="-285480">
              <a:lnSpc>
                <a:spcPct val="100000"/>
              </a:lnSpc>
              <a:spcBef>
                <a:spcPts val="400"/>
              </a:spcBef>
              <a:buClr>
                <a:srgbClr val="000000"/>
              </a:buClr>
              <a:buFont typeface="Arial"/>
              <a:buChar char="–"/>
            </a:pPr>
            <a:r>
              <a:rPr b="0" lang="fr-FR" sz="2000" spc="-1" strike="noStrike">
                <a:solidFill>
                  <a:srgbClr val="000000"/>
                </a:solidFill>
                <a:latin typeface="Calibri"/>
              </a:rPr>
              <a:t>Pour le système qui subit, c’est une contrainte</a:t>
            </a:r>
            <a:endParaRPr b="0" lang="fr-FR" sz="2000" spc="-1" strike="noStrike">
              <a:solidFill>
                <a:srgbClr val="000000"/>
              </a:solidFill>
              <a:latin typeface="Calibri"/>
            </a:endParaRPr>
          </a:p>
          <a:p>
            <a:pPr lvl="1" marL="743040" indent="-285480">
              <a:lnSpc>
                <a:spcPct val="100000"/>
              </a:lnSpc>
              <a:spcBef>
                <a:spcPts val="400"/>
              </a:spcBef>
              <a:buClr>
                <a:srgbClr val="000000"/>
              </a:buClr>
              <a:buFont typeface="Arial"/>
              <a:buChar char="–"/>
            </a:pPr>
            <a:r>
              <a:rPr b="0" lang="fr-FR" sz="2000" spc="-1" strike="noStrike">
                <a:solidFill>
                  <a:srgbClr val="000000"/>
                </a:solidFill>
                <a:latin typeface="Calibri"/>
              </a:rPr>
              <a:t>Pour le client, le fabricant, qui impose, c’est une exigence</a:t>
            </a:r>
            <a:endParaRPr b="0" lang="fr-FR" sz="20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Les exigences portent sur le système ou ses constituants:</a:t>
            </a:r>
            <a:br/>
            <a:r>
              <a:rPr b="0" lang="fr-FR" sz="2400" spc="-1" strike="noStrike">
                <a:solidFill>
                  <a:srgbClr val="000000"/>
                </a:solidFill>
                <a:latin typeface="Calibri"/>
              </a:rPr>
              <a:t>« </a:t>
            </a:r>
            <a:r>
              <a:rPr b="1" lang="fr-FR" sz="2400" spc="-1" strike="noStrike">
                <a:solidFill>
                  <a:srgbClr val="000000"/>
                </a:solidFill>
                <a:latin typeface="Calibri"/>
              </a:rPr>
              <a:t>le système doit... » </a:t>
            </a:r>
            <a:r>
              <a:rPr b="0" lang="fr-FR" sz="2400" spc="-1" strike="noStrike">
                <a:solidFill>
                  <a:srgbClr val="000000"/>
                </a:solidFill>
                <a:latin typeface="Calibri"/>
              </a:rPr>
              <a:t>(à faire écrire par les élèves !)</a:t>
            </a:r>
            <a:endParaRPr b="0" lang="fr-FR" sz="2400" spc="-1" strike="noStrike">
              <a:solidFill>
                <a:srgbClr val="000000"/>
              </a:solidFill>
              <a:latin typeface="Calibri"/>
            </a:endParaRPr>
          </a:p>
          <a:p>
            <a:pPr marL="342720" indent="-342360">
              <a:lnSpc>
                <a:spcPct val="100000"/>
              </a:lnSpc>
              <a:spcBef>
                <a:spcPts val="479"/>
              </a:spcBef>
              <a:buClr>
                <a:srgbClr val="a6a6a6"/>
              </a:buClr>
              <a:buFont typeface="Arial"/>
              <a:buChar char="•"/>
            </a:pPr>
            <a:r>
              <a:rPr b="0" lang="fr-FR" sz="2400" spc="-1" strike="noStrike">
                <a:solidFill>
                  <a:srgbClr val="a6a6a6"/>
                </a:solidFill>
                <a:latin typeface="Calibri"/>
              </a:rPr>
              <a:t>Plus tard afin d'éviter la répétition, cette première partie de la description d'une exigence peut être sous entendue et remplacée par le verbe à l'infinitif qui suit (à voir …)</a:t>
            </a:r>
            <a:endParaRPr b="0" lang="fr-FR" sz="2400" spc="-1" strike="noStrike">
              <a:solidFill>
                <a:srgbClr val="000000"/>
              </a:solidFill>
              <a:latin typeface="Calibri"/>
            </a:endParaRPr>
          </a:p>
          <a:p>
            <a:pPr marL="342720" indent="-342360">
              <a:lnSpc>
                <a:spcPct val="100000"/>
              </a:lnSpc>
              <a:spcBef>
                <a:spcPts val="479"/>
              </a:spcBef>
              <a:buClr>
                <a:srgbClr val="000000"/>
              </a:buClr>
              <a:buFont typeface="Arial"/>
              <a:buChar char="•"/>
            </a:pPr>
            <a:r>
              <a:rPr b="0" lang="fr-FR" sz="2400" spc="-1" strike="noStrike">
                <a:solidFill>
                  <a:srgbClr val="000000"/>
                </a:solidFill>
                <a:latin typeface="Calibri"/>
              </a:rPr>
              <a:t>Le diagramme des exigences </a:t>
            </a:r>
            <a:r>
              <a:rPr b="1" lang="fr-FR" sz="2400" spc="-1" strike="noStrike">
                <a:solidFill>
                  <a:srgbClr val="000000"/>
                </a:solidFill>
                <a:latin typeface="Calibri"/>
              </a:rPr>
              <a:t>cartographie</a:t>
            </a:r>
            <a:r>
              <a:rPr b="0" lang="fr-FR" sz="2400" spc="-1" strike="noStrike">
                <a:solidFill>
                  <a:srgbClr val="000000"/>
                </a:solidFill>
                <a:latin typeface="Calibri"/>
              </a:rPr>
              <a:t> les exigences, classifie et articule ces exigences selon la nature de leur relation (décomposition multiple, exigence induite par une autre, précision,…). C’est une carte mentale avec plus de précision dans la nature des relations.</a:t>
            </a:r>
            <a:endParaRPr b="0" lang="fr-FR" sz="2400" spc="-1" strike="noStrike">
              <a:solidFill>
                <a:srgbClr val="000000"/>
              </a:solidFill>
              <a:latin typeface="Calibri"/>
            </a:endParaRPr>
          </a:p>
          <a:p>
            <a:pPr>
              <a:lnSpc>
                <a:spcPct val="100000"/>
              </a:lnSpc>
              <a:spcBef>
                <a:spcPts val="479"/>
              </a:spcBef>
              <a:tabLst>
                <a:tab algn="l" pos="0"/>
              </a:tabLst>
            </a:pPr>
            <a:endParaRPr b="0" lang="fr-FR" sz="2400" spc="-1" strike="noStrike">
              <a:solidFill>
                <a:srgbClr val="000000"/>
              </a:solidFill>
              <a:latin typeface="Calibri"/>
            </a:endParaRPr>
          </a:p>
          <a:p>
            <a:pPr>
              <a:lnSpc>
                <a:spcPct val="100000"/>
              </a:lnSpc>
              <a:spcBef>
                <a:spcPts val="479"/>
              </a:spcBef>
              <a:tabLst>
                <a:tab algn="l" pos="0"/>
              </a:tabLst>
            </a:pPr>
            <a:endParaRPr b="0" lang="fr-FR" sz="2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Titre 1"/>
          <p:cNvSpPr txBox="1"/>
          <p:nvPr/>
        </p:nvSpPr>
        <p:spPr>
          <a:xfrm>
            <a:off x="457200" y="274680"/>
            <a:ext cx="8229240" cy="1142640"/>
          </a:xfrm>
          <a:prstGeom prst="rect">
            <a:avLst/>
          </a:prstGeom>
          <a:solidFill>
            <a:srgbClr val="ffffff">
              <a:alpha val="67000"/>
            </a:srgbClr>
          </a:solidFill>
          <a:ln w="0">
            <a:noFill/>
          </a:ln>
        </p:spPr>
        <p:txBody>
          <a:bodyPr anchor="ctr">
            <a:normAutofit/>
          </a:bodyPr>
          <a:p>
            <a:pPr algn="ctr">
              <a:lnSpc>
                <a:spcPct val="100000"/>
              </a:lnSpc>
            </a:pPr>
            <a:r>
              <a:rPr b="0" lang="fr-FR" sz="4400" spc="-1" strike="noStrike">
                <a:solidFill>
                  <a:srgbClr val="000000"/>
                </a:solidFill>
                <a:latin typeface="Calibri"/>
              </a:rPr>
              <a:t>Le diagramme des exigences</a:t>
            </a:r>
            <a:endParaRPr b="0" lang="fr-FR" sz="4400" spc="-1" strike="noStrike">
              <a:solidFill>
                <a:srgbClr val="000000"/>
              </a:solidFill>
              <a:latin typeface="Calibri"/>
            </a:endParaRPr>
          </a:p>
        </p:txBody>
      </p:sp>
      <p:sp>
        <p:nvSpPr>
          <p:cNvPr id="135" name="Espace réservé du contenu 2"/>
          <p:cNvSpPr txBox="1"/>
          <p:nvPr/>
        </p:nvSpPr>
        <p:spPr>
          <a:xfrm>
            <a:off x="178920" y="1600200"/>
            <a:ext cx="8507520" cy="4525560"/>
          </a:xfrm>
          <a:prstGeom prst="rect">
            <a:avLst/>
          </a:prstGeom>
          <a:noFill/>
          <a:ln w="0">
            <a:noFill/>
          </a:ln>
        </p:spPr>
        <p:txBody>
          <a:bodyPr>
            <a:normAutofit/>
          </a:bodyPr>
          <a:p>
            <a:endParaRPr b="0" lang="fr-FR" sz="3200" spc="-1" strike="noStrike">
              <a:solidFill>
                <a:srgbClr val="000000"/>
              </a:solidFill>
              <a:latin typeface="Calibri"/>
            </a:endParaRPr>
          </a:p>
        </p:txBody>
      </p:sp>
      <p:pic>
        <p:nvPicPr>
          <p:cNvPr id="136" name="Image 3" descr=""/>
          <p:cNvPicPr/>
          <p:nvPr/>
        </p:nvPicPr>
        <p:blipFill>
          <a:blip r:embed="rId1"/>
          <a:srcRect l="1107" t="0" r="0" b="0"/>
          <a:stretch/>
        </p:blipFill>
        <p:spPr>
          <a:xfrm>
            <a:off x="178920" y="2723760"/>
            <a:ext cx="8892000" cy="4093560"/>
          </a:xfrm>
          <a:prstGeom prst="rect">
            <a:avLst/>
          </a:prstGeom>
          <a:ln w="0">
            <a:noFill/>
          </a:ln>
        </p:spPr>
      </p:pic>
      <p:sp>
        <p:nvSpPr>
          <p:cNvPr id="137" name="ZoneTexte 4"/>
          <p:cNvSpPr/>
          <p:nvPr/>
        </p:nvSpPr>
        <p:spPr>
          <a:xfrm>
            <a:off x="8019000" y="3057840"/>
            <a:ext cx="945720" cy="5364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Nom de l’exigence</a:t>
            </a:r>
            <a:endParaRPr b="0" lang="fr-FR" sz="1600" spc="-1" strike="noStrike">
              <a:latin typeface="Arial"/>
            </a:endParaRPr>
          </a:p>
        </p:txBody>
      </p:sp>
      <p:sp>
        <p:nvSpPr>
          <p:cNvPr id="138" name="Connecteur droit avec flèche 5"/>
          <p:cNvSpPr/>
          <p:nvPr/>
        </p:nvSpPr>
        <p:spPr>
          <a:xfrm>
            <a:off x="8492040" y="3594600"/>
            <a:ext cx="147960" cy="76500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39" name="ZoneTexte 9"/>
          <p:cNvSpPr/>
          <p:nvPr/>
        </p:nvSpPr>
        <p:spPr>
          <a:xfrm>
            <a:off x="7825320" y="5247360"/>
            <a:ext cx="1139400" cy="76500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Description textuelle - Critère</a:t>
            </a:r>
            <a:endParaRPr b="0" lang="fr-FR" sz="1600" spc="-1" strike="noStrike">
              <a:latin typeface="Arial"/>
            </a:endParaRPr>
          </a:p>
        </p:txBody>
      </p:sp>
      <p:sp>
        <p:nvSpPr>
          <p:cNvPr id="140" name="Connecteur droit avec flèche 10"/>
          <p:cNvSpPr/>
          <p:nvPr/>
        </p:nvSpPr>
        <p:spPr>
          <a:xfrm flipV="1">
            <a:off x="8395200" y="4717440"/>
            <a:ext cx="50040" cy="52884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41" name="ZoneTexte 14"/>
          <p:cNvSpPr/>
          <p:nvPr/>
        </p:nvSpPr>
        <p:spPr>
          <a:xfrm>
            <a:off x="2583000" y="5811120"/>
            <a:ext cx="709920" cy="31464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a:bodyPr>
          <a:p>
            <a:pPr algn="ctr">
              <a:lnSpc>
                <a:spcPct val="100000"/>
              </a:lnSpc>
            </a:pPr>
            <a:r>
              <a:rPr b="0" lang="fr-FR" sz="1600" spc="-1" strike="noStrike">
                <a:solidFill>
                  <a:srgbClr val="000000"/>
                </a:solidFill>
                <a:latin typeface="Calibri"/>
              </a:rPr>
              <a:t>Niveau</a:t>
            </a:r>
            <a:endParaRPr b="0" lang="fr-FR" sz="1600" spc="-1" strike="noStrike">
              <a:latin typeface="Arial"/>
            </a:endParaRPr>
          </a:p>
        </p:txBody>
      </p:sp>
      <p:sp>
        <p:nvSpPr>
          <p:cNvPr id="142" name="Connecteur droit avec flèche 15"/>
          <p:cNvSpPr/>
          <p:nvPr/>
        </p:nvSpPr>
        <p:spPr>
          <a:xfrm flipH="1">
            <a:off x="2425320" y="6126120"/>
            <a:ext cx="512640" cy="45684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43" name="ZoneTexte 18"/>
          <p:cNvSpPr/>
          <p:nvPr/>
        </p:nvSpPr>
        <p:spPr>
          <a:xfrm>
            <a:off x="7467480" y="1926360"/>
            <a:ext cx="1410840" cy="458640"/>
          </a:xfrm>
          <a:prstGeom prst="rect">
            <a:avLst/>
          </a:prstGeom>
          <a:gradFill rotWithShape="0">
            <a:gsLst>
              <a:gs pos="0">
                <a:srgbClr val="d0d0d0"/>
              </a:gs>
              <a:gs pos="100000">
                <a:srgbClr val="ededed"/>
              </a:gs>
            </a:gsLst>
            <a:lin ang="16200000"/>
          </a:gradFill>
          <a:ln>
            <a:solidFill>
              <a:srgbClr val="000000"/>
            </a:solidFill>
            <a:round/>
          </a:ln>
          <a:effectLst>
            <a:outerShdw blurRad="39960" dir="5400000" dist="20160" rotWithShape="0">
              <a:srgbClr val="000000">
                <a:alpha val="38000"/>
              </a:srgbClr>
            </a:outerShdw>
          </a:effectLst>
        </p:spPr>
        <p:style>
          <a:lnRef idx="1">
            <a:schemeClr val="dk1"/>
          </a:lnRef>
          <a:fillRef idx="2">
            <a:schemeClr val="dk1"/>
          </a:fillRef>
          <a:effectRef idx="1">
            <a:schemeClr val="dk1"/>
          </a:effectRef>
          <a:fontRef idx="minor"/>
        </p:style>
        <p:txBody>
          <a:bodyPr lIns="0" rIns="0" tIns="0" bIns="0" anchor="ctr">
            <a:normAutofit fontScale="53000"/>
          </a:bodyPr>
          <a:p>
            <a:pPr algn="ctr">
              <a:lnSpc>
                <a:spcPct val="100000"/>
              </a:lnSpc>
            </a:pPr>
            <a:r>
              <a:rPr b="0" lang="fr-FR" sz="1800" spc="-1" strike="noStrike">
                <a:solidFill>
                  <a:srgbClr val="000000"/>
                </a:solidFill>
                <a:latin typeface="Calibri"/>
              </a:rPr>
              <a:t>Textes de flèches inutiles en collège</a:t>
            </a:r>
            <a:endParaRPr b="0" lang="fr-FR" sz="1800" spc="-1" strike="noStrike">
              <a:latin typeface="Arial"/>
            </a:endParaRPr>
          </a:p>
        </p:txBody>
      </p:sp>
      <p:sp>
        <p:nvSpPr>
          <p:cNvPr id="144" name="Connecteur droit avec flèche 19"/>
          <p:cNvSpPr/>
          <p:nvPr/>
        </p:nvSpPr>
        <p:spPr>
          <a:xfrm flipH="1">
            <a:off x="7082640" y="2385360"/>
            <a:ext cx="1089720" cy="1450800"/>
          </a:xfrm>
          <a:custGeom>
            <a:avLst/>
            <a:gdLst/>
            <a:ahLst/>
            <a:rect l="l" t="t" r="r" b="b"/>
            <a:pathLst>
              <a:path w="21600" h="21600">
                <a:moveTo>
                  <a:pt x="0" y="0"/>
                </a:moveTo>
                <a:lnTo>
                  <a:pt x="21600" y="21600"/>
                </a:lnTo>
              </a:path>
            </a:pathLst>
          </a:custGeom>
          <a:noFill/>
          <a:ln>
            <a:solidFill>
              <a:srgbClr val="000000"/>
            </a:solidFill>
            <a:round/>
            <a:tailEnd len="med" type="triangle" w="med"/>
          </a:ln>
        </p:spPr>
        <p:style>
          <a:lnRef idx="1">
            <a:schemeClr val="dk1"/>
          </a:lnRef>
          <a:fillRef idx="0">
            <a:schemeClr val="dk1"/>
          </a:fillRef>
          <a:effectRef idx="0">
            <a:schemeClr val="dk1"/>
          </a:effectRef>
          <a:fontRef idx="minor"/>
        </p:style>
      </p:sp>
      <p:sp>
        <p:nvSpPr>
          <p:cNvPr id="145" name="ZoneTexte 20"/>
          <p:cNvSpPr/>
          <p:nvPr/>
        </p:nvSpPr>
        <p:spPr>
          <a:xfrm>
            <a:off x="5035680" y="1683360"/>
            <a:ext cx="1569960" cy="58284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1 - On part de la Fonction d’Usage (Principale) du Système</a:t>
            </a:r>
            <a:endParaRPr b="0" lang="fr-FR" sz="1200" spc="-1" strike="noStrike">
              <a:latin typeface="Arial"/>
            </a:endParaRPr>
          </a:p>
        </p:txBody>
      </p:sp>
      <p:sp>
        <p:nvSpPr>
          <p:cNvPr id="146" name="Connecteur droit 21"/>
          <p:cNvSpPr/>
          <p:nvPr/>
        </p:nvSpPr>
        <p:spPr>
          <a:xfrm flipH="1">
            <a:off x="5774400" y="2266560"/>
            <a:ext cx="46440" cy="52272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47" name="ZoneTexte 25"/>
          <p:cNvSpPr/>
          <p:nvPr/>
        </p:nvSpPr>
        <p:spPr>
          <a:xfrm>
            <a:off x="1835280" y="2512440"/>
            <a:ext cx="1533600" cy="40392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2 - On peut organiser les exigences par </a:t>
            </a:r>
            <a:r>
              <a:rPr b="1" lang="fr-FR" sz="1200" spc="-1" strike="noStrike">
                <a:solidFill>
                  <a:srgbClr val="000000"/>
                </a:solidFill>
                <a:latin typeface="Calibri"/>
              </a:rPr>
              <a:t>types</a:t>
            </a:r>
            <a:endParaRPr b="0" lang="fr-FR" sz="1200" spc="-1" strike="noStrike">
              <a:latin typeface="Arial"/>
            </a:endParaRPr>
          </a:p>
        </p:txBody>
      </p:sp>
      <p:sp>
        <p:nvSpPr>
          <p:cNvPr id="148" name="Connecteur droit 26"/>
          <p:cNvSpPr/>
          <p:nvPr/>
        </p:nvSpPr>
        <p:spPr>
          <a:xfrm>
            <a:off x="2602080" y="2916720"/>
            <a:ext cx="335880" cy="106056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49" name="Connecteur droit 28"/>
          <p:cNvSpPr/>
          <p:nvPr/>
        </p:nvSpPr>
        <p:spPr>
          <a:xfrm>
            <a:off x="2602080" y="2916720"/>
            <a:ext cx="2976840" cy="139500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50" name="ZoneTexte 33"/>
          <p:cNvSpPr/>
          <p:nvPr/>
        </p:nvSpPr>
        <p:spPr>
          <a:xfrm>
            <a:off x="219960" y="2989800"/>
            <a:ext cx="1860120" cy="73368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3 – Chaque </a:t>
            </a:r>
            <a:r>
              <a:rPr b="1" lang="fr-FR" sz="1200" spc="-1" strike="noStrike">
                <a:solidFill>
                  <a:srgbClr val="000000"/>
                </a:solidFill>
                <a:latin typeface="Calibri"/>
              </a:rPr>
              <a:t>cas d’utilisation </a:t>
            </a:r>
            <a:r>
              <a:rPr b="0" lang="fr-FR" sz="1200" spc="-1" strike="noStrike">
                <a:solidFill>
                  <a:srgbClr val="000000"/>
                </a:solidFill>
                <a:latin typeface="Calibri"/>
              </a:rPr>
              <a:t>(service rendu) doit amener à une exigence fonctionnelle (</a:t>
            </a:r>
            <a:r>
              <a:rPr b="1" lang="fr-FR" sz="1200" spc="-1" strike="noStrike">
                <a:solidFill>
                  <a:srgbClr val="000000"/>
                </a:solidFill>
                <a:latin typeface="Calibri"/>
              </a:rPr>
              <a:t>fonction technique</a:t>
            </a:r>
            <a:r>
              <a:rPr b="0" lang="fr-FR" sz="1200" spc="-1" strike="noStrike">
                <a:solidFill>
                  <a:srgbClr val="000000"/>
                </a:solidFill>
                <a:latin typeface="Calibri"/>
              </a:rPr>
              <a:t>)</a:t>
            </a:r>
            <a:endParaRPr b="0" lang="fr-FR" sz="1200" spc="-1" strike="noStrike">
              <a:latin typeface="Arial"/>
            </a:endParaRPr>
          </a:p>
        </p:txBody>
      </p:sp>
      <p:sp>
        <p:nvSpPr>
          <p:cNvPr id="151" name="Connecteur droit 34"/>
          <p:cNvSpPr/>
          <p:nvPr/>
        </p:nvSpPr>
        <p:spPr>
          <a:xfrm>
            <a:off x="1150200" y="3723840"/>
            <a:ext cx="366840" cy="8546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52" name="ZoneTexte 41"/>
          <p:cNvSpPr/>
          <p:nvPr/>
        </p:nvSpPr>
        <p:spPr>
          <a:xfrm>
            <a:off x="72720" y="5625720"/>
            <a:ext cx="1503720" cy="5562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4 – Au cours de l’étude les exigences sont raffinées</a:t>
            </a:r>
            <a:endParaRPr b="0" lang="fr-FR" sz="1200" spc="-1" strike="noStrike">
              <a:latin typeface="Arial"/>
            </a:endParaRPr>
          </a:p>
        </p:txBody>
      </p:sp>
      <p:sp>
        <p:nvSpPr>
          <p:cNvPr id="153" name="Connecteur droit 42"/>
          <p:cNvSpPr/>
          <p:nvPr/>
        </p:nvSpPr>
        <p:spPr>
          <a:xfrm>
            <a:off x="824760" y="6181920"/>
            <a:ext cx="201960" cy="19224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54" name="ZoneTexte 53"/>
          <p:cNvSpPr/>
          <p:nvPr/>
        </p:nvSpPr>
        <p:spPr>
          <a:xfrm>
            <a:off x="6814800" y="6221880"/>
            <a:ext cx="1825200" cy="556200"/>
          </a:xfrm>
          <a:prstGeom prst="rect">
            <a:avLst/>
          </a:prstGeom>
          <a:gradFill rotWithShape="0">
            <a:gsLst>
              <a:gs pos="0">
                <a:srgbClr val="ffc1be"/>
              </a:gs>
              <a:gs pos="100000">
                <a:srgbClr val="ffe5e5"/>
              </a:gs>
            </a:gsLst>
            <a:lin ang="16200000"/>
          </a:gradFill>
          <a:ln>
            <a:solidFill>
              <a:srgbClr val="be4b48"/>
            </a:solidFill>
            <a:round/>
          </a:ln>
          <a:effectLst>
            <a:outerShdw blurRad="39960" dir="5400000" dist="20160" rotWithShape="0">
              <a:srgbClr val="000000">
                <a:alpha val="38000"/>
              </a:srgbClr>
            </a:outerShdw>
          </a:effectLst>
        </p:spPr>
        <p:style>
          <a:lnRef idx="1">
            <a:schemeClr val="accent2"/>
          </a:lnRef>
          <a:fillRef idx="2">
            <a:schemeClr val="accent2"/>
          </a:fillRef>
          <a:effectRef idx="1">
            <a:schemeClr val="accent2"/>
          </a:effectRef>
          <a:fontRef idx="minor"/>
        </p:style>
        <p:txBody>
          <a:bodyPr lIns="0" rIns="0" tIns="0" bIns="0">
            <a:noAutofit/>
          </a:bodyPr>
          <a:p>
            <a:pPr algn="ctr">
              <a:lnSpc>
                <a:spcPct val="100000"/>
              </a:lnSpc>
            </a:pPr>
            <a:r>
              <a:rPr b="0" lang="fr-FR" sz="1200" spc="-1" strike="noStrike">
                <a:solidFill>
                  <a:srgbClr val="000000"/>
                </a:solidFill>
                <a:latin typeface="Calibri"/>
              </a:rPr>
              <a:t>5 – En phase de conception, les </a:t>
            </a:r>
            <a:r>
              <a:rPr b="1" lang="fr-FR" sz="1200" spc="-1" strike="noStrike">
                <a:solidFill>
                  <a:srgbClr val="000000"/>
                </a:solidFill>
                <a:latin typeface="Calibri"/>
              </a:rPr>
              <a:t>solutions techniques </a:t>
            </a:r>
            <a:r>
              <a:rPr b="0" lang="fr-FR" sz="1200" spc="-1" strike="noStrike">
                <a:solidFill>
                  <a:srgbClr val="000000"/>
                </a:solidFill>
                <a:latin typeface="Calibri"/>
              </a:rPr>
              <a:t>(blocs internes) apparaissent</a:t>
            </a:r>
            <a:endParaRPr b="0" lang="fr-FR" sz="1200" spc="-1" strike="noStrike">
              <a:latin typeface="Arial"/>
            </a:endParaRPr>
          </a:p>
        </p:txBody>
      </p:sp>
      <p:sp>
        <p:nvSpPr>
          <p:cNvPr id="155" name="Connecteur droit 54"/>
          <p:cNvSpPr/>
          <p:nvPr/>
        </p:nvSpPr>
        <p:spPr>
          <a:xfrm flipH="1" flipV="1">
            <a:off x="6546240" y="6181920"/>
            <a:ext cx="268560" cy="317880"/>
          </a:xfrm>
          <a:prstGeom prst="line">
            <a:avLst/>
          </a:prstGeom>
          <a:ln w="38100">
            <a:solidFill>
              <a:srgbClr val="be4b48"/>
            </a:solidFill>
            <a:round/>
            <a:tailEnd len="med" type="triangle" w="med"/>
          </a:ln>
        </p:spPr>
        <p:style>
          <a:lnRef idx="1">
            <a:schemeClr val="accent2"/>
          </a:lnRef>
          <a:fillRef idx="0">
            <a:schemeClr val="accent2"/>
          </a:fillRef>
          <a:effectRef idx="0">
            <a:schemeClr val="accent2"/>
          </a:effectRef>
          <a:fontRef idx="minor"/>
        </p:style>
      </p:sp>
      <p:sp>
        <p:nvSpPr>
          <p:cNvPr id="156" name="ZoneTexte 67"/>
          <p:cNvSpPr/>
          <p:nvPr/>
        </p:nvSpPr>
        <p:spPr>
          <a:xfrm>
            <a:off x="6624360" y="1139760"/>
            <a:ext cx="2121120" cy="36468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fr-FR" sz="1800" spc="-1" strike="noStrike" u="sng">
                <a:solidFill>
                  <a:srgbClr val="0000ff"/>
                </a:solidFill>
                <a:uFillTx/>
                <a:latin typeface="Calibri"/>
                <a:hlinkClick r:id="rId2"/>
              </a:rPr>
              <a:t>Tuto Visual </a:t>
            </a:r>
            <a:r>
              <a:rPr b="0" lang="fr-FR" sz="1800" spc="-1" strike="noStrike" u="sng">
                <a:solidFill>
                  <a:srgbClr val="0000ff"/>
                </a:solidFill>
                <a:uFillTx/>
                <a:latin typeface="Calibri"/>
                <a:hlinkClick r:id="rId3"/>
              </a:rPr>
              <a:t>Paradigm</a:t>
            </a:r>
            <a:endParaRPr b="0" lang="fr-FR" sz="1800" spc="-1" strike="noStrike">
              <a:latin typeface="Arial"/>
            </a:endParaRPr>
          </a:p>
        </p:txBody>
      </p:sp>
    </p:spTree>
  </p:cSld>
  <mc:AlternateContent>
    <mc:Choice Requires="p14">
      <p:transition spd="slow" p14:dur="2000"/>
    </mc:Choice>
    <mc:Fallback>
      <p:transition spd="slow"/>
    </mc:Fallback>
  </mc:AlternateContent>
  <p:timing>
    <p:tnLst>
      <p:par>
        <p:cTn id="244" dur="indefinite" restart="never" nodeType="tmRoot">
          <p:childTnLst>
            <p:seq>
              <p:cTn id="245" dur="indefinite" nodeType="mainSeq">
                <p:childTnLst>
                  <p:par>
                    <p:cTn id="246" fill="hold">
                      <p:stCondLst>
                        <p:cond delay="indefinite"/>
                      </p:stCondLst>
                      <p:childTnLst>
                        <p:par>
                          <p:cTn id="247" fill="hold">
                            <p:stCondLst>
                              <p:cond delay="0"/>
                            </p:stCondLst>
                            <p:childTnLst>
                              <p:par>
                                <p:cTn id="248" nodeType="clickEffect" fill="hold" presetClass="entr" presetID="1">
                                  <p:stCondLst>
                                    <p:cond delay="0"/>
                                  </p:stCondLst>
                                  <p:childTnLst>
                                    <p:set>
                                      <p:cBhvr>
                                        <p:cTn id="249" dur="1" fill="hold">
                                          <p:stCondLst>
                                            <p:cond delay="0"/>
                                          </p:stCondLst>
                                        </p:cTn>
                                        <p:tgtEl>
                                          <p:spTgt spid="138"/>
                                        </p:tgtEl>
                                        <p:attrNameLst>
                                          <p:attrName>style.visibility</p:attrName>
                                        </p:attrNameLst>
                                      </p:cBhvr>
                                      <p:to>
                                        <p:strVal val="visible"/>
                                      </p:to>
                                    </p:set>
                                  </p:childTnLst>
                                </p:cTn>
                              </p:par>
                              <p:par>
                                <p:cTn id="250" nodeType="withEffect" fill="hold" presetClass="entr" presetID="1">
                                  <p:stCondLst>
                                    <p:cond delay="0"/>
                                  </p:stCondLst>
                                  <p:childTnLst>
                                    <p:set>
                                      <p:cBhvr>
                                        <p:cTn id="251" dur="1" fill="hold">
                                          <p:stCondLst>
                                            <p:cond delay="0"/>
                                          </p:stCondLst>
                                        </p:cTn>
                                        <p:tgtEl>
                                          <p:spTgt spid="137"/>
                                        </p:tgtEl>
                                        <p:attrNameLst>
                                          <p:attrName>style.visibility</p:attrName>
                                        </p:attrNameLst>
                                      </p:cBhvr>
                                      <p:to>
                                        <p:strVal val="visible"/>
                                      </p:to>
                                    </p:set>
                                  </p:childTnLst>
                                </p:cTn>
                              </p:par>
                            </p:childTnLst>
                          </p:cTn>
                        </p:par>
                      </p:childTnLst>
                    </p:cTn>
                  </p:par>
                  <p:par>
                    <p:cTn id="252" fill="hold">
                      <p:stCondLst>
                        <p:cond delay="indefinite"/>
                      </p:stCondLst>
                      <p:childTnLst>
                        <p:par>
                          <p:cTn id="253" fill="hold">
                            <p:stCondLst>
                              <p:cond delay="0"/>
                            </p:stCondLst>
                            <p:childTnLst>
                              <p:par>
                                <p:cTn id="254" nodeType="clickEffect" fill="hold" presetClass="entr" presetID="1">
                                  <p:stCondLst>
                                    <p:cond delay="0"/>
                                  </p:stCondLst>
                                  <p:childTnLst>
                                    <p:set>
                                      <p:cBhvr>
                                        <p:cTn id="255" dur="1" fill="hold">
                                          <p:stCondLst>
                                            <p:cond delay="0"/>
                                          </p:stCondLst>
                                        </p:cTn>
                                        <p:tgtEl>
                                          <p:spTgt spid="140"/>
                                        </p:tgtEl>
                                        <p:attrNameLst>
                                          <p:attrName>style.visibility</p:attrName>
                                        </p:attrNameLst>
                                      </p:cBhvr>
                                      <p:to>
                                        <p:strVal val="visible"/>
                                      </p:to>
                                    </p:set>
                                  </p:childTnLst>
                                </p:cTn>
                              </p:par>
                              <p:par>
                                <p:cTn id="256" nodeType="withEffect" fill="hold" presetClass="entr" presetID="1">
                                  <p:stCondLst>
                                    <p:cond delay="0"/>
                                  </p:stCondLst>
                                  <p:childTnLst>
                                    <p:set>
                                      <p:cBhvr>
                                        <p:cTn id="257" dur="1" fill="hold">
                                          <p:stCondLst>
                                            <p:cond delay="0"/>
                                          </p:stCondLst>
                                        </p:cTn>
                                        <p:tgtEl>
                                          <p:spTgt spid="139"/>
                                        </p:tgtEl>
                                        <p:attrNameLst>
                                          <p:attrName>style.visibility</p:attrName>
                                        </p:attrNameLst>
                                      </p:cBhvr>
                                      <p:to>
                                        <p:strVal val="visible"/>
                                      </p:to>
                                    </p:set>
                                  </p:childTnLst>
                                </p:cTn>
                              </p:par>
                            </p:childTnLst>
                          </p:cTn>
                        </p:par>
                      </p:childTnLst>
                    </p:cTn>
                  </p:par>
                  <p:par>
                    <p:cTn id="258" fill="hold">
                      <p:stCondLst>
                        <p:cond delay="indefinite"/>
                      </p:stCondLst>
                      <p:childTnLst>
                        <p:par>
                          <p:cTn id="259" fill="hold">
                            <p:stCondLst>
                              <p:cond delay="0"/>
                            </p:stCondLst>
                            <p:childTnLst>
                              <p:par>
                                <p:cTn id="260" nodeType="clickEffect" fill="hold" presetClass="entr" presetID="1">
                                  <p:stCondLst>
                                    <p:cond delay="0"/>
                                  </p:stCondLst>
                                  <p:childTnLst>
                                    <p:set>
                                      <p:cBhvr>
                                        <p:cTn id="261" dur="1" fill="hold">
                                          <p:stCondLst>
                                            <p:cond delay="0"/>
                                          </p:stCondLst>
                                        </p:cTn>
                                        <p:tgtEl>
                                          <p:spTgt spid="142"/>
                                        </p:tgtEl>
                                        <p:attrNameLst>
                                          <p:attrName>style.visibility</p:attrName>
                                        </p:attrNameLst>
                                      </p:cBhvr>
                                      <p:to>
                                        <p:strVal val="visible"/>
                                      </p:to>
                                    </p:set>
                                  </p:childTnLst>
                                </p:cTn>
                              </p:par>
                              <p:par>
                                <p:cTn id="262" nodeType="withEffect" fill="hold" presetClass="entr" presetID="1">
                                  <p:stCondLst>
                                    <p:cond delay="0"/>
                                  </p:stCondLst>
                                  <p:childTnLst>
                                    <p:set>
                                      <p:cBhvr>
                                        <p:cTn id="263" dur="1" fill="hold">
                                          <p:stCondLst>
                                            <p:cond delay="0"/>
                                          </p:stCondLst>
                                        </p:cTn>
                                        <p:tgtEl>
                                          <p:spTgt spid="141"/>
                                        </p:tgtEl>
                                        <p:attrNameLst>
                                          <p:attrName>style.visibility</p:attrName>
                                        </p:attrNameLst>
                                      </p:cBhvr>
                                      <p:to>
                                        <p:strVal val="visible"/>
                                      </p:to>
                                    </p:set>
                                  </p:childTnLst>
                                </p:cTn>
                              </p:par>
                            </p:childTnLst>
                          </p:cTn>
                        </p:par>
                      </p:childTnLst>
                    </p:cTn>
                  </p:par>
                  <p:par>
                    <p:cTn id="264" fill="hold">
                      <p:stCondLst>
                        <p:cond delay="indefinite"/>
                      </p:stCondLst>
                      <p:childTnLst>
                        <p:par>
                          <p:cTn id="265" fill="hold">
                            <p:stCondLst>
                              <p:cond delay="0"/>
                            </p:stCondLst>
                            <p:childTnLst>
                              <p:par>
                                <p:cTn id="266" nodeType="clickEffect" fill="hold" presetClass="entr" presetID="1">
                                  <p:stCondLst>
                                    <p:cond delay="0"/>
                                  </p:stCondLst>
                                  <p:childTnLst>
                                    <p:set>
                                      <p:cBhvr>
                                        <p:cTn id="267" dur="1" fill="hold">
                                          <p:stCondLst>
                                            <p:cond delay="0"/>
                                          </p:stCondLst>
                                        </p:cTn>
                                        <p:tgtEl>
                                          <p:spTgt spid="146"/>
                                        </p:tgtEl>
                                        <p:attrNameLst>
                                          <p:attrName>style.visibility</p:attrName>
                                        </p:attrNameLst>
                                      </p:cBhvr>
                                      <p:to>
                                        <p:strVal val="visible"/>
                                      </p:to>
                                    </p:set>
                                  </p:childTnLst>
                                </p:cTn>
                              </p:par>
                              <p:par>
                                <p:cTn id="268" nodeType="withEffect" fill="hold" presetClass="entr" presetID="1">
                                  <p:stCondLst>
                                    <p:cond delay="0"/>
                                  </p:stCondLst>
                                  <p:childTnLst>
                                    <p:set>
                                      <p:cBhvr>
                                        <p:cTn id="269" dur="1" fill="hold">
                                          <p:stCondLst>
                                            <p:cond delay="0"/>
                                          </p:stCondLst>
                                        </p:cTn>
                                        <p:tgtEl>
                                          <p:spTgt spid="145"/>
                                        </p:tgtEl>
                                        <p:attrNameLst>
                                          <p:attrName>style.visibility</p:attrName>
                                        </p:attrNameLst>
                                      </p:cBhvr>
                                      <p:to>
                                        <p:strVal val="visible"/>
                                      </p:to>
                                    </p:set>
                                  </p:childTnLst>
                                </p:cTn>
                              </p:par>
                            </p:childTnLst>
                          </p:cTn>
                        </p:par>
                      </p:childTnLst>
                    </p:cTn>
                  </p:par>
                  <p:par>
                    <p:cTn id="270" fill="hold">
                      <p:stCondLst>
                        <p:cond delay="indefinite"/>
                      </p:stCondLst>
                      <p:childTnLst>
                        <p:par>
                          <p:cTn id="271" fill="hold">
                            <p:stCondLst>
                              <p:cond delay="0"/>
                            </p:stCondLst>
                            <p:childTnLst>
                              <p:par>
                                <p:cTn id="272" nodeType="clickEffect" fill="hold" presetClass="entr" presetID="1">
                                  <p:stCondLst>
                                    <p:cond delay="0"/>
                                  </p:stCondLst>
                                  <p:childTnLst>
                                    <p:set>
                                      <p:cBhvr>
                                        <p:cTn id="273" dur="1" fill="hold">
                                          <p:stCondLst>
                                            <p:cond delay="0"/>
                                          </p:stCondLst>
                                        </p:cTn>
                                        <p:tgtEl>
                                          <p:spTgt spid="148"/>
                                        </p:tgtEl>
                                        <p:attrNameLst>
                                          <p:attrName>style.visibility</p:attrName>
                                        </p:attrNameLst>
                                      </p:cBhvr>
                                      <p:to>
                                        <p:strVal val="visible"/>
                                      </p:to>
                                    </p:set>
                                  </p:childTnLst>
                                </p:cTn>
                              </p:par>
                              <p:par>
                                <p:cTn id="274" nodeType="withEffect" fill="hold" presetClass="entr" presetID="1">
                                  <p:stCondLst>
                                    <p:cond delay="0"/>
                                  </p:stCondLst>
                                  <p:childTnLst>
                                    <p:set>
                                      <p:cBhvr>
                                        <p:cTn id="275" dur="1" fill="hold">
                                          <p:stCondLst>
                                            <p:cond delay="0"/>
                                          </p:stCondLst>
                                        </p:cTn>
                                        <p:tgtEl>
                                          <p:spTgt spid="147"/>
                                        </p:tgtEl>
                                        <p:attrNameLst>
                                          <p:attrName>style.visibility</p:attrName>
                                        </p:attrNameLst>
                                      </p:cBhvr>
                                      <p:to>
                                        <p:strVal val="visible"/>
                                      </p:to>
                                    </p:set>
                                  </p:childTnLst>
                                </p:cTn>
                              </p:par>
                              <p:par>
                                <p:cTn id="276" nodeType="withEffect" fill="hold" presetClass="entr" presetID="1">
                                  <p:stCondLst>
                                    <p:cond delay="0"/>
                                  </p:stCondLst>
                                  <p:childTnLst>
                                    <p:set>
                                      <p:cBhvr>
                                        <p:cTn id="277" dur="1" fill="hold">
                                          <p:stCondLst>
                                            <p:cond delay="0"/>
                                          </p:stCondLst>
                                        </p:cTn>
                                        <p:tgtEl>
                                          <p:spTgt spid="149"/>
                                        </p:tgtEl>
                                        <p:attrNameLst>
                                          <p:attrName>style.visibility</p:attrName>
                                        </p:attrNameLst>
                                      </p:cBhvr>
                                      <p:to>
                                        <p:strVal val="visible"/>
                                      </p:to>
                                    </p:set>
                                  </p:childTnLst>
                                </p:cTn>
                              </p:par>
                            </p:childTnLst>
                          </p:cTn>
                        </p:par>
                      </p:childTnLst>
                    </p:cTn>
                  </p:par>
                  <p:par>
                    <p:cTn id="278" fill="hold">
                      <p:stCondLst>
                        <p:cond delay="indefinite"/>
                      </p:stCondLst>
                      <p:childTnLst>
                        <p:par>
                          <p:cTn id="279" fill="hold">
                            <p:stCondLst>
                              <p:cond delay="0"/>
                            </p:stCondLst>
                            <p:childTnLst>
                              <p:par>
                                <p:cTn id="280" nodeType="clickEffect" fill="hold" presetClass="entr" presetID="1">
                                  <p:stCondLst>
                                    <p:cond delay="0"/>
                                  </p:stCondLst>
                                  <p:childTnLst>
                                    <p:set>
                                      <p:cBhvr>
                                        <p:cTn id="281" dur="1" fill="hold">
                                          <p:stCondLst>
                                            <p:cond delay="0"/>
                                          </p:stCondLst>
                                        </p:cTn>
                                        <p:tgtEl>
                                          <p:spTgt spid="150"/>
                                        </p:tgtEl>
                                        <p:attrNameLst>
                                          <p:attrName>style.visibility</p:attrName>
                                        </p:attrNameLst>
                                      </p:cBhvr>
                                      <p:to>
                                        <p:strVal val="visible"/>
                                      </p:to>
                                    </p:set>
                                  </p:childTnLst>
                                </p:cTn>
                              </p:par>
                              <p:par>
                                <p:cTn id="282" nodeType="withEffect" fill="hold" presetClass="entr" presetID="1">
                                  <p:stCondLst>
                                    <p:cond delay="0"/>
                                  </p:stCondLst>
                                  <p:childTnLst>
                                    <p:set>
                                      <p:cBhvr>
                                        <p:cTn id="283" dur="1" fill="hold">
                                          <p:stCondLst>
                                            <p:cond delay="0"/>
                                          </p:stCondLst>
                                        </p:cTn>
                                        <p:tgtEl>
                                          <p:spTgt spid="151"/>
                                        </p:tgtEl>
                                        <p:attrNameLst>
                                          <p:attrName>style.visibility</p:attrName>
                                        </p:attrNameLst>
                                      </p:cBhvr>
                                      <p:to>
                                        <p:strVal val="visible"/>
                                      </p:to>
                                    </p:set>
                                  </p:childTnLst>
                                </p:cTn>
                              </p:par>
                            </p:childTnLst>
                          </p:cTn>
                        </p:par>
                      </p:childTnLst>
                    </p:cTn>
                  </p:par>
                  <p:par>
                    <p:cTn id="284" fill="hold">
                      <p:stCondLst>
                        <p:cond delay="indefinite"/>
                      </p:stCondLst>
                      <p:childTnLst>
                        <p:par>
                          <p:cTn id="285" fill="hold">
                            <p:stCondLst>
                              <p:cond delay="0"/>
                            </p:stCondLst>
                            <p:childTnLst>
                              <p:par>
                                <p:cTn id="286" nodeType="clickEffect" fill="hold" presetClass="entr" presetID="1">
                                  <p:stCondLst>
                                    <p:cond delay="0"/>
                                  </p:stCondLst>
                                  <p:childTnLst>
                                    <p:set>
                                      <p:cBhvr>
                                        <p:cTn id="287" dur="1" fill="hold">
                                          <p:stCondLst>
                                            <p:cond delay="0"/>
                                          </p:stCondLst>
                                        </p:cTn>
                                        <p:tgtEl>
                                          <p:spTgt spid="152"/>
                                        </p:tgtEl>
                                        <p:attrNameLst>
                                          <p:attrName>style.visibility</p:attrName>
                                        </p:attrNameLst>
                                      </p:cBhvr>
                                      <p:to>
                                        <p:strVal val="visible"/>
                                      </p:to>
                                    </p:set>
                                  </p:childTnLst>
                                </p:cTn>
                              </p:par>
                              <p:par>
                                <p:cTn id="288" nodeType="withEffect" fill="hold" presetClass="entr" presetID="1">
                                  <p:stCondLst>
                                    <p:cond delay="0"/>
                                  </p:stCondLst>
                                  <p:childTnLst>
                                    <p:set>
                                      <p:cBhvr>
                                        <p:cTn id="289" dur="1" fill="hold">
                                          <p:stCondLst>
                                            <p:cond delay="0"/>
                                          </p:stCondLst>
                                        </p:cTn>
                                        <p:tgtEl>
                                          <p:spTgt spid="153"/>
                                        </p:tgtEl>
                                        <p:attrNameLst>
                                          <p:attrName>style.visibility</p:attrName>
                                        </p:attrNameLst>
                                      </p:cBhvr>
                                      <p:to>
                                        <p:strVal val="visible"/>
                                      </p:to>
                                    </p:set>
                                  </p:childTnLst>
                                </p:cTn>
                              </p:par>
                            </p:childTnLst>
                          </p:cTn>
                        </p:par>
                      </p:childTnLst>
                    </p:cTn>
                  </p:par>
                  <p:par>
                    <p:cTn id="290" fill="hold">
                      <p:stCondLst>
                        <p:cond delay="indefinite"/>
                      </p:stCondLst>
                      <p:childTnLst>
                        <p:par>
                          <p:cTn id="291" fill="hold">
                            <p:stCondLst>
                              <p:cond delay="0"/>
                            </p:stCondLst>
                            <p:childTnLst>
                              <p:par>
                                <p:cTn id="292" nodeType="clickEffect" fill="hold" presetClass="entr" presetID="1">
                                  <p:stCondLst>
                                    <p:cond delay="0"/>
                                  </p:stCondLst>
                                  <p:childTnLst>
                                    <p:set>
                                      <p:cBhvr>
                                        <p:cTn id="293" dur="1" fill="hold">
                                          <p:stCondLst>
                                            <p:cond delay="0"/>
                                          </p:stCondLst>
                                        </p:cTn>
                                        <p:tgtEl>
                                          <p:spTgt spid="154"/>
                                        </p:tgtEl>
                                        <p:attrNameLst>
                                          <p:attrName>style.visibility</p:attrName>
                                        </p:attrNameLst>
                                      </p:cBhvr>
                                      <p:to>
                                        <p:strVal val="visible"/>
                                      </p:to>
                                    </p:set>
                                  </p:childTnLst>
                                </p:cTn>
                              </p:par>
                              <p:par>
                                <p:cTn id="294" nodeType="withEffect" fill="hold" presetClass="entr" presetID="1">
                                  <p:stCondLst>
                                    <p:cond delay="0"/>
                                  </p:stCondLst>
                                  <p:childTnLst>
                                    <p:set>
                                      <p:cBhvr>
                                        <p:cTn id="295" dur="1" fill="hold">
                                          <p:stCondLst>
                                            <p:cond delay="0"/>
                                          </p:stCondLst>
                                        </p:cTn>
                                        <p:tgtEl>
                                          <p:spTgt spid="155"/>
                                        </p:tgtEl>
                                        <p:attrNameLst>
                                          <p:attrName>style.visibility</p:attrName>
                                        </p:attrNameLst>
                                      </p:cBhvr>
                                      <p:to>
                                        <p:strVal val="visible"/>
                                      </p:to>
                                    </p:set>
                                  </p:childTnLst>
                                </p:cTn>
                              </p:par>
                            </p:childTnLst>
                          </p:cTn>
                        </p:par>
                      </p:childTnLst>
                    </p:cTn>
                  </p:par>
                  <p:par>
                    <p:cTn id="296" fill="hold">
                      <p:stCondLst>
                        <p:cond delay="indefinite"/>
                      </p:stCondLst>
                      <p:childTnLst>
                        <p:par>
                          <p:cTn id="297" fill="hold">
                            <p:stCondLst>
                              <p:cond delay="0"/>
                            </p:stCondLst>
                            <p:childTnLst>
                              <p:par>
                                <p:cTn id="298" nodeType="clickEffect" fill="hold" presetClass="entr" presetID="1">
                                  <p:stCondLst>
                                    <p:cond delay="0"/>
                                  </p:stCondLst>
                                  <p:childTnLst>
                                    <p:set>
                                      <p:cBhvr>
                                        <p:cTn id="299" dur="1" fill="hold">
                                          <p:stCondLst>
                                            <p:cond delay="0"/>
                                          </p:stCondLst>
                                        </p:cTn>
                                        <p:tgtEl>
                                          <p:spTgt spid="144"/>
                                        </p:tgtEl>
                                        <p:attrNameLst>
                                          <p:attrName>style.visibility</p:attrName>
                                        </p:attrNameLst>
                                      </p:cBhvr>
                                      <p:to>
                                        <p:strVal val="visible"/>
                                      </p:to>
                                    </p:set>
                                  </p:childTnLst>
                                </p:cTn>
                              </p:par>
                              <p:par>
                                <p:cTn id="300" nodeType="withEffect" fill="hold" presetClass="entr" presetID="1">
                                  <p:stCondLst>
                                    <p:cond delay="0"/>
                                  </p:stCondLst>
                                  <p:childTnLst>
                                    <p:set>
                                      <p:cBhvr>
                                        <p:cTn id="301"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3027</TotalTime>
  <Application>LibreOffice/7.1.5.2$Windows_X86_64 LibreOffice_project/85f04e9f809797b8199d13c421bd8a2b025d52b5</Application>
  <AppVersion>15.0000</AppVersion>
  <Words>1341</Words>
  <Paragraphs>156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2019-01-30T20:27:57Z</dcterms:created>
  <dc:creator>Fabrice Cizeron</dc:creator>
  <dc:description/>
  <dc:language>fr-FR</dc:language>
  <cp:lastModifiedBy>Fabrice Cizeron</cp:lastModifiedBy>
  <dcterms:modified xsi:type="dcterms:W3CDTF">2022-02-27T22:08:48Z</dcterms:modified>
  <cp:revision>75</cp:revision>
  <dc:subject/>
  <dc:title>Le contenu des diagrammes SysML</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vt:i4>
  </property>
  <property fmtid="{D5CDD505-2E9C-101B-9397-08002B2CF9AE}" pid="3" name="PresentationFormat">
    <vt:lpwstr>Affichage à l'écran (4:3)</vt:lpwstr>
  </property>
  <property fmtid="{D5CDD505-2E9C-101B-9397-08002B2CF9AE}" pid="4" name="Slides">
    <vt:i4>15</vt:i4>
  </property>
</Properties>
</file>