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Lst>
  <p:notesMasterIdLst>
    <p:notesMasterId r:id="rId47"/>
  </p:notesMasterIdLst>
  <p:handoutMasterIdLst>
    <p:handoutMasterId r:id="rId48"/>
  </p:handoutMasterIdLst>
  <p:sldIdLst>
    <p:sldId id="256" r:id="rId2"/>
    <p:sldId id="839" r:id="rId3"/>
    <p:sldId id="840" r:id="rId4"/>
    <p:sldId id="837" r:id="rId5"/>
    <p:sldId id="855" r:id="rId6"/>
    <p:sldId id="842" r:id="rId7"/>
    <p:sldId id="894" r:id="rId8"/>
    <p:sldId id="853" r:id="rId9"/>
    <p:sldId id="856" r:id="rId10"/>
    <p:sldId id="843" r:id="rId11"/>
    <p:sldId id="844" r:id="rId12"/>
    <p:sldId id="845" r:id="rId13"/>
    <p:sldId id="848" r:id="rId14"/>
    <p:sldId id="846" r:id="rId15"/>
    <p:sldId id="847" r:id="rId16"/>
    <p:sldId id="859" r:id="rId17"/>
    <p:sldId id="857" r:id="rId18"/>
    <p:sldId id="854" r:id="rId19"/>
    <p:sldId id="890" r:id="rId20"/>
    <p:sldId id="912" r:id="rId21"/>
    <p:sldId id="897" r:id="rId22"/>
    <p:sldId id="916" r:id="rId23"/>
    <p:sldId id="891" r:id="rId24"/>
    <p:sldId id="906" r:id="rId25"/>
    <p:sldId id="898" r:id="rId26"/>
    <p:sldId id="887" r:id="rId27"/>
    <p:sldId id="899" r:id="rId28"/>
    <p:sldId id="866" r:id="rId29"/>
    <p:sldId id="868" r:id="rId30"/>
    <p:sldId id="917" r:id="rId31"/>
    <p:sldId id="870" r:id="rId32"/>
    <p:sldId id="872" r:id="rId33"/>
    <p:sldId id="919" r:id="rId34"/>
    <p:sldId id="907" r:id="rId35"/>
    <p:sldId id="874" r:id="rId36"/>
    <p:sldId id="908" r:id="rId37"/>
    <p:sldId id="910" r:id="rId38"/>
    <p:sldId id="877" r:id="rId39"/>
    <p:sldId id="903" r:id="rId40"/>
    <p:sldId id="904" r:id="rId41"/>
    <p:sldId id="860" r:id="rId42"/>
    <p:sldId id="884" r:id="rId43"/>
    <p:sldId id="895" r:id="rId44"/>
    <p:sldId id="896" r:id="rId45"/>
    <p:sldId id="905" r:id="rId46"/>
  </p:sldIdLst>
  <p:sldSz cx="9144000" cy="6858000" type="screen4x3"/>
  <p:notesSz cx="6797675" cy="9926638"/>
  <p:defaultTextStyle>
    <a:defPPr>
      <a:defRPr lang="fr-FR"/>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00"/>
    <a:srgbClr val="FA0000"/>
    <a:srgbClr val="0033CC"/>
    <a:srgbClr val="006699"/>
    <a:srgbClr val="F5E26F"/>
    <a:srgbClr val="003366"/>
    <a:srgbClr val="0000CC"/>
    <a:srgbClr val="4D4D4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6559" autoAdjust="0"/>
  </p:normalViewPr>
  <p:slideViewPr>
    <p:cSldViewPr>
      <p:cViewPr varScale="1">
        <p:scale>
          <a:sx n="63" d="100"/>
          <a:sy n="63" d="100"/>
        </p:scale>
        <p:origin x="-159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53" d="100"/>
          <a:sy n="53" d="100"/>
        </p:scale>
        <p:origin x="-2652" y="-96"/>
      </p:cViewPr>
      <p:guideLst>
        <p:guide orient="horz" pos="3127"/>
        <p:guide pos="2142"/>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bwMode="auto">
          <a:xfrm>
            <a:off x="1" y="0"/>
            <a:ext cx="2946145" cy="495211"/>
          </a:xfrm>
          <a:prstGeom prst="rect">
            <a:avLst/>
          </a:prstGeom>
          <a:noFill/>
          <a:ln w="9525">
            <a:noFill/>
            <a:miter lim="800000"/>
            <a:headEnd/>
            <a:tailEnd/>
          </a:ln>
          <a:effectLst/>
        </p:spPr>
        <p:txBody>
          <a:bodyPr vert="horz" wrap="square" lIns="95555" tIns="47777" rIns="95555" bIns="47777" numCol="1" anchor="t" anchorCtr="0" compatLnSpc="1">
            <a:prstTxWarp prst="textNoShape">
              <a:avLst/>
            </a:prstTxWarp>
          </a:bodyPr>
          <a:lstStyle>
            <a:lvl1pPr algn="l" defTabSz="955988">
              <a:defRPr sz="1200"/>
            </a:lvl1pPr>
          </a:lstStyle>
          <a:p>
            <a:pPr>
              <a:defRPr/>
            </a:pPr>
            <a:endParaRPr lang="fr-FR"/>
          </a:p>
        </p:txBody>
      </p:sp>
      <p:sp>
        <p:nvSpPr>
          <p:cNvPr id="155651" name="Rectangle 3"/>
          <p:cNvSpPr>
            <a:spLocks noGrp="1" noChangeArrowheads="1"/>
          </p:cNvSpPr>
          <p:nvPr>
            <p:ph type="dt" sz="quarter" idx="1"/>
          </p:nvPr>
        </p:nvSpPr>
        <p:spPr bwMode="auto">
          <a:xfrm>
            <a:off x="3849911" y="0"/>
            <a:ext cx="2946144" cy="495211"/>
          </a:xfrm>
          <a:prstGeom prst="rect">
            <a:avLst/>
          </a:prstGeom>
          <a:noFill/>
          <a:ln w="9525">
            <a:noFill/>
            <a:miter lim="800000"/>
            <a:headEnd/>
            <a:tailEnd/>
          </a:ln>
          <a:effectLst/>
        </p:spPr>
        <p:txBody>
          <a:bodyPr vert="horz" wrap="square" lIns="95555" tIns="47777" rIns="95555" bIns="47777" numCol="1" anchor="t" anchorCtr="0" compatLnSpc="1">
            <a:prstTxWarp prst="textNoShape">
              <a:avLst/>
            </a:prstTxWarp>
          </a:bodyPr>
          <a:lstStyle>
            <a:lvl1pPr algn="r" defTabSz="955988">
              <a:defRPr sz="1200"/>
            </a:lvl1pPr>
          </a:lstStyle>
          <a:p>
            <a:pPr>
              <a:defRPr/>
            </a:pPr>
            <a:endParaRPr lang="fr-FR"/>
          </a:p>
        </p:txBody>
      </p:sp>
      <p:sp>
        <p:nvSpPr>
          <p:cNvPr id="155652" name="Rectangle 4"/>
          <p:cNvSpPr>
            <a:spLocks noGrp="1" noChangeArrowheads="1"/>
          </p:cNvSpPr>
          <p:nvPr>
            <p:ph type="ftr" sz="quarter" idx="2"/>
          </p:nvPr>
        </p:nvSpPr>
        <p:spPr bwMode="auto">
          <a:xfrm>
            <a:off x="1" y="9429825"/>
            <a:ext cx="2946145" cy="495211"/>
          </a:xfrm>
          <a:prstGeom prst="rect">
            <a:avLst/>
          </a:prstGeom>
          <a:noFill/>
          <a:ln w="9525">
            <a:noFill/>
            <a:miter lim="800000"/>
            <a:headEnd/>
            <a:tailEnd/>
          </a:ln>
          <a:effectLst/>
        </p:spPr>
        <p:txBody>
          <a:bodyPr vert="horz" wrap="square" lIns="95555" tIns="47777" rIns="95555" bIns="47777" numCol="1" anchor="b" anchorCtr="0" compatLnSpc="1">
            <a:prstTxWarp prst="textNoShape">
              <a:avLst/>
            </a:prstTxWarp>
          </a:bodyPr>
          <a:lstStyle>
            <a:lvl1pPr algn="l" defTabSz="955988">
              <a:defRPr sz="1200"/>
            </a:lvl1pPr>
          </a:lstStyle>
          <a:p>
            <a:pPr>
              <a:defRPr/>
            </a:pPr>
            <a:endParaRPr lang="fr-FR"/>
          </a:p>
        </p:txBody>
      </p:sp>
      <p:sp>
        <p:nvSpPr>
          <p:cNvPr id="155653" name="Rectangle 5"/>
          <p:cNvSpPr>
            <a:spLocks noGrp="1" noChangeArrowheads="1"/>
          </p:cNvSpPr>
          <p:nvPr>
            <p:ph type="sldNum" sz="quarter" idx="3"/>
          </p:nvPr>
        </p:nvSpPr>
        <p:spPr bwMode="auto">
          <a:xfrm>
            <a:off x="3849911" y="9429825"/>
            <a:ext cx="2946144" cy="495211"/>
          </a:xfrm>
          <a:prstGeom prst="rect">
            <a:avLst/>
          </a:prstGeom>
          <a:noFill/>
          <a:ln w="9525">
            <a:noFill/>
            <a:miter lim="800000"/>
            <a:headEnd/>
            <a:tailEnd/>
          </a:ln>
          <a:effectLst/>
        </p:spPr>
        <p:txBody>
          <a:bodyPr vert="horz" wrap="square" lIns="95555" tIns="47777" rIns="95555" bIns="47777" numCol="1" anchor="b" anchorCtr="0" compatLnSpc="1">
            <a:prstTxWarp prst="textNoShape">
              <a:avLst/>
            </a:prstTxWarp>
          </a:bodyPr>
          <a:lstStyle>
            <a:lvl1pPr algn="r" defTabSz="955988">
              <a:defRPr sz="1200"/>
            </a:lvl1pPr>
          </a:lstStyle>
          <a:p>
            <a:pPr>
              <a:defRPr/>
            </a:pPr>
            <a:fld id="{BCF8F090-39F4-4998-93F6-7AA3C5F4397A}" type="slidenum">
              <a:rPr lang="fr-FR"/>
              <a:pPr>
                <a:defRPr/>
              </a:pPr>
              <a:t>‹N°›</a:t>
            </a:fld>
            <a:endParaRPr lang="fr-FR"/>
          </a:p>
        </p:txBody>
      </p:sp>
    </p:spTree>
    <p:extLst>
      <p:ext uri="{BB962C8B-B14F-4D97-AF65-F5344CB8AC3E}">
        <p14:creationId xmlns:p14="http://schemas.microsoft.com/office/powerpoint/2010/main" xmlns="" val="1086786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2946145" cy="495211"/>
          </a:xfrm>
          <a:prstGeom prst="rect">
            <a:avLst/>
          </a:prstGeom>
          <a:noFill/>
          <a:ln w="9525">
            <a:noFill/>
            <a:miter lim="800000"/>
            <a:headEnd/>
            <a:tailEnd/>
          </a:ln>
          <a:effectLst/>
        </p:spPr>
        <p:txBody>
          <a:bodyPr vert="horz" wrap="square" lIns="95555" tIns="47777" rIns="95555" bIns="47777" numCol="1" anchor="t" anchorCtr="0" compatLnSpc="1">
            <a:prstTxWarp prst="textNoShape">
              <a:avLst/>
            </a:prstTxWarp>
          </a:bodyPr>
          <a:lstStyle>
            <a:lvl1pPr algn="l" defTabSz="955988">
              <a:defRPr sz="1200"/>
            </a:lvl1pPr>
          </a:lstStyle>
          <a:p>
            <a:pPr>
              <a:defRPr/>
            </a:pPr>
            <a:endParaRPr lang="fr-FR"/>
          </a:p>
        </p:txBody>
      </p:sp>
      <p:sp>
        <p:nvSpPr>
          <p:cNvPr id="8195" name="Rectangle 3"/>
          <p:cNvSpPr>
            <a:spLocks noGrp="1" noChangeArrowheads="1"/>
          </p:cNvSpPr>
          <p:nvPr>
            <p:ph type="dt" idx="1"/>
          </p:nvPr>
        </p:nvSpPr>
        <p:spPr bwMode="auto">
          <a:xfrm>
            <a:off x="3849911" y="0"/>
            <a:ext cx="2946144" cy="495211"/>
          </a:xfrm>
          <a:prstGeom prst="rect">
            <a:avLst/>
          </a:prstGeom>
          <a:noFill/>
          <a:ln w="9525">
            <a:noFill/>
            <a:miter lim="800000"/>
            <a:headEnd/>
            <a:tailEnd/>
          </a:ln>
          <a:effectLst/>
        </p:spPr>
        <p:txBody>
          <a:bodyPr vert="horz" wrap="square" lIns="95555" tIns="47777" rIns="95555" bIns="47777" numCol="1" anchor="t" anchorCtr="0" compatLnSpc="1">
            <a:prstTxWarp prst="textNoShape">
              <a:avLst/>
            </a:prstTxWarp>
          </a:bodyPr>
          <a:lstStyle>
            <a:lvl1pPr algn="r" defTabSz="955988">
              <a:defRPr sz="1200"/>
            </a:lvl1pPr>
          </a:lstStyle>
          <a:p>
            <a:pPr>
              <a:defRPr/>
            </a:pPr>
            <a:endParaRPr lang="fr-FR"/>
          </a:p>
        </p:txBody>
      </p:sp>
      <p:sp>
        <p:nvSpPr>
          <p:cNvPr id="56324"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0254" y="4714913"/>
            <a:ext cx="5437168" cy="4466507"/>
          </a:xfrm>
          <a:prstGeom prst="rect">
            <a:avLst/>
          </a:prstGeom>
          <a:noFill/>
          <a:ln w="9525">
            <a:noFill/>
            <a:miter lim="800000"/>
            <a:headEnd/>
            <a:tailEnd/>
          </a:ln>
          <a:effectLst/>
        </p:spPr>
        <p:txBody>
          <a:bodyPr vert="horz" wrap="square" lIns="95555" tIns="47777" rIns="95555" bIns="47777"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8198" name="Rectangle 6"/>
          <p:cNvSpPr>
            <a:spLocks noGrp="1" noChangeArrowheads="1"/>
          </p:cNvSpPr>
          <p:nvPr>
            <p:ph type="ftr" sz="quarter" idx="4"/>
          </p:nvPr>
        </p:nvSpPr>
        <p:spPr bwMode="auto">
          <a:xfrm>
            <a:off x="1" y="9429825"/>
            <a:ext cx="2946145" cy="495211"/>
          </a:xfrm>
          <a:prstGeom prst="rect">
            <a:avLst/>
          </a:prstGeom>
          <a:noFill/>
          <a:ln w="9525">
            <a:noFill/>
            <a:miter lim="800000"/>
            <a:headEnd/>
            <a:tailEnd/>
          </a:ln>
          <a:effectLst/>
        </p:spPr>
        <p:txBody>
          <a:bodyPr vert="horz" wrap="square" lIns="95555" tIns="47777" rIns="95555" bIns="47777" numCol="1" anchor="b" anchorCtr="0" compatLnSpc="1">
            <a:prstTxWarp prst="textNoShape">
              <a:avLst/>
            </a:prstTxWarp>
          </a:bodyPr>
          <a:lstStyle>
            <a:lvl1pPr algn="l" defTabSz="955988">
              <a:defRPr sz="1200"/>
            </a:lvl1pPr>
          </a:lstStyle>
          <a:p>
            <a:pPr>
              <a:defRPr/>
            </a:pPr>
            <a:endParaRPr lang="fr-FR"/>
          </a:p>
        </p:txBody>
      </p:sp>
      <p:sp>
        <p:nvSpPr>
          <p:cNvPr id="8199" name="Rectangle 7"/>
          <p:cNvSpPr>
            <a:spLocks noGrp="1" noChangeArrowheads="1"/>
          </p:cNvSpPr>
          <p:nvPr>
            <p:ph type="sldNum" sz="quarter" idx="5"/>
          </p:nvPr>
        </p:nvSpPr>
        <p:spPr bwMode="auto">
          <a:xfrm>
            <a:off x="3849911" y="9429825"/>
            <a:ext cx="2946144" cy="495211"/>
          </a:xfrm>
          <a:prstGeom prst="rect">
            <a:avLst/>
          </a:prstGeom>
          <a:noFill/>
          <a:ln w="9525">
            <a:noFill/>
            <a:miter lim="800000"/>
            <a:headEnd/>
            <a:tailEnd/>
          </a:ln>
          <a:effectLst/>
        </p:spPr>
        <p:txBody>
          <a:bodyPr vert="horz" wrap="square" lIns="95555" tIns="47777" rIns="95555" bIns="47777" numCol="1" anchor="b" anchorCtr="0" compatLnSpc="1">
            <a:prstTxWarp prst="textNoShape">
              <a:avLst/>
            </a:prstTxWarp>
          </a:bodyPr>
          <a:lstStyle>
            <a:lvl1pPr algn="r" defTabSz="955988">
              <a:defRPr sz="1200"/>
            </a:lvl1pPr>
          </a:lstStyle>
          <a:p>
            <a:pPr>
              <a:defRPr/>
            </a:pPr>
            <a:fld id="{40F7C23F-6FE4-4487-82B2-0F6BBE959C61}" type="slidenum">
              <a:rPr lang="fr-FR"/>
              <a:pPr>
                <a:defRPr/>
              </a:pPr>
              <a:t>‹N°›</a:t>
            </a:fld>
            <a:endParaRPr lang="fr-FR"/>
          </a:p>
        </p:txBody>
      </p:sp>
    </p:spTree>
    <p:extLst>
      <p:ext uri="{BB962C8B-B14F-4D97-AF65-F5344CB8AC3E}">
        <p14:creationId xmlns:p14="http://schemas.microsoft.com/office/powerpoint/2010/main" xmlns="" val="31485948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F7C23F-6FE4-4487-82B2-0F6BBE959C61}" type="slidenum">
              <a:rPr lang="fr-FR" smtClean="0"/>
              <a:pPr>
                <a:defRPr/>
              </a:pPr>
              <a:t>12</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F7C23F-6FE4-4487-82B2-0F6BBE959C61}" type="slidenum">
              <a:rPr lang="fr-FR" smtClean="0"/>
              <a:pPr>
                <a:defRPr/>
              </a:pPr>
              <a:t>13</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200" b="0" kern="1200" dirty="0">
                <a:solidFill>
                  <a:schemeClr val="tx1"/>
                </a:solidFill>
                <a:latin typeface="Arial" charset="0"/>
                <a:ea typeface="+mn-ea"/>
                <a:cs typeface="+mn-cs"/>
              </a:rPr>
              <a:t>A NOTER : Pour son cursus ingénieur, le Groupe INSA souhaite recruter des profils scientifiques diversifiés. Afin de garantir ses meilleures chances d'adaptation et de réussite à ce cursus, quelle que soit l'école, le/la lycéen.ne doit disposer de bonnes compétences en mathématiques acquises en 1ère et en terminale qu'il/elle doit compléter, en 1ère, par des compétences en sciences physiques ou en sciences pour l'ingénieur ainsi que par une ouverture dans une autre discipline, qu'elle soit scientifique (NSI, SVT) ou non. Ces compétences doivent être complétées par de bons acquis en français et en langues. Il/elle doit montrer une forte appétence pour le travail en équipe, la résolution de problèmes pluridisciplinaires, l'</a:t>
            </a:r>
            <a:r>
              <a:rPr lang="fr-FR" sz="1200" b="0" kern="1200" dirty="0" err="1">
                <a:solidFill>
                  <a:schemeClr val="tx1"/>
                </a:solidFill>
                <a:latin typeface="Arial" charset="0"/>
                <a:ea typeface="+mn-ea"/>
                <a:cs typeface="+mn-cs"/>
              </a:rPr>
              <a:t>interculturalité</a:t>
            </a:r>
            <a:r>
              <a:rPr lang="fr-FR" sz="1200" b="0" kern="1200" dirty="0">
                <a:solidFill>
                  <a:schemeClr val="tx1"/>
                </a:solidFill>
                <a:latin typeface="Arial" charset="0"/>
                <a:ea typeface="+mn-ea"/>
                <a:cs typeface="+mn-cs"/>
              </a:rPr>
              <a:t> ainsi qu'un intérêt pour des disciplines transversales (sciences humaines et sociales notamment).</a:t>
            </a:r>
            <a:r>
              <a:rPr lang="fr-FR" b="0" dirty="0"/>
              <a:t/>
            </a:r>
            <a:br>
              <a:rPr lang="fr-FR" b="0" dirty="0"/>
            </a:br>
            <a:r>
              <a:rPr lang="fr-FR" sz="1200" b="0" kern="1200" dirty="0">
                <a:solidFill>
                  <a:schemeClr val="tx1"/>
                </a:solidFill>
                <a:latin typeface="Arial" charset="0"/>
                <a:ea typeface="+mn-ea"/>
                <a:cs typeface="+mn-cs"/>
              </a:rPr>
              <a:t>Il est fortement conseillé au/à la lycéen.ne de s'intéresser aux spécialités de chacune des écoles proposées à l'issue d'une ou deux années d'études : celles-ci variant d'une école à l'autre, cela peut conditionner l’intérêt du/de la lycéen.ne pour certaines d'entre elles.</a:t>
            </a:r>
          </a:p>
          <a:p>
            <a:pPr marL="0" marR="0" indent="0" algn="l" defTabSz="914400" rtl="0" eaLnBrk="0" fontAlgn="base" latinLnBrk="0" hangingPunct="0">
              <a:lnSpc>
                <a:spcPct val="100000"/>
              </a:lnSpc>
              <a:spcBef>
                <a:spcPct val="30000"/>
              </a:spcBef>
              <a:spcAft>
                <a:spcPct val="0"/>
              </a:spcAft>
              <a:buClrTx/>
              <a:buSzTx/>
              <a:buFontTx/>
              <a:buNone/>
              <a:tabLst/>
              <a:defRPr/>
            </a:pPr>
            <a:r>
              <a:rPr lang="fr-FR" b="0" dirty="0"/>
              <a:t>https://www.groupe-insa.fr/preparer/comment-candidater/les-procedures/integrer-le-groupe-insa-en-1re-annee/bac-general-delivre-par-la-france-cursus-ingenieur</a:t>
            </a:r>
          </a:p>
          <a:p>
            <a:pPr marL="0" marR="0" indent="0" algn="l" defTabSz="914400" rtl="0" eaLnBrk="0" fontAlgn="base" latinLnBrk="0" hangingPunct="0">
              <a:lnSpc>
                <a:spcPct val="100000"/>
              </a:lnSpc>
              <a:spcBef>
                <a:spcPct val="30000"/>
              </a:spcBef>
              <a:spcAft>
                <a:spcPct val="0"/>
              </a:spcAft>
              <a:buClrTx/>
              <a:buSzTx/>
              <a:buFontTx/>
              <a:buNone/>
              <a:tabLst/>
              <a:defRPr/>
            </a:pPr>
            <a:endParaRPr lang="fr-FR" b="0" dirty="0"/>
          </a:p>
          <a:p>
            <a:endParaRPr lang="fr-FR" b="0" dirty="0"/>
          </a:p>
        </p:txBody>
      </p:sp>
      <p:sp>
        <p:nvSpPr>
          <p:cNvPr id="4" name="Espace réservé du numéro de diapositive 3"/>
          <p:cNvSpPr>
            <a:spLocks noGrp="1"/>
          </p:cNvSpPr>
          <p:nvPr>
            <p:ph type="sldNum" sz="quarter" idx="10"/>
          </p:nvPr>
        </p:nvSpPr>
        <p:spPr/>
        <p:txBody>
          <a:bodyPr/>
          <a:lstStyle/>
          <a:p>
            <a:pPr>
              <a:defRPr/>
            </a:pPr>
            <a:fld id="{40F7C23F-6FE4-4487-82B2-0F6BBE959C61}" type="slidenum">
              <a:rPr lang="fr-FR" smtClean="0"/>
              <a:pPr>
                <a:defRPr/>
              </a:pPr>
              <a:t>31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11" name="Picture 18" descr="fondronds"/>
          <p:cNvPicPr>
            <a:picLocks noChangeAspect="1" noChangeArrowheads="1"/>
          </p:cNvPicPr>
          <p:nvPr userDrawn="1"/>
        </p:nvPicPr>
        <p:blipFill>
          <a:blip r:embed="rId2" cstate="print"/>
          <a:srcRect/>
          <a:stretch>
            <a:fillRect/>
          </a:stretch>
        </p:blipFill>
        <p:spPr bwMode="auto">
          <a:xfrm>
            <a:off x="0" y="6350"/>
            <a:ext cx="9137650" cy="6851650"/>
          </a:xfrm>
          <a:prstGeom prst="rect">
            <a:avLst/>
          </a:prstGeom>
          <a:noFill/>
          <a:ln w="9525">
            <a:noFill/>
            <a:miter lim="800000"/>
            <a:headEnd/>
            <a:tailEnd/>
          </a:ln>
        </p:spPr>
      </p:pic>
      <p:sp>
        <p:nvSpPr>
          <p:cNvPr id="142338" name="Rectangle 2"/>
          <p:cNvSpPr>
            <a:spLocks noGrp="1" noChangeArrowheads="1"/>
          </p:cNvSpPr>
          <p:nvPr>
            <p:ph type="ctrTitle"/>
          </p:nvPr>
        </p:nvSpPr>
        <p:spPr>
          <a:xfrm>
            <a:off x="685800" y="2130425"/>
            <a:ext cx="7772400" cy="1470025"/>
          </a:xfrm>
          <a:noFill/>
        </p:spPr>
        <p:txBody>
          <a:bodyPr>
            <a:normAutofit/>
          </a:bodyPr>
          <a:lstStyle>
            <a:lvl1pPr>
              <a:defRPr sz="3200">
                <a:solidFill>
                  <a:srgbClr val="0070C0"/>
                </a:solidFill>
              </a:defRPr>
            </a:lvl1pPr>
          </a:lstStyle>
          <a:p>
            <a:r>
              <a:rPr lang="fr-FR" dirty="0"/>
              <a:t>Cliquez pour modifier le style du titre</a:t>
            </a:r>
          </a:p>
        </p:txBody>
      </p:sp>
      <p:sp>
        <p:nvSpPr>
          <p:cNvPr id="142339" name="Rectangle 3"/>
          <p:cNvSpPr>
            <a:spLocks noGrp="1" noChangeArrowheads="1"/>
          </p:cNvSpPr>
          <p:nvPr>
            <p:ph type="subTitle" idx="1"/>
          </p:nvPr>
        </p:nvSpPr>
        <p:spPr>
          <a:xfrm>
            <a:off x="1371600" y="3886200"/>
            <a:ext cx="6400800" cy="1752600"/>
          </a:xfrm>
        </p:spPr>
        <p:txBody>
          <a:bodyPr/>
          <a:lstStyle>
            <a:lvl1pPr marL="0" indent="0" algn="ctr">
              <a:buFontTx/>
              <a:buNone/>
              <a:defRPr sz="2800">
                <a:solidFill>
                  <a:schemeClr val="accent1">
                    <a:lumMod val="10000"/>
                  </a:schemeClr>
                </a:solidFill>
              </a:defRPr>
            </a:lvl1pPr>
          </a:lstStyle>
          <a:p>
            <a:r>
              <a:rPr lang="fr-FR" dirty="0"/>
              <a:t>Cliquez pour modifier le style des sous-titres du masque</a:t>
            </a:r>
          </a:p>
        </p:txBody>
      </p:sp>
      <p:sp>
        <p:nvSpPr>
          <p:cNvPr id="6" name="Rectangle 4"/>
          <p:cNvSpPr>
            <a:spLocks noGrp="1" noChangeArrowheads="1"/>
          </p:cNvSpPr>
          <p:nvPr>
            <p:ph type="ftr" sz="quarter" idx="10"/>
          </p:nvPr>
        </p:nvSpPr>
        <p:spPr>
          <a:xfrm>
            <a:off x="457200" y="6245225"/>
            <a:ext cx="5562600" cy="476250"/>
          </a:xfrm>
        </p:spPr>
        <p:txBody>
          <a:bodyPr/>
          <a:lstStyle>
            <a:lvl1pPr>
              <a:defRPr/>
            </a:lvl1pPr>
          </a:lstStyle>
          <a:p>
            <a:pPr>
              <a:defRPr/>
            </a:pPr>
            <a:r>
              <a:rPr lang="fr-FR" dirty="0"/>
              <a:t>Après la spécialité SI en première…</a:t>
            </a:r>
          </a:p>
        </p:txBody>
      </p:sp>
      <p:sp>
        <p:nvSpPr>
          <p:cNvPr id="7" name="Rectangle 5"/>
          <p:cNvSpPr>
            <a:spLocks noGrp="1" noChangeArrowheads="1"/>
          </p:cNvSpPr>
          <p:nvPr>
            <p:ph type="sldNum" sz="quarter" idx="11"/>
          </p:nvPr>
        </p:nvSpPr>
        <p:spPr>
          <a:xfrm>
            <a:off x="6553200" y="6245225"/>
            <a:ext cx="2133600" cy="476250"/>
          </a:xfrm>
        </p:spPr>
        <p:txBody>
          <a:bodyPr/>
          <a:lstStyle>
            <a:lvl1pPr>
              <a:defRPr/>
            </a:lvl1pPr>
          </a:lstStyle>
          <a:p>
            <a:pPr>
              <a:defRPr/>
            </a:pPr>
            <a:fld id="{2AF98B13-6F36-470F-AB19-A1C95AE1A5E9}" type="slidenum">
              <a:rPr lang="fr-FR"/>
              <a:pPr>
                <a:defRPr/>
              </a:pPr>
              <a:t>‹N°›</a:t>
            </a:fld>
            <a:endParaRPr lang="fr-FR"/>
          </a:p>
        </p:txBody>
      </p:sp>
      <p:grpSp>
        <p:nvGrpSpPr>
          <p:cNvPr id="13" name="Group 10"/>
          <p:cNvGrpSpPr>
            <a:grpSpLocks/>
          </p:cNvGrpSpPr>
          <p:nvPr userDrawn="1"/>
        </p:nvGrpSpPr>
        <p:grpSpPr bwMode="auto">
          <a:xfrm>
            <a:off x="6651488" y="0"/>
            <a:ext cx="1387611" cy="1524000"/>
            <a:chOff x="0" y="36"/>
            <a:chExt cx="1304" cy="1436"/>
          </a:xfrm>
        </p:grpSpPr>
        <p:sp>
          <p:nvSpPr>
            <p:cNvPr id="15" name="Oval 11"/>
            <p:cNvSpPr>
              <a:spLocks noChangeArrowheads="1"/>
            </p:cNvSpPr>
            <p:nvPr userDrawn="1"/>
          </p:nvSpPr>
          <p:spPr bwMode="auto">
            <a:xfrm>
              <a:off x="0" y="36"/>
              <a:ext cx="1088" cy="108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16" name="Oval 12"/>
            <p:cNvSpPr>
              <a:spLocks noChangeArrowheads="1"/>
            </p:cNvSpPr>
            <p:nvPr userDrawn="1"/>
          </p:nvSpPr>
          <p:spPr bwMode="auto">
            <a:xfrm>
              <a:off x="913" y="96"/>
              <a:ext cx="391" cy="393"/>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17" name="Oval 13"/>
            <p:cNvSpPr>
              <a:spLocks noChangeArrowheads="1"/>
            </p:cNvSpPr>
            <p:nvPr userDrawn="1"/>
          </p:nvSpPr>
          <p:spPr bwMode="auto">
            <a:xfrm>
              <a:off x="648" y="944"/>
              <a:ext cx="528" cy="52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grpSp>
      <p:grpSp>
        <p:nvGrpSpPr>
          <p:cNvPr id="18" name="Group 10"/>
          <p:cNvGrpSpPr>
            <a:grpSpLocks/>
          </p:cNvGrpSpPr>
          <p:nvPr userDrawn="1"/>
        </p:nvGrpSpPr>
        <p:grpSpPr bwMode="auto">
          <a:xfrm>
            <a:off x="8229600" y="1"/>
            <a:ext cx="914399" cy="1004276"/>
            <a:chOff x="0" y="36"/>
            <a:chExt cx="1304" cy="1436"/>
          </a:xfrm>
        </p:grpSpPr>
        <p:sp>
          <p:nvSpPr>
            <p:cNvPr id="19" name="Oval 11"/>
            <p:cNvSpPr>
              <a:spLocks noChangeArrowheads="1"/>
            </p:cNvSpPr>
            <p:nvPr userDrawn="1"/>
          </p:nvSpPr>
          <p:spPr bwMode="auto">
            <a:xfrm>
              <a:off x="0" y="36"/>
              <a:ext cx="1088" cy="108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20" name="Oval 12"/>
            <p:cNvSpPr>
              <a:spLocks noChangeArrowheads="1"/>
            </p:cNvSpPr>
            <p:nvPr userDrawn="1"/>
          </p:nvSpPr>
          <p:spPr bwMode="auto">
            <a:xfrm>
              <a:off x="913" y="96"/>
              <a:ext cx="391" cy="393"/>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21" name="Oval 13"/>
            <p:cNvSpPr>
              <a:spLocks noChangeArrowheads="1"/>
            </p:cNvSpPr>
            <p:nvPr userDrawn="1"/>
          </p:nvSpPr>
          <p:spPr bwMode="auto">
            <a:xfrm>
              <a:off x="648" y="944"/>
              <a:ext cx="528" cy="52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grpSp>
      <p:grpSp>
        <p:nvGrpSpPr>
          <p:cNvPr id="22" name="Group 10"/>
          <p:cNvGrpSpPr>
            <a:grpSpLocks/>
          </p:cNvGrpSpPr>
          <p:nvPr userDrawn="1"/>
        </p:nvGrpSpPr>
        <p:grpSpPr bwMode="auto">
          <a:xfrm>
            <a:off x="4267200" y="0"/>
            <a:ext cx="2095500" cy="2301468"/>
            <a:chOff x="0" y="36"/>
            <a:chExt cx="1304" cy="1436"/>
          </a:xfrm>
        </p:grpSpPr>
        <p:sp>
          <p:nvSpPr>
            <p:cNvPr id="23" name="Oval 11"/>
            <p:cNvSpPr>
              <a:spLocks noChangeArrowheads="1"/>
            </p:cNvSpPr>
            <p:nvPr userDrawn="1"/>
          </p:nvSpPr>
          <p:spPr bwMode="auto">
            <a:xfrm>
              <a:off x="0" y="36"/>
              <a:ext cx="1088" cy="108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24" name="Oval 12"/>
            <p:cNvSpPr>
              <a:spLocks noChangeArrowheads="1"/>
            </p:cNvSpPr>
            <p:nvPr userDrawn="1"/>
          </p:nvSpPr>
          <p:spPr bwMode="auto">
            <a:xfrm>
              <a:off x="913" y="96"/>
              <a:ext cx="391" cy="393"/>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25" name="Oval 13"/>
            <p:cNvSpPr>
              <a:spLocks noChangeArrowheads="1"/>
            </p:cNvSpPr>
            <p:nvPr userDrawn="1"/>
          </p:nvSpPr>
          <p:spPr bwMode="auto">
            <a:xfrm>
              <a:off x="648" y="944"/>
              <a:ext cx="528" cy="52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grpSp>
      <p:grpSp>
        <p:nvGrpSpPr>
          <p:cNvPr id="26" name="Group 10"/>
          <p:cNvGrpSpPr>
            <a:grpSpLocks/>
          </p:cNvGrpSpPr>
          <p:nvPr userDrawn="1"/>
        </p:nvGrpSpPr>
        <p:grpSpPr bwMode="auto">
          <a:xfrm>
            <a:off x="455273" y="0"/>
            <a:ext cx="3469027" cy="3810000"/>
            <a:chOff x="0" y="36"/>
            <a:chExt cx="1304" cy="1436"/>
          </a:xfrm>
        </p:grpSpPr>
        <p:sp>
          <p:nvSpPr>
            <p:cNvPr id="27" name="Oval 11"/>
            <p:cNvSpPr>
              <a:spLocks noChangeArrowheads="1"/>
            </p:cNvSpPr>
            <p:nvPr userDrawn="1"/>
          </p:nvSpPr>
          <p:spPr bwMode="auto">
            <a:xfrm>
              <a:off x="0" y="36"/>
              <a:ext cx="1088" cy="108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28" name="Oval 12"/>
            <p:cNvSpPr>
              <a:spLocks noChangeArrowheads="1"/>
            </p:cNvSpPr>
            <p:nvPr userDrawn="1"/>
          </p:nvSpPr>
          <p:spPr bwMode="auto">
            <a:xfrm>
              <a:off x="913" y="96"/>
              <a:ext cx="391" cy="393"/>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29" name="Oval 13"/>
            <p:cNvSpPr>
              <a:spLocks noChangeArrowheads="1"/>
            </p:cNvSpPr>
            <p:nvPr userDrawn="1"/>
          </p:nvSpPr>
          <p:spPr bwMode="auto">
            <a:xfrm>
              <a:off x="648" y="944"/>
              <a:ext cx="528" cy="52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pour modifier le style du titre</a:t>
            </a:r>
          </a:p>
        </p:txBody>
      </p:sp>
      <p:sp>
        <p:nvSpPr>
          <p:cNvPr id="3" name="Espace réservé du contenu 2"/>
          <p:cNvSpPr>
            <a:spLocks noGrp="1"/>
          </p:cNvSpPr>
          <p:nvPr>
            <p:ph idx="1"/>
          </p:nvPr>
        </p:nvSpPr>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Rectangle 5"/>
          <p:cNvSpPr>
            <a:spLocks noGrp="1" noChangeArrowheads="1"/>
          </p:cNvSpPr>
          <p:nvPr>
            <p:ph type="ftr" sz="quarter" idx="10"/>
          </p:nvPr>
        </p:nvSpPr>
        <p:spPr>
          <a:ln/>
        </p:spPr>
        <p:txBody>
          <a:bodyPr/>
          <a:lstStyle>
            <a:lvl1pPr>
              <a:defRPr/>
            </a:lvl1pPr>
          </a:lstStyle>
          <a:p>
            <a:pPr>
              <a:defRPr/>
            </a:pPr>
            <a:r>
              <a:rPr lang="fr-FR" dirty="0"/>
              <a:t>Après la spécialité SI en première…</a:t>
            </a:r>
          </a:p>
        </p:txBody>
      </p:sp>
      <p:sp>
        <p:nvSpPr>
          <p:cNvPr id="5" name="Rectangle 6"/>
          <p:cNvSpPr>
            <a:spLocks noGrp="1" noChangeArrowheads="1"/>
          </p:cNvSpPr>
          <p:nvPr>
            <p:ph type="sldNum" sz="quarter" idx="11"/>
          </p:nvPr>
        </p:nvSpPr>
        <p:spPr>
          <a:ln/>
        </p:spPr>
        <p:txBody>
          <a:bodyPr/>
          <a:lstStyle>
            <a:lvl1pPr>
              <a:defRPr/>
            </a:lvl1pPr>
          </a:lstStyle>
          <a:p>
            <a:pPr>
              <a:defRPr/>
            </a:pPr>
            <a:fld id="{6E9E0B61-DD1B-403B-8D5F-A91529873945}"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solidFill>
            <a:schemeClr val="accent5">
              <a:alpha val="49000"/>
            </a:schemeClr>
          </a:solidFill>
        </p:spPr>
        <p:txBody>
          <a:bodyPr anchor="ctr" anchorCtr="0">
            <a:normAutofit/>
          </a:bodyPr>
          <a:lstStyle>
            <a:lvl1pPr algn="l">
              <a:defRPr sz="2800" b="1" cap="all"/>
            </a:lvl1pPr>
          </a:lstStyle>
          <a:p>
            <a:r>
              <a:rPr lang="fr-FR" dirty="0"/>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5"/>
          <p:cNvSpPr>
            <a:spLocks noGrp="1" noChangeArrowheads="1"/>
          </p:cNvSpPr>
          <p:nvPr>
            <p:ph type="ftr" sz="quarter" idx="10"/>
          </p:nvPr>
        </p:nvSpPr>
        <p:spPr>
          <a:ln/>
        </p:spPr>
        <p:txBody>
          <a:bodyPr/>
          <a:lstStyle>
            <a:lvl1pPr>
              <a:defRPr/>
            </a:lvl1pPr>
          </a:lstStyle>
          <a:p>
            <a:pPr>
              <a:defRPr/>
            </a:pPr>
            <a:endParaRPr lang="fr-FR" dirty="0"/>
          </a:p>
        </p:txBody>
      </p:sp>
      <p:sp>
        <p:nvSpPr>
          <p:cNvPr id="5" name="Rectangle 6"/>
          <p:cNvSpPr>
            <a:spLocks noGrp="1" noChangeArrowheads="1"/>
          </p:cNvSpPr>
          <p:nvPr>
            <p:ph type="sldNum" sz="quarter" idx="11"/>
          </p:nvPr>
        </p:nvSpPr>
        <p:spPr>
          <a:ln/>
        </p:spPr>
        <p:txBody>
          <a:bodyPr/>
          <a:lstStyle>
            <a:lvl1pPr>
              <a:defRPr/>
            </a:lvl1pPr>
          </a:lstStyle>
          <a:p>
            <a:pPr>
              <a:defRPr/>
            </a:pPr>
            <a:fld id="{31345AF8-87BB-48AA-839A-0E89BF20891A}"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pour modifier le style du titre</a:t>
            </a:r>
          </a:p>
        </p:txBody>
      </p:sp>
      <p:sp>
        <p:nvSpPr>
          <p:cNvPr id="3" name="Espace réservé du contenu 2"/>
          <p:cNvSpPr>
            <a:spLocks noGrp="1"/>
          </p:cNvSpPr>
          <p:nvPr>
            <p:ph sz="half" idx="1"/>
          </p:nvPr>
        </p:nvSpPr>
        <p:spPr>
          <a:xfrm>
            <a:off x="457200" y="9906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contenu 3"/>
          <p:cNvSpPr>
            <a:spLocks noGrp="1"/>
          </p:cNvSpPr>
          <p:nvPr>
            <p:ph sz="half" idx="2"/>
          </p:nvPr>
        </p:nvSpPr>
        <p:spPr>
          <a:xfrm>
            <a:off x="4648200" y="9906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Rectangle 5"/>
          <p:cNvSpPr>
            <a:spLocks noGrp="1" noChangeArrowheads="1"/>
          </p:cNvSpPr>
          <p:nvPr>
            <p:ph type="ftr" sz="quarter" idx="10"/>
          </p:nvPr>
        </p:nvSpPr>
        <p:spPr>
          <a:ln/>
        </p:spPr>
        <p:txBody>
          <a:bodyPr/>
          <a:lstStyle>
            <a:lvl1pPr>
              <a:defRPr/>
            </a:lvl1pPr>
          </a:lstStyle>
          <a:p>
            <a:pPr>
              <a:defRPr/>
            </a:pPr>
            <a:endParaRPr lang="fr-FR" dirty="0"/>
          </a:p>
        </p:txBody>
      </p:sp>
      <p:sp>
        <p:nvSpPr>
          <p:cNvPr id="6" name="Rectangle 6"/>
          <p:cNvSpPr>
            <a:spLocks noGrp="1" noChangeArrowheads="1"/>
          </p:cNvSpPr>
          <p:nvPr>
            <p:ph type="sldNum" sz="quarter" idx="11"/>
          </p:nvPr>
        </p:nvSpPr>
        <p:spPr>
          <a:ln/>
        </p:spPr>
        <p:txBody>
          <a:bodyPr/>
          <a:lstStyle>
            <a:lvl1pPr>
              <a:defRPr/>
            </a:lvl1pPr>
          </a:lstStyle>
          <a:p>
            <a:pPr>
              <a:defRPr/>
            </a:pPr>
            <a:fld id="{492BDCF9-4442-4703-9E71-450236A5CFC5}"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5"/>
          <p:cNvSpPr>
            <a:spLocks noGrp="1" noChangeArrowheads="1"/>
          </p:cNvSpPr>
          <p:nvPr>
            <p:ph type="ftr" sz="quarter" idx="10"/>
          </p:nvPr>
        </p:nvSpPr>
        <p:spPr>
          <a:ln/>
        </p:spPr>
        <p:txBody>
          <a:bodyPr/>
          <a:lstStyle>
            <a:lvl1pPr>
              <a:defRPr/>
            </a:lvl1pPr>
          </a:lstStyle>
          <a:p>
            <a:pPr>
              <a:defRPr/>
            </a:pPr>
            <a:endParaRPr lang="fr-FR" dirty="0"/>
          </a:p>
        </p:txBody>
      </p:sp>
      <p:sp>
        <p:nvSpPr>
          <p:cNvPr id="4" name="Rectangle 6"/>
          <p:cNvSpPr>
            <a:spLocks noGrp="1" noChangeArrowheads="1"/>
          </p:cNvSpPr>
          <p:nvPr>
            <p:ph type="sldNum" sz="quarter" idx="11"/>
          </p:nvPr>
        </p:nvSpPr>
        <p:spPr>
          <a:ln/>
        </p:spPr>
        <p:txBody>
          <a:bodyPr/>
          <a:lstStyle>
            <a:lvl1pPr>
              <a:defRPr/>
            </a:lvl1pPr>
          </a:lstStyle>
          <a:p>
            <a:pPr>
              <a:defRPr/>
            </a:pPr>
            <a:fld id="{499FA2F7-8424-40BC-8912-722B5A6E2CAF}"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18" descr="fondronds"/>
          <p:cNvPicPr>
            <a:picLocks noChangeAspect="1" noChangeArrowheads="1"/>
          </p:cNvPicPr>
          <p:nvPr userDrawn="1"/>
        </p:nvPicPr>
        <p:blipFill>
          <a:blip r:embed="rId7" cstate="print"/>
          <a:srcRect/>
          <a:stretch>
            <a:fillRect/>
          </a:stretch>
        </p:blipFill>
        <p:spPr bwMode="auto">
          <a:xfrm>
            <a:off x="0" y="6350"/>
            <a:ext cx="9137650" cy="6851650"/>
          </a:xfrm>
          <a:prstGeom prst="rect">
            <a:avLst/>
          </a:prstGeom>
          <a:noFill/>
          <a:ln w="9525">
            <a:noFill/>
            <a:miter lim="800000"/>
            <a:headEnd/>
            <a:tailEnd/>
          </a:ln>
        </p:spPr>
      </p:pic>
      <p:sp>
        <p:nvSpPr>
          <p:cNvPr id="1026" name="Rectangle 2"/>
          <p:cNvSpPr>
            <a:spLocks noGrp="1" noChangeArrowheads="1"/>
          </p:cNvSpPr>
          <p:nvPr>
            <p:ph type="title"/>
          </p:nvPr>
        </p:nvSpPr>
        <p:spPr bwMode="auto">
          <a:xfrm>
            <a:off x="1752600" y="12412"/>
            <a:ext cx="6934200" cy="9781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lvl="0"/>
            <a:r>
              <a:rPr lang="fr-FR" dirty="0"/>
              <a:t>Cliquez pour modifier le style du titre</a:t>
            </a:r>
          </a:p>
        </p:txBody>
      </p:sp>
      <p:sp>
        <p:nvSpPr>
          <p:cNvPr id="1027" name="Rectangle 3"/>
          <p:cNvSpPr>
            <a:spLocks noGrp="1" noChangeArrowheads="1"/>
          </p:cNvSpPr>
          <p:nvPr>
            <p:ph type="body" idx="1"/>
          </p:nvPr>
        </p:nvSpPr>
        <p:spPr bwMode="auto">
          <a:xfrm>
            <a:off x="457200" y="990600"/>
            <a:ext cx="8229600" cy="5135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5237" name="Rectangle 5"/>
          <p:cNvSpPr>
            <a:spLocks noGrp="1" noChangeArrowheads="1"/>
          </p:cNvSpPr>
          <p:nvPr>
            <p:ph type="ftr" sz="quarter" idx="3"/>
          </p:nvPr>
        </p:nvSpPr>
        <p:spPr bwMode="auto">
          <a:xfrm>
            <a:off x="457200" y="6245225"/>
            <a:ext cx="670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marL="0" marR="0" indent="0" algn="l" defTabSz="914400" rtl="0" eaLnBrk="1" fontAlgn="base" latinLnBrk="0" hangingPunct="1">
              <a:lnSpc>
                <a:spcPct val="100000"/>
              </a:lnSpc>
              <a:spcBef>
                <a:spcPct val="0"/>
              </a:spcBef>
              <a:spcAft>
                <a:spcPct val="0"/>
              </a:spcAft>
              <a:buClrTx/>
              <a:buSzTx/>
              <a:buFontTx/>
              <a:buNone/>
              <a:tabLst/>
              <a:defRPr sz="1400" i="1"/>
            </a:lvl1pPr>
          </a:lstStyle>
          <a:p>
            <a:pPr>
              <a:defRPr/>
            </a:pPr>
            <a:r>
              <a:rPr lang="fr-FR" dirty="0"/>
              <a:t>Après la spécialité SI en première…</a:t>
            </a:r>
          </a:p>
        </p:txBody>
      </p:sp>
      <p:sp>
        <p:nvSpPr>
          <p:cNvPr id="95238" name="Rectangle 6"/>
          <p:cNvSpPr>
            <a:spLocks noGrp="1" noChangeArrowheads="1"/>
          </p:cNvSpPr>
          <p:nvPr>
            <p:ph type="sldNum" sz="quarter" idx="4"/>
          </p:nvPr>
        </p:nvSpPr>
        <p:spPr bwMode="auto">
          <a:xfrm>
            <a:off x="7315200" y="6245225"/>
            <a:ext cx="1371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428FA385-2CC6-476C-8822-05346F193CA9}" type="slidenum">
              <a:rPr lang="fr-FR"/>
              <a:pPr>
                <a:defRPr/>
              </a:pPr>
              <a:t>‹N°›</a:t>
            </a:fld>
            <a:endParaRPr lang="fr-FR"/>
          </a:p>
        </p:txBody>
      </p:sp>
      <p:grpSp>
        <p:nvGrpSpPr>
          <p:cNvPr id="10" name="Group 10"/>
          <p:cNvGrpSpPr>
            <a:grpSpLocks/>
          </p:cNvGrpSpPr>
          <p:nvPr userDrawn="1"/>
        </p:nvGrpSpPr>
        <p:grpSpPr bwMode="auto">
          <a:xfrm>
            <a:off x="8229600" y="1"/>
            <a:ext cx="914399" cy="1004276"/>
            <a:chOff x="0" y="36"/>
            <a:chExt cx="1304" cy="1436"/>
          </a:xfrm>
        </p:grpSpPr>
        <p:sp>
          <p:nvSpPr>
            <p:cNvPr id="11" name="Oval 11"/>
            <p:cNvSpPr>
              <a:spLocks noChangeArrowheads="1"/>
            </p:cNvSpPr>
            <p:nvPr userDrawn="1"/>
          </p:nvSpPr>
          <p:spPr bwMode="auto">
            <a:xfrm>
              <a:off x="0" y="36"/>
              <a:ext cx="1088" cy="108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12" name="Oval 12"/>
            <p:cNvSpPr>
              <a:spLocks noChangeArrowheads="1"/>
            </p:cNvSpPr>
            <p:nvPr userDrawn="1"/>
          </p:nvSpPr>
          <p:spPr bwMode="auto">
            <a:xfrm>
              <a:off x="913" y="96"/>
              <a:ext cx="391" cy="393"/>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sp>
          <p:nvSpPr>
            <p:cNvPr id="13" name="Oval 13"/>
            <p:cNvSpPr>
              <a:spLocks noChangeArrowheads="1"/>
            </p:cNvSpPr>
            <p:nvPr userDrawn="1"/>
          </p:nvSpPr>
          <p:spPr bwMode="auto">
            <a:xfrm>
              <a:off x="648" y="944"/>
              <a:ext cx="528" cy="528"/>
            </a:xfrm>
            <a:prstGeom prst="ellipse">
              <a:avLst/>
            </a:prstGeom>
            <a:noFill/>
            <a:ln w="6350">
              <a:solidFill>
                <a:srgbClr val="008ED1"/>
              </a:solidFill>
              <a:round/>
              <a:headEnd/>
              <a:tailEnd/>
            </a:ln>
          </p:spPr>
          <p:txBody>
            <a:bodyPr wrap="none" anchor="ctr"/>
            <a:lstStyle/>
            <a:p>
              <a:pPr fontAlgn="auto">
                <a:spcBef>
                  <a:spcPts val="0"/>
                </a:spcBef>
                <a:spcAft>
                  <a:spcPts val="0"/>
                </a:spcAft>
                <a:defRPr/>
              </a:pPr>
              <a:endParaRPr lang="fr-FR">
                <a:latin typeface="+mn-lt"/>
              </a:endParaRPr>
            </a:p>
          </p:txBody>
        </p:sp>
      </p:grpSp>
    </p:spTree>
  </p:cSld>
  <p:clrMap bg1="lt1" tx1="dk1" bg2="lt2" tx2="dk2" accent1="accent1" accent2="accent2" accent3="accent3" accent4="accent4" accent5="accent5" accent6="accent6" hlink="hlink" folHlink="folHlink"/>
  <p:sldLayoutIdLst>
    <p:sldLayoutId id="2147483800" r:id="rId1"/>
    <p:sldLayoutId id="2147483789" r:id="rId2"/>
    <p:sldLayoutId id="2147483790" r:id="rId3"/>
    <p:sldLayoutId id="2147483791" r:id="rId4"/>
    <p:sldLayoutId id="2147483793" r:id="rId5"/>
  </p:sldLayoutIdLst>
  <p:hf hdr="0" dt="0"/>
  <p:txStyles>
    <p:titleStyle>
      <a:lvl1pPr algn="ctr" rtl="0" eaLnBrk="0" fontAlgn="base" hangingPunct="0">
        <a:spcBef>
          <a:spcPct val="0"/>
        </a:spcBef>
        <a:spcAft>
          <a:spcPct val="0"/>
        </a:spcAft>
        <a:defRPr sz="2800" b="1" i="1">
          <a:solidFill>
            <a:srgbClr val="0070C0"/>
          </a:solidFill>
          <a:latin typeface="+mj-lt"/>
          <a:ea typeface="+mj-ea"/>
          <a:cs typeface="+mj-cs"/>
        </a:defRPr>
      </a:lvl1pPr>
      <a:lvl2pPr algn="ctr" rtl="0" eaLnBrk="0" fontAlgn="base" hangingPunct="0">
        <a:spcBef>
          <a:spcPct val="0"/>
        </a:spcBef>
        <a:spcAft>
          <a:spcPct val="0"/>
        </a:spcAft>
        <a:defRPr sz="3600" b="1">
          <a:solidFill>
            <a:srgbClr val="006699"/>
          </a:solidFill>
          <a:latin typeface="Arial" charset="0"/>
        </a:defRPr>
      </a:lvl2pPr>
      <a:lvl3pPr algn="ctr" rtl="0" eaLnBrk="0" fontAlgn="base" hangingPunct="0">
        <a:spcBef>
          <a:spcPct val="0"/>
        </a:spcBef>
        <a:spcAft>
          <a:spcPct val="0"/>
        </a:spcAft>
        <a:defRPr sz="3600" b="1">
          <a:solidFill>
            <a:srgbClr val="006699"/>
          </a:solidFill>
          <a:latin typeface="Arial" charset="0"/>
        </a:defRPr>
      </a:lvl3pPr>
      <a:lvl4pPr algn="ctr" rtl="0" eaLnBrk="0" fontAlgn="base" hangingPunct="0">
        <a:spcBef>
          <a:spcPct val="0"/>
        </a:spcBef>
        <a:spcAft>
          <a:spcPct val="0"/>
        </a:spcAft>
        <a:defRPr sz="3600" b="1">
          <a:solidFill>
            <a:srgbClr val="006699"/>
          </a:solidFill>
          <a:latin typeface="Arial" charset="0"/>
        </a:defRPr>
      </a:lvl4pPr>
      <a:lvl5pPr algn="ctr" rtl="0" eaLnBrk="0" fontAlgn="base" hangingPunct="0">
        <a:spcBef>
          <a:spcPct val="0"/>
        </a:spcBef>
        <a:spcAft>
          <a:spcPct val="0"/>
        </a:spcAft>
        <a:defRPr sz="3600" b="1">
          <a:solidFill>
            <a:srgbClr val="006699"/>
          </a:solidFill>
          <a:latin typeface="Arial" charset="0"/>
        </a:defRPr>
      </a:lvl5pPr>
      <a:lvl6pPr marL="457200" algn="ctr" rtl="0" fontAlgn="base">
        <a:spcBef>
          <a:spcPct val="0"/>
        </a:spcBef>
        <a:spcAft>
          <a:spcPct val="0"/>
        </a:spcAft>
        <a:defRPr sz="3600" b="1">
          <a:solidFill>
            <a:srgbClr val="006699"/>
          </a:solidFill>
          <a:latin typeface="Arial" charset="0"/>
        </a:defRPr>
      </a:lvl6pPr>
      <a:lvl7pPr marL="914400" algn="ctr" rtl="0" fontAlgn="base">
        <a:spcBef>
          <a:spcPct val="0"/>
        </a:spcBef>
        <a:spcAft>
          <a:spcPct val="0"/>
        </a:spcAft>
        <a:defRPr sz="3600" b="1">
          <a:solidFill>
            <a:srgbClr val="006699"/>
          </a:solidFill>
          <a:latin typeface="Arial" charset="0"/>
        </a:defRPr>
      </a:lvl7pPr>
      <a:lvl8pPr marL="1371600" algn="ctr" rtl="0" fontAlgn="base">
        <a:spcBef>
          <a:spcPct val="0"/>
        </a:spcBef>
        <a:spcAft>
          <a:spcPct val="0"/>
        </a:spcAft>
        <a:defRPr sz="3600" b="1">
          <a:solidFill>
            <a:srgbClr val="006699"/>
          </a:solidFill>
          <a:latin typeface="Arial" charset="0"/>
        </a:defRPr>
      </a:lvl8pPr>
      <a:lvl9pPr marL="1828800" algn="ctr" rtl="0" fontAlgn="base">
        <a:spcBef>
          <a:spcPct val="0"/>
        </a:spcBef>
        <a:spcAft>
          <a:spcPct val="0"/>
        </a:spcAft>
        <a:defRPr sz="3600" b="1">
          <a:solidFill>
            <a:srgbClr val="006699"/>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1800">
          <a:solidFill>
            <a:schemeClr val="tx1"/>
          </a:solidFill>
          <a:latin typeface="+mn-lt"/>
        </a:defRPr>
      </a:lvl4pPr>
      <a:lvl5pPr marL="2057400" indent="-228600" algn="l" rtl="0" eaLnBrk="0" fontAlgn="base" hangingPunct="0">
        <a:spcBef>
          <a:spcPct val="20000"/>
        </a:spcBef>
        <a:spcAft>
          <a:spcPct val="0"/>
        </a:spcAft>
        <a:buChar char="»"/>
        <a:defRPr sz="18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hyperlink" Target="https://cdus.fr/recommandations-de-la-cdus-dans-le-choix-des-specialites-au-lycee-en-vue-detudes-scientifiques/" TargetMode="External"/><Relationship Id="rId3" Type="http://schemas.openxmlformats.org/officeDocument/2006/relationships/hyperlink" Target="https://www.enseignementsup-recherche.gouv.fr/fr/rechercher-une-publication/collection_title/notes-flash-SIES" TargetMode="External"/><Relationship Id="rId7" Type="http://schemas.openxmlformats.org/officeDocument/2006/relationships/hyperlink" Target="https://www.geipi-polytech.org/" TargetMode="External"/><Relationship Id="rId2" Type="http://schemas.openxmlformats.org/officeDocument/2006/relationships/hyperlink" Target="https://www.legifrance.gouv.fr/affichTexte.do?cidTexte=LEGITEXT000039491826&amp;dateTexte=20200307" TargetMode="External"/><Relationship Id="rId1" Type="http://schemas.openxmlformats.org/officeDocument/2006/relationships/slideLayout" Target="../slideLayouts/slideLayout2.xml"/><Relationship Id="rId6" Type="http://schemas.openxmlformats.org/officeDocument/2006/relationships/hyperlink" Target="https://www.groupe-insa.fr/preparer/nos-plaquettes" TargetMode="External"/><Relationship Id="rId5" Type="http://schemas.openxmlformats.org/officeDocument/2006/relationships/hyperlink" Target="https://www.la-prepa-des-inp.fr/" TargetMode="External"/><Relationship Id="rId10" Type="http://schemas.openxmlformats.org/officeDocument/2006/relationships/hyperlink" Target="https://www.univ-smb.fr/wp-content/uploads/2020/11/specialites-et-options-de-lycee-et-leur-ouverture-vers-les-mentions-ou-pacours-de-licence.pdf" TargetMode="External"/><Relationship Id="rId4" Type="http://schemas.openxmlformats.org/officeDocument/2006/relationships/hyperlink" Target="https://www.education.gouv.fr/nouveau-lycee-une-opportunite-pour-acceder-aux-classes-preparatoires-11336" TargetMode="External"/><Relationship Id="rId9" Type="http://schemas.openxmlformats.org/officeDocument/2006/relationships/hyperlink" Target="https://dlst.univ-grenoble-alpes.fr/orientation/nouveau-baccalaureat-quelles-specialites-choisi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831975"/>
          </a:xfrm>
        </p:spPr>
        <p:txBody>
          <a:bodyPr>
            <a:normAutofit/>
          </a:bodyPr>
          <a:lstStyle/>
          <a:p>
            <a:r>
              <a:rPr lang="fr-FR" dirty="0"/>
              <a:t>Après la spécialité Sciences de l’Ingénieur en première générale …</a:t>
            </a:r>
          </a:p>
        </p:txBody>
      </p:sp>
      <p:sp>
        <p:nvSpPr>
          <p:cNvPr id="3" name="Sous-titre 2"/>
          <p:cNvSpPr>
            <a:spLocks noGrp="1"/>
          </p:cNvSpPr>
          <p:nvPr>
            <p:ph type="subTitle" idx="1"/>
          </p:nvPr>
        </p:nvSpPr>
        <p:spPr>
          <a:xfrm>
            <a:off x="1371600" y="4114800"/>
            <a:ext cx="6400800" cy="1447800"/>
          </a:xfrm>
        </p:spPr>
        <p:txBody>
          <a:bodyPr/>
          <a:lstStyle/>
          <a:p>
            <a:endParaRPr lang="fr-FR" i="1" dirty="0"/>
          </a:p>
        </p:txBody>
      </p:sp>
      <p:pic>
        <p:nvPicPr>
          <p:cNvPr id="4" name="Picture 2"/>
          <p:cNvPicPr/>
          <p:nvPr/>
        </p:nvPicPr>
        <p:blipFill>
          <a:blip r:embed="rId2" cstate="print"/>
          <a:stretch/>
        </p:blipFill>
        <p:spPr>
          <a:xfrm>
            <a:off x="3429000" y="4495800"/>
            <a:ext cx="1113120" cy="1733520"/>
          </a:xfrm>
          <a:prstGeom prst="rect">
            <a:avLst/>
          </a:prstGeom>
          <a:ln w="9360">
            <a:noFill/>
          </a:ln>
          <a:scene3d>
            <a:camera prst="orthographicFront">
              <a:rot lat="0" lon="0" rev="0"/>
            </a:camera>
            <a:lightRig rig="threePt" dir="t"/>
          </a:scene3d>
        </p:spPr>
      </p:pic>
      <p:pic>
        <p:nvPicPr>
          <p:cNvPr id="7" name="Image 6"/>
          <p:cNvPicPr/>
          <p:nvPr/>
        </p:nvPicPr>
        <p:blipFill>
          <a:blip r:embed="rId3" cstate="print"/>
          <a:stretch>
            <a:fillRect/>
          </a:stretch>
        </p:blipFill>
        <p:spPr>
          <a:xfrm>
            <a:off x="4876799" y="3581400"/>
            <a:ext cx="3242713" cy="2133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Quel est le meilleur choix pour bien réussir le Bac et avoir un bon dossier ?</a:t>
            </a:r>
          </a:p>
        </p:txBody>
      </p:sp>
      <p:sp>
        <p:nvSpPr>
          <p:cNvPr id="3" name="Espace réservé du contenu 2"/>
          <p:cNvSpPr>
            <a:spLocks noGrp="1"/>
          </p:cNvSpPr>
          <p:nvPr>
            <p:ph idx="1"/>
          </p:nvPr>
        </p:nvSpPr>
        <p:spPr/>
        <p:txBody>
          <a:bodyPr/>
          <a:lstStyle/>
          <a:p>
            <a:endParaRPr lang="fr-FR" sz="2800" b="1" dirty="0">
              <a:solidFill>
                <a:srgbClr val="0070C0"/>
              </a:solidFill>
            </a:endParaRPr>
          </a:p>
          <a:p>
            <a:pPr algn="ctr"/>
            <a:r>
              <a:rPr lang="fr-FR" sz="2800" b="1" dirty="0"/>
              <a:t>Sont à considérer :</a:t>
            </a:r>
          </a:p>
          <a:p>
            <a:pPr lvl="1">
              <a:buFont typeface="Wingdings" pitchFamily="2" charset="2"/>
              <a:buChar char="à"/>
            </a:pPr>
            <a:r>
              <a:rPr lang="fr-FR" sz="2400" b="1" dirty="0"/>
              <a:t>les épreuves au bac :</a:t>
            </a:r>
          </a:p>
          <a:p>
            <a:pPr lvl="2">
              <a:buFont typeface="Wingdings" pitchFamily="2" charset="2"/>
              <a:buChar char="à"/>
            </a:pPr>
            <a:r>
              <a:rPr lang="fr-FR" sz="2000" b="1" dirty="0"/>
              <a:t> contrôle continu</a:t>
            </a:r>
          </a:p>
          <a:p>
            <a:pPr lvl="2">
              <a:buFont typeface="Wingdings" pitchFamily="2" charset="2"/>
              <a:buChar char="à"/>
            </a:pPr>
            <a:r>
              <a:rPr lang="fr-FR" b="1" dirty="0"/>
              <a:t> contrôle terminal</a:t>
            </a:r>
            <a:endParaRPr lang="fr-FR" sz="2000" b="1" dirty="0"/>
          </a:p>
          <a:p>
            <a:pPr lvl="1">
              <a:buNone/>
            </a:pPr>
            <a:r>
              <a:rPr lang="fr-FR" sz="2400" b="1" dirty="0">
                <a:sym typeface="Wingdings" pitchFamily="2" charset="2"/>
              </a:rPr>
              <a:t> </a:t>
            </a:r>
            <a:r>
              <a:rPr lang="fr-FR" sz="2400" b="1" dirty="0"/>
              <a:t>le calcul de la note au bac</a:t>
            </a:r>
          </a:p>
          <a:p>
            <a:pPr lvl="1">
              <a:buNone/>
            </a:pPr>
            <a:r>
              <a:rPr lang="fr-FR" sz="2400" b="1" dirty="0">
                <a:sym typeface="Wingdings" pitchFamily="2" charset="2"/>
              </a:rPr>
              <a:t> </a:t>
            </a:r>
            <a:r>
              <a:rPr lang="fr-FR" sz="2400" b="1" dirty="0"/>
              <a:t>les éléments pris en compte par </a:t>
            </a:r>
            <a:r>
              <a:rPr lang="fr-FR" sz="2400" b="1" dirty="0" err="1"/>
              <a:t>parcoursup</a:t>
            </a:r>
            <a:endParaRPr lang="fr-FR" sz="2400" b="1" dirty="0"/>
          </a:p>
          <a:p>
            <a:pPr lvl="1">
              <a:buNone/>
            </a:pPr>
            <a:r>
              <a:rPr lang="fr-FR" sz="2400" b="1" dirty="0">
                <a:sym typeface="Wingdings" pitchFamily="2" charset="2"/>
              </a:rPr>
              <a:t> et bien sûr l</a:t>
            </a:r>
            <a:r>
              <a:rPr lang="fr-FR" sz="2400" b="1" dirty="0"/>
              <a:t>es goûts et aptitudes personnels</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10</a:t>
            </a:fld>
            <a:endParaRPr lang="fr-FR"/>
          </a:p>
        </p:txBody>
      </p:sp>
      <p:pic>
        <p:nvPicPr>
          <p:cNvPr id="6" name="Picture 2"/>
          <p:cNvPicPr/>
          <p:nvPr/>
        </p:nvPicPr>
        <p:blipFill>
          <a:blip r:embed="rId2" cstate="print"/>
          <a:stretch/>
        </p:blipFill>
        <p:spPr>
          <a:xfrm flipH="1">
            <a:off x="7010400" y="1752600"/>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s://www.education.gouv.fr/sites/default/files/styles/embed_image/public/2021-10/r-partition-de-la-note-finale-gt-octobre-95074.jpg?itok=DKavmuZV"/>
          <p:cNvPicPr>
            <a:picLocks noChangeAspect="1" noChangeArrowheads="1"/>
          </p:cNvPicPr>
          <p:nvPr/>
        </p:nvPicPr>
        <p:blipFill>
          <a:blip r:embed="rId2" cstate="print"/>
          <a:srcRect/>
          <a:stretch>
            <a:fillRect/>
          </a:stretch>
        </p:blipFill>
        <p:spPr bwMode="auto">
          <a:xfrm>
            <a:off x="2438400" y="914400"/>
            <a:ext cx="5257800" cy="5481257"/>
          </a:xfrm>
          <a:prstGeom prst="rect">
            <a:avLst/>
          </a:prstGeom>
          <a:noFill/>
        </p:spPr>
      </p:pic>
      <p:sp>
        <p:nvSpPr>
          <p:cNvPr id="2" name="Titre 1"/>
          <p:cNvSpPr>
            <a:spLocks noGrp="1"/>
          </p:cNvSpPr>
          <p:nvPr>
            <p:ph type="title"/>
          </p:nvPr>
        </p:nvSpPr>
        <p:spPr/>
        <p:txBody>
          <a:bodyPr>
            <a:noAutofit/>
          </a:bodyPr>
          <a:lstStyle/>
          <a:p>
            <a:r>
              <a:rPr lang="fr-FR" sz="2800" dirty="0"/>
              <a:t>Quel est le meilleur choix pour bien réussir le Bac et avoir un bon dossier ?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11</a:t>
            </a:fld>
            <a:endParaRPr lang="fr-FR"/>
          </a:p>
        </p:txBody>
      </p:sp>
      <p:sp>
        <p:nvSpPr>
          <p:cNvPr id="8" name="Espace réservé du contenu 2"/>
          <p:cNvSpPr>
            <a:spLocks noGrp="1"/>
          </p:cNvSpPr>
          <p:nvPr>
            <p:ph idx="1"/>
          </p:nvPr>
        </p:nvSpPr>
        <p:spPr>
          <a:xfrm>
            <a:off x="0" y="3962400"/>
            <a:ext cx="2590800" cy="1295400"/>
          </a:xfrm>
          <a:noFill/>
        </p:spPr>
        <p:txBody>
          <a:bodyPr/>
          <a:lstStyle/>
          <a:p>
            <a:pPr lvl="1">
              <a:buNone/>
            </a:pPr>
            <a:r>
              <a:rPr lang="fr-FR" sz="2400" b="1" dirty="0">
                <a:sym typeface="Wingdings" pitchFamily="2" charset="2"/>
              </a:rPr>
              <a:t> les épreuves au bac</a:t>
            </a:r>
            <a:endParaRPr lang="fr-FR" sz="2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Quel est le meilleur choix pour bien réussir le Bac et avoir un bon dossier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12</a:t>
            </a:fld>
            <a:endParaRPr lang="fr-FR"/>
          </a:p>
        </p:txBody>
      </p:sp>
      <p:sp>
        <p:nvSpPr>
          <p:cNvPr id="6" name="Espace réservé du contenu 2"/>
          <p:cNvSpPr txBox="1">
            <a:spLocks/>
          </p:cNvSpPr>
          <p:nvPr/>
        </p:nvSpPr>
        <p:spPr bwMode="auto">
          <a:xfrm>
            <a:off x="685800" y="914400"/>
            <a:ext cx="8458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742950" lvl="1" indent="-285750" algn="l" eaLnBrk="0" hangingPunct="0">
              <a:spcBef>
                <a:spcPct val="20000"/>
              </a:spcBef>
              <a:buFont typeface="Wingdings" pitchFamily="2" charset="2"/>
              <a:buChar char="à"/>
            </a:pPr>
            <a:r>
              <a:rPr lang="fr-FR" sz="2400" b="1" kern="0" dirty="0">
                <a:latin typeface="+mn-lt"/>
                <a:sym typeface="Wingdings" pitchFamily="2" charset="2"/>
              </a:rPr>
              <a:t> le calcul de la note au bac</a:t>
            </a:r>
            <a:endParaRPr lang="fr-FR" sz="2400" kern="0" dirty="0">
              <a:latin typeface="+mn-lt"/>
              <a:sym typeface="Wingdings" pitchFamily="2" charset="2"/>
            </a:endParaRPr>
          </a:p>
        </p:txBody>
      </p:sp>
      <p:pic>
        <p:nvPicPr>
          <p:cNvPr id="39937" name="Picture 1"/>
          <p:cNvPicPr>
            <a:picLocks noChangeAspect="1" noChangeArrowheads="1"/>
          </p:cNvPicPr>
          <p:nvPr/>
        </p:nvPicPr>
        <p:blipFill>
          <a:blip r:embed="rId3" cstate="print"/>
          <a:srcRect/>
          <a:stretch>
            <a:fillRect/>
          </a:stretch>
        </p:blipFill>
        <p:spPr bwMode="auto">
          <a:xfrm>
            <a:off x="1371600" y="1440058"/>
            <a:ext cx="6819900" cy="4941692"/>
          </a:xfrm>
          <a:prstGeom prst="rect">
            <a:avLst/>
          </a:prstGeom>
          <a:noFill/>
          <a:ln w="9525">
            <a:noFill/>
            <a:miter lim="800000"/>
            <a:headEnd/>
            <a:tailEnd/>
          </a:ln>
        </p:spPr>
      </p:pic>
      <p:sp>
        <p:nvSpPr>
          <p:cNvPr id="16" name="Espace réservé du contenu 2"/>
          <p:cNvSpPr txBox="1">
            <a:spLocks/>
          </p:cNvSpPr>
          <p:nvPr/>
        </p:nvSpPr>
        <p:spPr bwMode="auto">
          <a:xfrm>
            <a:off x="3352800" y="1981200"/>
            <a:ext cx="4724400" cy="685800"/>
          </a:xfrm>
          <a:prstGeom prst="rect">
            <a:avLst/>
          </a:prstGeom>
          <a:noFill/>
          <a:ln w="9525">
            <a:noFill/>
            <a:miter lim="800000"/>
            <a:headEnd/>
            <a:tailEnd/>
          </a:ln>
        </p:spPr>
        <p:txBody>
          <a:bodyPr vert="horz" wrap="square" lIns="36000" tIns="36000" rIns="36000" bIns="36000" numCol="1" anchor="t" anchorCtr="0" compatLnSpc="1">
            <a:prstTxWarp prst="textNoShape">
              <a:avLst/>
            </a:prstTxWarp>
          </a:bodyPr>
          <a:lstStyle/>
          <a:p>
            <a:pPr marL="0" lvl="1" algn="l" eaLnBrk="0" hangingPunct="0">
              <a:spcBef>
                <a:spcPts val="0"/>
              </a:spcBef>
            </a:pPr>
            <a:r>
              <a:rPr lang="fr-FR" sz="1050" i="1" kern="0" dirty="0">
                <a:solidFill>
                  <a:srgbClr val="0070C0"/>
                </a:solidFill>
                <a:latin typeface="+mn-lt"/>
                <a:sym typeface="Wingdings" pitchFamily="2" charset="2"/>
              </a:rPr>
              <a:t>* Les enseignements optionnels comptent avec un coefficient 2 pour la classe de 1re et coefficient 2 pour la classe de </a:t>
            </a:r>
            <a:r>
              <a:rPr lang="fr-FR" sz="1050" i="1" kern="0" dirty="0" err="1">
                <a:solidFill>
                  <a:srgbClr val="0070C0"/>
                </a:solidFill>
                <a:latin typeface="+mn-lt"/>
                <a:sym typeface="Wingdings" pitchFamily="2" charset="2"/>
              </a:rPr>
              <a:t>Tle</a:t>
            </a:r>
            <a:r>
              <a:rPr lang="fr-FR" sz="1050" i="1" kern="0" dirty="0">
                <a:solidFill>
                  <a:srgbClr val="0070C0"/>
                </a:solidFill>
                <a:latin typeface="+mn-lt"/>
                <a:sym typeface="Wingdings" pitchFamily="2" charset="2"/>
              </a:rPr>
              <a:t>. </a:t>
            </a:r>
          </a:p>
          <a:p>
            <a:pPr marL="0" lvl="1" algn="l" eaLnBrk="0" hangingPunct="0">
              <a:spcBef>
                <a:spcPts val="0"/>
              </a:spcBef>
            </a:pPr>
            <a:r>
              <a:rPr lang="fr-FR" sz="1050" i="1" kern="0" dirty="0">
                <a:solidFill>
                  <a:srgbClr val="0070C0"/>
                </a:solidFill>
                <a:latin typeface="+mn-lt"/>
                <a:sym typeface="Wingdings" pitchFamily="2" charset="2"/>
              </a:rPr>
              <a:t>Ces coefficients s’ajoutent, quelle que soit la valeur de la note, à la somme des coefficients portant sur les enseignements obligatoires.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Quel est le meilleur choix pour bien réussir le Bac et avoir un bon dossier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13</a:t>
            </a:fld>
            <a:endParaRPr lang="fr-FR"/>
          </a:p>
        </p:txBody>
      </p:sp>
      <p:sp>
        <p:nvSpPr>
          <p:cNvPr id="6" name="Espace réservé du contenu 2"/>
          <p:cNvSpPr txBox="1">
            <a:spLocks/>
          </p:cNvSpPr>
          <p:nvPr/>
        </p:nvSpPr>
        <p:spPr bwMode="auto">
          <a:xfrm>
            <a:off x="685800" y="914400"/>
            <a:ext cx="8458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742950" lvl="1" indent="-285750" algn="l" eaLnBrk="0" hangingPunct="0">
              <a:spcBef>
                <a:spcPct val="20000"/>
              </a:spcBef>
              <a:buFont typeface="Wingdings" pitchFamily="2" charset="2"/>
              <a:buChar char="à"/>
            </a:pPr>
            <a:endParaRPr lang="fr-FR" sz="2400" b="1" kern="0" dirty="0">
              <a:latin typeface="+mn-lt"/>
              <a:sym typeface="Wingdings" pitchFamily="2" charset="2"/>
            </a:endParaRPr>
          </a:p>
          <a:p>
            <a:pPr marL="742950" lvl="1" indent="-285750" algn="l" eaLnBrk="0" hangingPunct="0">
              <a:spcBef>
                <a:spcPct val="20000"/>
              </a:spcBef>
            </a:pPr>
            <a:r>
              <a:rPr lang="fr-FR" sz="2400" b="1" kern="0" dirty="0">
                <a:latin typeface="+mn-lt"/>
                <a:sym typeface="Wingdings" pitchFamily="2" charset="2"/>
              </a:rPr>
              <a:t> </a:t>
            </a:r>
          </a:p>
          <a:p>
            <a:pPr marL="742950" lvl="1" indent="-285750" algn="l" eaLnBrk="0" hangingPunct="0">
              <a:spcBef>
                <a:spcPct val="20000"/>
              </a:spcBef>
            </a:pPr>
            <a:endParaRPr lang="fr-FR" sz="2400" b="1" kern="0" dirty="0">
              <a:latin typeface="+mn-lt"/>
              <a:sym typeface="Wingdings" pitchFamily="2" charset="2"/>
            </a:endParaRPr>
          </a:p>
          <a:p>
            <a:pPr marL="742950" lvl="1" indent="-285750" algn="l" eaLnBrk="0" hangingPunct="0">
              <a:spcBef>
                <a:spcPct val="20000"/>
              </a:spcBef>
            </a:pPr>
            <a:r>
              <a:rPr lang="fr-FR" sz="2400" kern="0" dirty="0">
                <a:solidFill>
                  <a:srgbClr val="0070C0"/>
                </a:solidFill>
                <a:latin typeface="+mn-lt"/>
                <a:sym typeface="Wingdings" pitchFamily="2" charset="2"/>
              </a:rPr>
              <a:t>	</a:t>
            </a:r>
            <a:r>
              <a:rPr lang="fr-FR" sz="2400" kern="0" dirty="0">
                <a:solidFill>
                  <a:srgbClr val="FF0000"/>
                </a:solidFill>
                <a:latin typeface="+mn-lt"/>
                <a:sym typeface="Wingdings" pitchFamily="2" charset="2"/>
              </a:rPr>
              <a:t>Le choix des spécialités est à prendre en compte dans le calcul de la note pour l’obtention du bac :</a:t>
            </a:r>
          </a:p>
          <a:p>
            <a:pPr marL="1200150" lvl="2" indent="-285750" algn="l" eaLnBrk="0" hangingPunct="0">
              <a:spcBef>
                <a:spcPct val="20000"/>
              </a:spcBef>
              <a:buFont typeface="Arial" pitchFamily="34" charset="0"/>
              <a:buChar char="•"/>
            </a:pPr>
            <a:r>
              <a:rPr lang="fr-FR" sz="2000" kern="0" dirty="0" err="1">
                <a:solidFill>
                  <a:srgbClr val="FF0000"/>
                </a:solidFill>
                <a:latin typeface="+mn-lt"/>
                <a:sym typeface="Wingdings" pitchFamily="2" charset="2"/>
              </a:rPr>
              <a:t>Coef</a:t>
            </a:r>
            <a:r>
              <a:rPr lang="fr-FR" sz="2000" kern="0" dirty="0">
                <a:solidFill>
                  <a:srgbClr val="FF0000"/>
                </a:solidFill>
                <a:latin typeface="+mn-lt"/>
                <a:sym typeface="Wingdings" pitchFamily="2" charset="2"/>
              </a:rPr>
              <a:t>. de la spécialité arrêtée : 8</a:t>
            </a:r>
          </a:p>
          <a:p>
            <a:pPr marL="1200150" lvl="2" indent="-285750" algn="l" eaLnBrk="0" hangingPunct="0">
              <a:spcBef>
                <a:spcPct val="20000"/>
              </a:spcBef>
              <a:buFont typeface="Arial" pitchFamily="34" charset="0"/>
              <a:buChar char="•"/>
            </a:pPr>
            <a:r>
              <a:rPr lang="fr-FR" sz="2000" kern="0" dirty="0" err="1">
                <a:solidFill>
                  <a:srgbClr val="FF0000"/>
                </a:solidFill>
                <a:sym typeface="Wingdings" pitchFamily="2" charset="2"/>
              </a:rPr>
              <a:t>Coef</a:t>
            </a:r>
            <a:r>
              <a:rPr lang="fr-FR" sz="2000" kern="0" dirty="0">
                <a:solidFill>
                  <a:srgbClr val="FF0000"/>
                </a:solidFill>
                <a:sym typeface="Wingdings" pitchFamily="2" charset="2"/>
              </a:rPr>
              <a:t>. de chaque spécialité conservée en terminale : 16</a:t>
            </a:r>
          </a:p>
          <a:p>
            <a:pPr marL="1200150" lvl="2" indent="-285750" algn="l" eaLnBrk="0" hangingPunct="0">
              <a:spcBef>
                <a:spcPct val="20000"/>
              </a:spcBef>
              <a:buFont typeface="Arial" pitchFamily="34" charset="0"/>
              <a:buChar char="•"/>
            </a:pPr>
            <a:r>
              <a:rPr lang="fr-FR" sz="2000" kern="0" dirty="0" err="1">
                <a:solidFill>
                  <a:srgbClr val="FF0000"/>
                </a:solidFill>
                <a:sym typeface="Wingdings" pitchFamily="2" charset="2"/>
              </a:rPr>
              <a:t>Coef</a:t>
            </a:r>
            <a:r>
              <a:rPr lang="fr-FR" sz="2000" kern="0" dirty="0">
                <a:solidFill>
                  <a:srgbClr val="FF0000"/>
                </a:solidFill>
                <a:sym typeface="Wingdings" pitchFamily="2" charset="2"/>
              </a:rPr>
              <a:t>. du grand oral (qui s’appuie sur les 2 spécialités conservées) : 10</a:t>
            </a:r>
          </a:p>
          <a:p>
            <a:pPr marL="1200150" lvl="2" indent="-285750" algn="l" eaLnBrk="0" hangingPunct="0">
              <a:spcBef>
                <a:spcPct val="20000"/>
              </a:spcBef>
            </a:pPr>
            <a:r>
              <a:rPr lang="fr-FR" sz="2000" kern="0" dirty="0">
                <a:solidFill>
                  <a:srgbClr val="FF0000"/>
                </a:solidFill>
                <a:sym typeface="Wingdings" pitchFamily="2" charset="2"/>
              </a:rPr>
              <a:t>Soit un total de </a:t>
            </a:r>
            <a:r>
              <a:rPr lang="fr-FR" sz="2000" kern="0" dirty="0" err="1">
                <a:solidFill>
                  <a:srgbClr val="FF0000"/>
                </a:solidFill>
                <a:sym typeface="Wingdings" pitchFamily="2" charset="2"/>
              </a:rPr>
              <a:t>coef</a:t>
            </a:r>
            <a:r>
              <a:rPr lang="fr-FR" sz="2000" kern="0" dirty="0">
                <a:solidFill>
                  <a:srgbClr val="FF0000"/>
                </a:solidFill>
                <a:sym typeface="Wingdings" pitchFamily="2" charset="2"/>
              </a:rPr>
              <a:t>. de 50</a:t>
            </a:r>
          </a:p>
          <a:p>
            <a:pPr marL="1200150" lvl="2" indent="-285750" algn="l" eaLnBrk="0" hangingPunct="0">
              <a:spcBef>
                <a:spcPct val="20000"/>
              </a:spcBef>
              <a:buFont typeface="Arial" pitchFamily="34" charset="0"/>
              <a:buChar char="•"/>
            </a:pPr>
            <a:endParaRPr lang="fr-FR" sz="2000" kern="0" dirty="0">
              <a:solidFill>
                <a:srgbClr val="FF0000"/>
              </a:solidFill>
              <a:latin typeface="+mn-lt"/>
              <a:sym typeface="Wingdings" pitchFamily="2" charset="2"/>
            </a:endParaRPr>
          </a:p>
        </p:txBody>
      </p:sp>
      <p:pic>
        <p:nvPicPr>
          <p:cNvPr id="8" name="Picture 2"/>
          <p:cNvPicPr/>
          <p:nvPr/>
        </p:nvPicPr>
        <p:blipFill>
          <a:blip r:embed="rId3" cstate="print"/>
          <a:stretch/>
        </p:blipFill>
        <p:spPr>
          <a:xfrm flipH="1">
            <a:off x="5105400" y="4724400"/>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Quel est le meilleur choix pour bien réussir le Bac et avoir un bon dossier ?</a:t>
            </a:r>
          </a:p>
        </p:txBody>
      </p:sp>
      <p:sp>
        <p:nvSpPr>
          <p:cNvPr id="3" name="Espace réservé du contenu 2"/>
          <p:cNvSpPr>
            <a:spLocks noGrp="1"/>
          </p:cNvSpPr>
          <p:nvPr>
            <p:ph idx="1"/>
          </p:nvPr>
        </p:nvSpPr>
        <p:spPr/>
        <p:txBody>
          <a:bodyPr/>
          <a:lstStyle/>
          <a:p>
            <a:pPr lvl="1">
              <a:buNone/>
            </a:pPr>
            <a:r>
              <a:rPr lang="fr-FR" sz="2400" b="1" dirty="0">
                <a:sym typeface="Wingdings" pitchFamily="2" charset="2"/>
              </a:rPr>
              <a:t></a:t>
            </a:r>
            <a:r>
              <a:rPr lang="fr-FR" sz="2400" b="1" dirty="0">
                <a:solidFill>
                  <a:srgbClr val="0070C0"/>
                </a:solidFill>
                <a:sym typeface="Wingdings" pitchFamily="2" charset="2"/>
              </a:rPr>
              <a:t> </a:t>
            </a:r>
            <a:r>
              <a:rPr lang="fr-FR" sz="2400" b="1" dirty="0"/>
              <a:t>les éléments pris en compte par Parcoursup</a:t>
            </a:r>
          </a:p>
          <a:p>
            <a:pPr lvl="2"/>
            <a:r>
              <a:rPr lang="fr-FR" sz="2000" dirty="0">
                <a:solidFill>
                  <a:srgbClr val="0070C0"/>
                </a:solidFill>
              </a:rPr>
              <a:t>les bulletins (notes du contrôle continu et appréciations) de première et terminale (jusqu’au deuxième trimestre de terminale inclus)</a:t>
            </a:r>
          </a:p>
          <a:p>
            <a:pPr lvl="2"/>
            <a:r>
              <a:rPr lang="fr-FR" sz="2000" dirty="0">
                <a:solidFill>
                  <a:srgbClr val="0070C0"/>
                </a:solidFill>
              </a:rPr>
              <a:t>les épreuves terminales passées avant la fin du deuxième trimestre de terminale : français, les deux spécialités conservées en terminale</a:t>
            </a:r>
          </a:p>
          <a:p>
            <a:pPr lvl="2"/>
            <a:r>
              <a:rPr lang="fr-FR" sz="2000" dirty="0">
                <a:solidFill>
                  <a:srgbClr val="0070C0"/>
                </a:solidFill>
              </a:rPr>
              <a:t>les pièces personnelles supplémentaires fournies : lettre de motivation, certificats de stages, d’emplois, formations hors lycée (conservatoire, sport, …), etc.</a:t>
            </a:r>
          </a:p>
          <a:p>
            <a:pPr lvl="1">
              <a:buNone/>
            </a:pPr>
            <a:r>
              <a:rPr lang="fr-FR" sz="2400" dirty="0">
                <a:solidFill>
                  <a:srgbClr val="FF0000"/>
                </a:solidFill>
              </a:rPr>
              <a:t>	</a:t>
            </a:r>
          </a:p>
          <a:p>
            <a:pPr lvl="1">
              <a:buNone/>
            </a:pPr>
            <a:r>
              <a:rPr lang="fr-FR" dirty="0">
                <a:solidFill>
                  <a:srgbClr val="FF0000"/>
                </a:solidFill>
              </a:rPr>
              <a:t>	</a:t>
            </a:r>
            <a:r>
              <a:rPr lang="fr-FR" sz="2400" dirty="0">
                <a:solidFill>
                  <a:srgbClr val="FF0000"/>
                </a:solidFill>
              </a:rPr>
              <a:t>Importance de présenter un bon dossier : notes, appréciations, … , et motivé (les spécialités conservées en terminale sont </a:t>
            </a:r>
            <a:r>
              <a:rPr lang="fr-FR" dirty="0">
                <a:solidFill>
                  <a:srgbClr val="FF0000"/>
                </a:solidFill>
              </a:rPr>
              <a:t>des</a:t>
            </a:r>
            <a:r>
              <a:rPr lang="fr-FR" sz="2400" dirty="0">
                <a:solidFill>
                  <a:srgbClr val="FF0000"/>
                </a:solidFill>
              </a:rPr>
              <a:t> indicateurs)</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14</a:t>
            </a:fld>
            <a:endParaRPr lang="fr-FR"/>
          </a:p>
        </p:txBody>
      </p:sp>
      <p:pic>
        <p:nvPicPr>
          <p:cNvPr id="6" name="Picture 2"/>
          <p:cNvPicPr/>
          <p:nvPr/>
        </p:nvPicPr>
        <p:blipFill>
          <a:blip r:embed="rId2" cstate="print"/>
          <a:stretch/>
        </p:blipFill>
        <p:spPr>
          <a:xfrm>
            <a:off x="457200" y="5410200"/>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Quel est le meilleur choix pour bien réussir le Bac et avoir un bon dossier ?</a:t>
            </a:r>
          </a:p>
        </p:txBody>
      </p:sp>
      <p:sp>
        <p:nvSpPr>
          <p:cNvPr id="3" name="Espace réservé du contenu 2"/>
          <p:cNvSpPr>
            <a:spLocks noGrp="1"/>
          </p:cNvSpPr>
          <p:nvPr>
            <p:ph idx="1"/>
          </p:nvPr>
        </p:nvSpPr>
        <p:spPr/>
        <p:txBody>
          <a:bodyPr/>
          <a:lstStyle/>
          <a:p>
            <a:pPr lvl="1">
              <a:buNone/>
            </a:pPr>
            <a:r>
              <a:rPr lang="fr-FR" sz="2400" b="1" dirty="0">
                <a:sym typeface="Wingdings" pitchFamily="2" charset="2"/>
              </a:rPr>
              <a:t> l</a:t>
            </a:r>
            <a:r>
              <a:rPr lang="fr-FR" sz="2400" b="1" dirty="0"/>
              <a:t>es goûts et aptitudes personnels (1)</a:t>
            </a:r>
          </a:p>
          <a:p>
            <a:pPr lvl="2"/>
            <a:r>
              <a:rPr lang="fr-FR" sz="2000" dirty="0">
                <a:solidFill>
                  <a:srgbClr val="0070C0"/>
                </a:solidFill>
              </a:rPr>
              <a:t>Choisir en fonction de ses goûts, intérêts, passions, et aptitudes, est important pour s’engager dans sa formation afin de fournir en terminale le travail nécessaire à sa réussite au bac, et constituer un bon dossier pour Parcoursup.</a:t>
            </a:r>
          </a:p>
          <a:p>
            <a:pPr lvl="2"/>
            <a:endParaRPr lang="fr-FR" sz="2000" dirty="0">
              <a:solidFill>
                <a:srgbClr val="0070C0"/>
              </a:solidFill>
            </a:endParaRPr>
          </a:p>
          <a:p>
            <a:pPr lvl="2"/>
            <a:endParaRPr lang="fr-FR" sz="2000" dirty="0">
              <a:solidFill>
                <a:srgbClr val="0070C0"/>
              </a:solidFill>
            </a:endParaRPr>
          </a:p>
          <a:p>
            <a:pPr lvl="2"/>
            <a:endParaRPr lang="fr-FR" sz="2000" dirty="0">
              <a:solidFill>
                <a:srgbClr val="0070C0"/>
              </a:solidFill>
            </a:endParaRPr>
          </a:p>
          <a:p>
            <a:pPr lvl="2">
              <a:buNone/>
            </a:pPr>
            <a:r>
              <a:rPr lang="fr-FR" sz="2800" dirty="0">
                <a:solidFill>
                  <a:srgbClr val="FF0000"/>
                </a:solidFill>
              </a:rPr>
              <a:t>	Suivre un enseignement qui motive facilite la réussite et consolide son projet de formation !</a:t>
            </a:r>
          </a:p>
          <a:p>
            <a:pPr lvl="2"/>
            <a:endParaRPr lang="fr-FR" sz="2000" dirty="0">
              <a:solidFill>
                <a:srgbClr val="0070C0"/>
              </a:solidFill>
            </a:endParaRPr>
          </a:p>
          <a:p>
            <a:pPr lvl="2"/>
            <a:endParaRPr lang="fr-FR" sz="2000" dirty="0">
              <a:solidFill>
                <a:srgbClr val="0070C0"/>
              </a:solidFill>
            </a:endParaRP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15</a:t>
            </a:fld>
            <a:endParaRPr lang="fr-FR"/>
          </a:p>
        </p:txBody>
      </p:sp>
      <p:pic>
        <p:nvPicPr>
          <p:cNvPr id="6" name="Picture 2"/>
          <p:cNvPicPr/>
          <p:nvPr/>
        </p:nvPicPr>
        <p:blipFill>
          <a:blip r:embed="rId2" cstate="print"/>
          <a:stretch/>
        </p:blipFill>
        <p:spPr>
          <a:xfrm>
            <a:off x="838200" y="4343400"/>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Quel est le meilleur choix pour bien réussir le Bac et avoir un bon dossier ?</a:t>
            </a:r>
          </a:p>
        </p:txBody>
      </p:sp>
      <p:sp>
        <p:nvSpPr>
          <p:cNvPr id="3" name="Espace réservé du contenu 2"/>
          <p:cNvSpPr>
            <a:spLocks noGrp="1"/>
          </p:cNvSpPr>
          <p:nvPr>
            <p:ph idx="1"/>
          </p:nvPr>
        </p:nvSpPr>
        <p:spPr/>
        <p:txBody>
          <a:bodyPr/>
          <a:lstStyle/>
          <a:p>
            <a:pPr lvl="1">
              <a:buNone/>
            </a:pPr>
            <a:r>
              <a:rPr lang="fr-FR" sz="2400" b="1" dirty="0">
                <a:sym typeface="Wingdings" pitchFamily="2" charset="2"/>
              </a:rPr>
              <a:t> l</a:t>
            </a:r>
            <a:r>
              <a:rPr lang="fr-FR" sz="2400" b="1" dirty="0"/>
              <a:t>es goûts et aptitudes personnels (2)</a:t>
            </a:r>
          </a:p>
          <a:p>
            <a:pPr lvl="2"/>
            <a:r>
              <a:rPr lang="fr-FR" sz="2000" dirty="0">
                <a:solidFill>
                  <a:srgbClr val="0070C0"/>
                </a:solidFill>
              </a:rPr>
              <a:t>Si la scolarité en première générale révèle des goûts et aptitudes plus adaptés aux enseignements technologiques, le </a:t>
            </a:r>
            <a:r>
              <a:rPr lang="fr-FR" sz="2000" b="1" dirty="0">
                <a:solidFill>
                  <a:srgbClr val="0070C0"/>
                </a:solidFill>
              </a:rPr>
              <a:t>passage de la première générale à la terminale STI2D </a:t>
            </a:r>
            <a:r>
              <a:rPr lang="fr-FR" sz="2000" dirty="0">
                <a:solidFill>
                  <a:srgbClr val="0070C0"/>
                </a:solidFill>
              </a:rPr>
              <a:t>est possible à condition d’avoir suivi les spécialités </a:t>
            </a:r>
            <a:r>
              <a:rPr lang="fr-FR" sz="2000" b="1" dirty="0">
                <a:solidFill>
                  <a:srgbClr val="0070C0"/>
                </a:solidFill>
              </a:rPr>
              <a:t>Maths + SI + PC en 1ère G</a:t>
            </a:r>
            <a:r>
              <a:rPr lang="fr-FR" sz="2000" dirty="0">
                <a:solidFill>
                  <a:srgbClr val="0070C0"/>
                </a:solidFill>
              </a:rPr>
              <a:t>, voire Maths + SI + NSI, et que les résultats obtenus en 1G soient suffisants. Sinon un passage en 1STI2D reste toujours possible. Les situations sont étudiées au cas par cas.</a:t>
            </a:r>
          </a:p>
          <a:p>
            <a:pPr lvl="2"/>
            <a:r>
              <a:rPr lang="fr-FR" sz="2000" dirty="0">
                <a:solidFill>
                  <a:srgbClr val="0070C0"/>
                </a:solidFill>
              </a:rPr>
              <a:t>Ce choix peut s’avérer gagnant pour la réussite au bac et dans l’enseignement supérieur. Par exemple, il peut être plus facile d’intégrer un IUT avec un bac STI2D qu’avec un bac général.</a:t>
            </a:r>
          </a:p>
          <a:p>
            <a:pPr lvl="2"/>
            <a:r>
              <a:rPr lang="fr-FR" sz="2000" i="1" dirty="0">
                <a:solidFill>
                  <a:srgbClr val="0070C0"/>
                </a:solidFill>
              </a:rPr>
              <a:t>Aspects techniques : voir arrêté du 6 novembre 2019, relatif à la dispense de certaines épreuves du baccalauréat pour les candidats qui changent de série ou de voie de formation</a:t>
            </a:r>
            <a:r>
              <a:rPr lang="fr-FR" sz="2000" dirty="0">
                <a:solidFill>
                  <a:srgbClr val="0070C0"/>
                </a:solidFill>
              </a:rPr>
              <a:t>.</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16</a:t>
            </a:fld>
            <a:endParaRPr lang="fr-FR"/>
          </a:p>
        </p:txBody>
      </p:sp>
      <p:pic>
        <p:nvPicPr>
          <p:cNvPr id="6" name="Picture 2"/>
          <p:cNvPicPr/>
          <p:nvPr/>
        </p:nvPicPr>
        <p:blipFill>
          <a:blip r:embed="rId2" cstate="print"/>
          <a:stretch/>
        </p:blipFill>
        <p:spPr>
          <a:xfrm>
            <a:off x="762000" y="4191000"/>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Quelles sont les poursuites d’études les plus adaptées ?</a:t>
            </a:r>
          </a:p>
        </p:txBody>
      </p:sp>
      <p:sp>
        <p:nvSpPr>
          <p:cNvPr id="3" name="Espace réservé du texte 2"/>
          <p:cNvSpPr>
            <a:spLocks noGrp="1"/>
          </p:cNvSpPr>
          <p:nvPr>
            <p:ph type="body" idx="1"/>
          </p:nvPr>
        </p:nvSpPr>
        <p:spPr/>
        <p:txBody>
          <a:bodyPr/>
          <a:lstStyle/>
          <a:p>
            <a:endParaRPr lang="fr-F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31345AF8-87BB-48AA-839A-0E89BF20891A}" type="slidenum">
              <a:rPr lang="fr-FR" smtClean="0"/>
              <a:pPr>
                <a:defRPr/>
              </a:pPr>
              <a:t>17</a:t>
            </a:fld>
            <a:endParaRPr lang="fr-F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Architecture générale actuelle de l’enseignement supérieur</a:t>
            </a:r>
          </a:p>
        </p:txBody>
      </p:sp>
      <p:sp>
        <p:nvSpPr>
          <p:cNvPr id="4" name="Espace réservé du pied de page 3"/>
          <p:cNvSpPr>
            <a:spLocks noGrp="1"/>
          </p:cNvSpPr>
          <p:nvPr>
            <p:ph type="ftr" sz="quarter" idx="10"/>
          </p:nvPr>
        </p:nvSpPr>
        <p:spPr/>
        <p:txBody>
          <a:bodyPr/>
          <a:lstStyle/>
          <a:p>
            <a:pPr>
              <a:defRPr/>
            </a:pP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18</a:t>
            </a:fld>
            <a:endParaRPr lang="fr-FR"/>
          </a:p>
        </p:txBody>
      </p:sp>
      <p:pic>
        <p:nvPicPr>
          <p:cNvPr id="10" name="Image 9" descr="enseignement-superieur-france.jpg"/>
          <p:cNvPicPr>
            <a:picLocks noChangeAspect="1"/>
          </p:cNvPicPr>
          <p:nvPr/>
        </p:nvPicPr>
        <p:blipFill>
          <a:blip r:embed="rId2" cstate="print"/>
          <a:srcRect l="1558" r="4595" b="6476"/>
          <a:stretch>
            <a:fillRect/>
          </a:stretch>
        </p:blipFill>
        <p:spPr>
          <a:xfrm>
            <a:off x="609600" y="939385"/>
            <a:ext cx="7924800" cy="5261655"/>
          </a:xfrm>
          <a:prstGeom prst="rect">
            <a:avLst/>
          </a:prstGeom>
        </p:spPr>
      </p:pic>
      <p:sp>
        <p:nvSpPr>
          <p:cNvPr id="11" name="Rectangle à coins arrondis 10"/>
          <p:cNvSpPr/>
          <p:nvPr/>
        </p:nvSpPr>
        <p:spPr bwMode="auto">
          <a:xfrm>
            <a:off x="1981200" y="2743200"/>
            <a:ext cx="4953000" cy="3200400"/>
          </a:xfrm>
          <a:prstGeom prst="roundRect">
            <a:avLst/>
          </a:prstGeom>
          <a:noFill/>
          <a:ln w="508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fr-FR" sz="1600" b="1" i="1" u="none" strike="noStrike" cap="none" normalizeH="0" baseline="0" dirty="0" err="1">
                <a:ln>
                  <a:noFill/>
                </a:ln>
                <a:solidFill>
                  <a:srgbClr val="FF0000"/>
                </a:solidFill>
                <a:effectLst/>
                <a:latin typeface="Arial" charset="0"/>
              </a:rPr>
              <a:t>Ingénieur.e</a:t>
            </a:r>
            <a:endParaRPr kumimoji="0" lang="fr-FR" sz="1600" b="1" i="1" u="none" strike="noStrike" cap="none" normalizeH="0" baseline="0" dirty="0">
              <a:ln>
                <a:noFill/>
              </a:ln>
              <a:solidFill>
                <a:srgbClr val="FF0000"/>
              </a:solidFill>
              <a:effectLst/>
              <a:latin typeface="Arial" charset="0"/>
            </a:endParaRPr>
          </a:p>
          <a:p>
            <a:pPr marL="0" marR="0" indent="0" algn="r" defTabSz="914400" rtl="0" eaLnBrk="1" fontAlgn="base" latinLnBrk="0" hangingPunct="1">
              <a:lnSpc>
                <a:spcPct val="100000"/>
              </a:lnSpc>
              <a:spcBef>
                <a:spcPct val="0"/>
              </a:spcBef>
              <a:spcAft>
                <a:spcPct val="0"/>
              </a:spcAft>
              <a:buClrTx/>
              <a:buSzTx/>
              <a:buFontTx/>
              <a:buNone/>
              <a:tabLst/>
            </a:pPr>
            <a:r>
              <a:rPr kumimoji="0" lang="fr-FR" sz="1600" b="1" i="1" u="none" strike="noStrike" cap="none" normalizeH="0" baseline="0" dirty="0">
                <a:ln>
                  <a:noFill/>
                </a:ln>
                <a:solidFill>
                  <a:srgbClr val="FF0000"/>
                </a:solidFill>
                <a:effectLst/>
                <a:latin typeface="Arial" charset="0"/>
              </a:rPr>
              <a:t> </a:t>
            </a:r>
            <a:r>
              <a:rPr kumimoji="0" lang="fr-FR" sz="1600" b="1" i="1" u="none" strike="noStrike" cap="none" normalizeH="0" baseline="0" dirty="0" err="1">
                <a:ln>
                  <a:noFill/>
                </a:ln>
                <a:solidFill>
                  <a:srgbClr val="FF0000"/>
                </a:solidFill>
                <a:effectLst/>
                <a:latin typeface="Arial" charset="0"/>
              </a:rPr>
              <a:t>Chercheur.e</a:t>
            </a:r>
            <a:endParaRPr kumimoji="0" lang="fr-FR" sz="1600" b="1" i="1" u="none" strike="noStrike" cap="none" normalizeH="0" baseline="0" dirty="0">
              <a:ln>
                <a:noFill/>
              </a:ln>
              <a:solidFill>
                <a:srgbClr val="FF0000"/>
              </a:solidFill>
              <a:effectLst/>
              <a:latin typeface="Arial" charset="0"/>
            </a:endParaRPr>
          </a:p>
          <a:p>
            <a:pPr marL="0" marR="0" indent="0" algn="r" defTabSz="914400" rtl="0" eaLnBrk="1" fontAlgn="base" latinLnBrk="0" hangingPunct="1">
              <a:lnSpc>
                <a:spcPct val="100000"/>
              </a:lnSpc>
              <a:spcBef>
                <a:spcPct val="0"/>
              </a:spcBef>
              <a:spcAft>
                <a:spcPct val="0"/>
              </a:spcAft>
              <a:buClrTx/>
              <a:buSzTx/>
              <a:buFontTx/>
              <a:buNone/>
              <a:tabLst/>
            </a:pPr>
            <a:r>
              <a:rPr kumimoji="0" lang="fr-FR" sz="1600" b="1" i="1" u="none" strike="noStrike" cap="none" normalizeH="0" baseline="0" dirty="0">
                <a:ln>
                  <a:noFill/>
                </a:ln>
                <a:solidFill>
                  <a:srgbClr val="FF0000"/>
                </a:solidFill>
                <a:effectLst/>
                <a:latin typeface="Arial" charset="0"/>
              </a:rPr>
              <a:t>Technicien.ne</a:t>
            </a:r>
          </a:p>
        </p:txBody>
      </p:sp>
      <p:sp>
        <p:nvSpPr>
          <p:cNvPr id="8" name="ZoneTexte 7"/>
          <p:cNvSpPr txBox="1"/>
          <p:nvPr/>
        </p:nvSpPr>
        <p:spPr>
          <a:xfrm>
            <a:off x="5334000" y="1905000"/>
            <a:ext cx="3581400" cy="646331"/>
          </a:xfrm>
          <a:prstGeom prst="rect">
            <a:avLst/>
          </a:prstGeom>
          <a:noFill/>
        </p:spPr>
        <p:txBody>
          <a:bodyPr wrap="square" rtlCol="0">
            <a:spAutoFit/>
          </a:bodyPr>
          <a:lstStyle/>
          <a:p>
            <a:r>
              <a:rPr lang="fr-FR" i="1" dirty="0">
                <a:solidFill>
                  <a:srgbClr val="0070C0"/>
                </a:solidFill>
              </a:rPr>
              <a:t>avec des passages possibles entre les voies.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000" dirty="0"/>
              <a:t>Construire son parcours de formation pour devenir </a:t>
            </a:r>
            <a:r>
              <a:rPr lang="fr-FR" sz="2000" dirty="0" err="1"/>
              <a:t>ingénieur.e</a:t>
            </a:r>
            <a:r>
              <a:rPr lang="fr-FR" sz="2000" dirty="0"/>
              <a:t>, </a:t>
            </a:r>
            <a:r>
              <a:rPr lang="fr-FR" sz="2000" dirty="0" err="1"/>
              <a:t>chercheur.e</a:t>
            </a:r>
            <a:r>
              <a:rPr lang="fr-FR" sz="2000" dirty="0"/>
              <a:t>, technicien.ne</a:t>
            </a:r>
          </a:p>
        </p:txBody>
      </p:sp>
      <p:sp>
        <p:nvSpPr>
          <p:cNvPr id="3" name="Espace réservé du contenu 2"/>
          <p:cNvSpPr>
            <a:spLocks noGrp="1"/>
          </p:cNvSpPr>
          <p:nvPr>
            <p:ph idx="1"/>
          </p:nvPr>
        </p:nvSpPr>
        <p:spPr/>
        <p:txBody>
          <a:bodyPr/>
          <a:lstStyle/>
          <a:p>
            <a:pPr lvl="0"/>
            <a:r>
              <a:rPr lang="fr-FR" sz="2800" b="1" dirty="0"/>
              <a:t>Après le bac</a:t>
            </a:r>
            <a:r>
              <a:rPr lang="fr-FR" sz="2800" dirty="0"/>
              <a:t>, choisir la voie la plus adaptée à ses goûts et aptitudes et construire son parcours de formation.</a:t>
            </a:r>
          </a:p>
          <a:p>
            <a:pPr lvl="1"/>
            <a:r>
              <a:rPr lang="fr-FR" sz="2400" dirty="0" smtClean="0"/>
              <a:t>Une </a:t>
            </a:r>
            <a:r>
              <a:rPr lang="fr-FR" sz="2400" b="1" dirty="0">
                <a:solidFill>
                  <a:srgbClr val="0070C0"/>
                </a:solidFill>
              </a:rPr>
              <a:t>CPGE</a:t>
            </a:r>
            <a:r>
              <a:rPr lang="fr-FR" sz="2400" dirty="0"/>
              <a:t> (MPSI, PCSI, MP2I, PTSI pour le bac général, TSI pour le bac STI2D) prépare en deux ans aux concours d’un très grand nombre d’écoles d’ingénieurs dont les plus prestigieuses </a:t>
            </a:r>
          </a:p>
          <a:p>
            <a:pPr lvl="1"/>
            <a:r>
              <a:rPr lang="fr-FR" sz="2400" dirty="0" smtClean="0"/>
              <a:t>Un </a:t>
            </a:r>
            <a:r>
              <a:rPr lang="fr-FR" b="1" dirty="0" smtClean="0">
                <a:solidFill>
                  <a:srgbClr val="0070C0"/>
                </a:solidFill>
              </a:rPr>
              <a:t>cycle p</a:t>
            </a:r>
            <a:r>
              <a:rPr lang="fr-FR" sz="2400" b="1" dirty="0" smtClean="0">
                <a:solidFill>
                  <a:srgbClr val="0070C0"/>
                </a:solidFill>
              </a:rPr>
              <a:t>réparatoire intégré d’une </a:t>
            </a:r>
            <a:r>
              <a:rPr lang="fr-FR" sz="2400" b="1" dirty="0">
                <a:solidFill>
                  <a:srgbClr val="0070C0"/>
                </a:solidFill>
              </a:rPr>
              <a:t>école </a:t>
            </a:r>
            <a:r>
              <a:rPr lang="fr-FR" sz="2400" b="1" dirty="0" smtClean="0">
                <a:solidFill>
                  <a:srgbClr val="0070C0"/>
                </a:solidFill>
              </a:rPr>
              <a:t>d’ingénieurs (CPI-EI)</a:t>
            </a:r>
            <a:r>
              <a:rPr lang="fr-FR" sz="2400" dirty="0" smtClean="0"/>
              <a:t>, </a:t>
            </a:r>
            <a:r>
              <a:rPr lang="fr-FR" sz="2400" dirty="0"/>
              <a:t>ou un réseau d’écoles comme l’INP, </a:t>
            </a:r>
            <a:r>
              <a:rPr lang="fr-FR" sz="2400" dirty="0" err="1"/>
              <a:t>Polytech</a:t>
            </a:r>
            <a:r>
              <a:rPr lang="fr-FR" sz="2400" dirty="0"/>
              <a:t>, l’INSA, permet d’intégrer directement après le bac une école ou un réseau (évaluation en contrôle continu).</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19</a:t>
            </a:fld>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Avertissement</a:t>
            </a:r>
          </a:p>
        </p:txBody>
      </p:sp>
      <p:sp>
        <p:nvSpPr>
          <p:cNvPr id="3" name="Espace réservé du contenu 2"/>
          <p:cNvSpPr>
            <a:spLocks noGrp="1"/>
          </p:cNvSpPr>
          <p:nvPr>
            <p:ph idx="1"/>
          </p:nvPr>
        </p:nvSpPr>
        <p:spPr/>
        <p:txBody>
          <a:bodyPr/>
          <a:lstStyle/>
          <a:p>
            <a:pPr>
              <a:buNone/>
            </a:pPr>
            <a:r>
              <a:rPr lang="fr-FR" i="1" dirty="0"/>
              <a:t>	</a:t>
            </a:r>
          </a:p>
          <a:p>
            <a:pPr>
              <a:buNone/>
            </a:pPr>
            <a:endParaRPr lang="fr-FR" i="1" dirty="0"/>
          </a:p>
          <a:p>
            <a:pPr algn="just">
              <a:buNone/>
            </a:pPr>
            <a:endParaRPr lang="fr-FR" i="1" dirty="0"/>
          </a:p>
          <a:p>
            <a:pPr>
              <a:buNone/>
            </a:pPr>
            <a:r>
              <a:rPr lang="fr-FR" i="1" dirty="0"/>
              <a:t>		Cette présentation concerne uniquement les élèves qui ont choisi la spécialité </a:t>
            </a:r>
            <a:r>
              <a:rPr lang="fr-FR" i="1" dirty="0">
                <a:solidFill>
                  <a:srgbClr val="0070C0"/>
                </a:solidFill>
              </a:rPr>
              <a:t>Sciences de l’Ingénieur</a:t>
            </a:r>
            <a:r>
              <a:rPr lang="fr-FR" i="1" dirty="0"/>
              <a:t> en première générale.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a:t>
            </a:fld>
            <a:endParaRPr lang="fr-F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000" dirty="0"/>
              <a:t>Construire son parcours de formation pour devenir </a:t>
            </a:r>
            <a:r>
              <a:rPr lang="fr-FR" sz="2000" dirty="0" err="1"/>
              <a:t>ingénieur.e</a:t>
            </a:r>
            <a:r>
              <a:rPr lang="fr-FR" sz="2000" dirty="0"/>
              <a:t>, </a:t>
            </a:r>
            <a:r>
              <a:rPr lang="fr-FR" sz="2000" dirty="0" err="1"/>
              <a:t>chercheur.e</a:t>
            </a:r>
            <a:r>
              <a:rPr lang="fr-FR" sz="2000" dirty="0"/>
              <a:t>, technicien.ne</a:t>
            </a:r>
          </a:p>
        </p:txBody>
      </p:sp>
      <p:sp>
        <p:nvSpPr>
          <p:cNvPr id="3" name="Espace réservé du contenu 2"/>
          <p:cNvSpPr>
            <a:spLocks noGrp="1"/>
          </p:cNvSpPr>
          <p:nvPr>
            <p:ph idx="1"/>
          </p:nvPr>
        </p:nvSpPr>
        <p:spPr/>
        <p:txBody>
          <a:bodyPr/>
          <a:lstStyle/>
          <a:p>
            <a:pPr lvl="1"/>
            <a:endParaRPr lang="fr-FR" sz="2400" dirty="0"/>
          </a:p>
          <a:p>
            <a:pPr lvl="1"/>
            <a:r>
              <a:rPr lang="fr-FR" sz="2400" dirty="0"/>
              <a:t>Les </a:t>
            </a:r>
            <a:r>
              <a:rPr lang="fr-FR" sz="2400" b="1" dirty="0">
                <a:solidFill>
                  <a:srgbClr val="0070C0"/>
                </a:solidFill>
              </a:rPr>
              <a:t>universités</a:t>
            </a:r>
            <a:r>
              <a:rPr lang="fr-FR" sz="2400" dirty="0"/>
              <a:t> </a:t>
            </a:r>
            <a:r>
              <a:rPr lang="fr-FR" dirty="0"/>
              <a:t>préparent en 3 ans à des </a:t>
            </a:r>
            <a:r>
              <a:rPr lang="fr-FR" b="1" dirty="0">
                <a:solidFill>
                  <a:srgbClr val="0070C0"/>
                </a:solidFill>
              </a:rPr>
              <a:t>mentions de licence </a:t>
            </a:r>
            <a:r>
              <a:rPr lang="fr-FR" dirty="0"/>
              <a:t>: SPI (Sciences Pour l’Ingénieur), Mécanique, EEA (Electronique, Energie Electrique, Automatique), Génie Civil, Informatique, Mathématiques, Physique, Chimie, Sciences du Vivant, Sciences de la Terre, ...</a:t>
            </a:r>
          </a:p>
          <a:p>
            <a:pPr lvl="1"/>
            <a:r>
              <a:rPr lang="fr-FR" dirty="0"/>
              <a:t>suivies de </a:t>
            </a:r>
            <a:r>
              <a:rPr lang="fr-FR" b="1" dirty="0">
                <a:solidFill>
                  <a:srgbClr val="0070C0"/>
                </a:solidFill>
              </a:rPr>
              <a:t>masters</a:t>
            </a:r>
            <a:r>
              <a:rPr lang="fr-FR" dirty="0"/>
              <a:t> (bac+5), et de </a:t>
            </a:r>
            <a:r>
              <a:rPr lang="fr-FR" b="1" dirty="0">
                <a:solidFill>
                  <a:srgbClr val="0070C0"/>
                </a:solidFill>
              </a:rPr>
              <a:t>doctorats</a:t>
            </a:r>
            <a:r>
              <a:rPr lang="fr-FR" dirty="0"/>
              <a:t> (bac+8).</a:t>
            </a:r>
          </a:p>
          <a:p>
            <a:pPr lvl="1"/>
            <a:endParaRPr lang="fr-FR" sz="2400" dirty="0"/>
          </a:p>
          <a:p>
            <a:pPr lvl="1">
              <a:buNone/>
            </a:pPr>
            <a:r>
              <a:rPr lang="fr-FR" sz="2800" dirty="0"/>
              <a:t>	</a:t>
            </a:r>
            <a:r>
              <a:rPr lang="fr-FR" sz="2000" i="1" dirty="0"/>
              <a:t>Mais attention aux taux de réussite (voir Note Flash N°24 novembre 2021 du SIES), il faut être très autonome dans la gestion de son travail et avoir une mention au bac.</a:t>
            </a:r>
            <a:endParaRPr lang="fr-FR" sz="2800" i="1" dirty="0"/>
          </a:p>
          <a:p>
            <a:pPr lvl="1"/>
            <a:endParaRPr lang="fr-FR" sz="2000" dirty="0"/>
          </a:p>
        </p:txBody>
      </p:sp>
      <p:sp>
        <p:nvSpPr>
          <p:cNvPr id="4" name="Espace réservé du pied de page 3"/>
          <p:cNvSpPr>
            <a:spLocks noGrp="1"/>
          </p:cNvSpPr>
          <p:nvPr>
            <p:ph type="ftr" sz="quarter" idx="10"/>
          </p:nvPr>
        </p:nvSpPr>
        <p:spPr/>
        <p:txBody>
          <a:bodyPr/>
          <a:lstStyle/>
          <a:p>
            <a:pPr>
              <a:defRPr/>
            </a:pP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20</a:t>
            </a:fld>
            <a:endParaRPr lang="fr-F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000" dirty="0"/>
              <a:t>Construire son parcours de formation pour devenir </a:t>
            </a:r>
            <a:r>
              <a:rPr lang="fr-FR" sz="2000" dirty="0" err="1"/>
              <a:t>ingénieur.e</a:t>
            </a:r>
            <a:r>
              <a:rPr lang="fr-FR" sz="2000" dirty="0"/>
              <a:t>, </a:t>
            </a:r>
            <a:r>
              <a:rPr lang="fr-FR" sz="2000" dirty="0" err="1"/>
              <a:t>chercheur.e</a:t>
            </a:r>
            <a:r>
              <a:rPr lang="fr-FR" sz="2000" dirty="0"/>
              <a:t>, technicien.ne</a:t>
            </a:r>
          </a:p>
        </p:txBody>
      </p:sp>
      <p:sp>
        <p:nvSpPr>
          <p:cNvPr id="3" name="Espace réservé du contenu 2"/>
          <p:cNvSpPr>
            <a:spLocks noGrp="1"/>
          </p:cNvSpPr>
          <p:nvPr>
            <p:ph idx="1"/>
          </p:nvPr>
        </p:nvSpPr>
        <p:spPr/>
        <p:txBody>
          <a:bodyPr/>
          <a:lstStyle/>
          <a:p>
            <a:pPr lvl="1"/>
            <a:r>
              <a:rPr lang="fr-FR" dirty="0"/>
              <a:t>Les </a:t>
            </a:r>
            <a:r>
              <a:rPr lang="fr-FR" b="1" dirty="0">
                <a:solidFill>
                  <a:srgbClr val="0070C0"/>
                </a:solidFill>
              </a:rPr>
              <a:t>IUT </a:t>
            </a:r>
            <a:r>
              <a:rPr lang="fr-FR" dirty="0"/>
              <a:t>préparent en 3 ans au </a:t>
            </a:r>
            <a:r>
              <a:rPr lang="fr-FR" b="1" dirty="0">
                <a:solidFill>
                  <a:srgbClr val="0070C0"/>
                </a:solidFill>
              </a:rPr>
              <a:t>Bachelor Universitaire de Technologie (BUT)</a:t>
            </a:r>
            <a:r>
              <a:rPr lang="fr-FR" dirty="0"/>
              <a:t>. </a:t>
            </a:r>
          </a:p>
          <a:p>
            <a:pPr lvl="2"/>
            <a:r>
              <a:rPr lang="fr-FR" dirty="0">
                <a:solidFill>
                  <a:schemeClr val="accent4"/>
                </a:solidFill>
              </a:rPr>
              <a:t>Le </a:t>
            </a:r>
            <a:r>
              <a:rPr lang="fr-FR" b="1" dirty="0">
                <a:solidFill>
                  <a:srgbClr val="0070C0"/>
                </a:solidFill>
              </a:rPr>
              <a:t>BUT</a:t>
            </a:r>
            <a:r>
              <a:rPr lang="fr-FR" dirty="0"/>
              <a:t> est une licence professionnelle : 180 ECTS </a:t>
            </a:r>
          </a:p>
          <a:p>
            <a:pPr lvl="2"/>
            <a:r>
              <a:rPr lang="fr-FR" dirty="0">
                <a:solidFill>
                  <a:schemeClr val="accent4"/>
                </a:solidFill>
              </a:rPr>
              <a:t>Le </a:t>
            </a:r>
            <a:r>
              <a:rPr lang="fr-FR" b="1" dirty="0">
                <a:solidFill>
                  <a:srgbClr val="0070C0"/>
                </a:solidFill>
              </a:rPr>
              <a:t>DUT</a:t>
            </a:r>
            <a:r>
              <a:rPr lang="fr-FR" dirty="0"/>
              <a:t> est un diplôme intermédiaire à bac+2 : 120 ECTS</a:t>
            </a:r>
          </a:p>
          <a:p>
            <a:pPr lvl="2"/>
            <a:r>
              <a:rPr lang="fr-FR" dirty="0">
                <a:solidFill>
                  <a:schemeClr val="accent4"/>
                </a:solidFill>
              </a:rPr>
              <a:t>Il y a </a:t>
            </a:r>
            <a:r>
              <a:rPr lang="fr-FR" b="1" dirty="0">
                <a:solidFill>
                  <a:srgbClr val="0070C0"/>
                </a:solidFill>
              </a:rPr>
              <a:t>24 spécialités </a:t>
            </a:r>
            <a:r>
              <a:rPr lang="fr-FR" dirty="0"/>
              <a:t>organisées en 85 parcours</a:t>
            </a:r>
          </a:p>
          <a:p>
            <a:pPr lvl="2"/>
            <a:r>
              <a:rPr lang="fr-FR" dirty="0"/>
              <a:t>2000h de formation pour les spécialités de la production, 1800h pour celles des services, + 600 h de projets </a:t>
            </a:r>
          </a:p>
          <a:p>
            <a:pPr lvl="2"/>
            <a:r>
              <a:rPr lang="fr-FR" dirty="0"/>
              <a:t>22 à 26 semaines de stages sur les 3 ans</a:t>
            </a:r>
          </a:p>
          <a:p>
            <a:pPr lvl="2"/>
            <a:r>
              <a:rPr lang="fr-FR" dirty="0">
                <a:solidFill>
                  <a:schemeClr val="accent4"/>
                </a:solidFill>
              </a:rPr>
              <a:t>Un programme intégralement pensé et rédigé en compétences</a:t>
            </a:r>
          </a:p>
          <a:p>
            <a:pPr lvl="2"/>
            <a:endParaRPr lang="fr-FR" dirty="0"/>
          </a:p>
          <a:p>
            <a:pPr lvl="1">
              <a:buNone/>
            </a:pPr>
            <a:r>
              <a:rPr lang="fr-FR" i="1" dirty="0"/>
              <a:t>	(Arrêté du 6 décembre 2019 portant réforme de la licence professionnelle – à partir de R2021)</a:t>
            </a:r>
            <a:endParaRPr lang="fr-FR" dirty="0"/>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21</a:t>
            </a:fld>
            <a:endParaRPr lang="fr-F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000" dirty="0"/>
              <a:t>Construire son parcours de formation pour devenir </a:t>
            </a:r>
            <a:r>
              <a:rPr lang="fr-FR" sz="2000" dirty="0" err="1"/>
              <a:t>ingénieur.e</a:t>
            </a:r>
            <a:r>
              <a:rPr lang="fr-FR" sz="2000" dirty="0"/>
              <a:t>, </a:t>
            </a:r>
            <a:r>
              <a:rPr lang="fr-FR" sz="2000" dirty="0" err="1"/>
              <a:t>chercheur.e</a:t>
            </a:r>
            <a:r>
              <a:rPr lang="fr-FR" sz="2000" dirty="0"/>
              <a:t>, technicien.ne</a:t>
            </a:r>
          </a:p>
        </p:txBody>
      </p:sp>
      <p:sp>
        <p:nvSpPr>
          <p:cNvPr id="3" name="Espace réservé du contenu 2"/>
          <p:cNvSpPr>
            <a:spLocks noGrp="1"/>
          </p:cNvSpPr>
          <p:nvPr>
            <p:ph idx="1"/>
          </p:nvPr>
        </p:nvSpPr>
        <p:spPr/>
        <p:txBody>
          <a:bodyPr/>
          <a:lstStyle/>
          <a:p>
            <a:pPr lvl="1"/>
            <a:r>
              <a:rPr lang="fr-FR" dirty="0"/>
              <a:t>BUT (suite) </a:t>
            </a:r>
          </a:p>
          <a:p>
            <a:pPr lvl="2"/>
            <a:r>
              <a:rPr lang="fr-FR" b="1" dirty="0">
                <a:solidFill>
                  <a:srgbClr val="0070C0"/>
                </a:solidFill>
              </a:rPr>
              <a:t>Au moins 50 % de bacheliers technologiques en première année de BUT</a:t>
            </a:r>
            <a:r>
              <a:rPr lang="fr-FR" dirty="0"/>
              <a:t> (appréciés sur l'ensemble des spécialités portées par l'IUT)</a:t>
            </a:r>
          </a:p>
          <a:p>
            <a:pPr lvl="2"/>
            <a:r>
              <a:rPr lang="fr-FR" dirty="0">
                <a:solidFill>
                  <a:schemeClr val="accent4"/>
                </a:solidFill>
              </a:rPr>
              <a:t>Une </a:t>
            </a:r>
            <a:r>
              <a:rPr lang="fr-FR" b="1" dirty="0">
                <a:solidFill>
                  <a:srgbClr val="0070C0"/>
                </a:solidFill>
              </a:rPr>
              <a:t>insertion professionnelle</a:t>
            </a:r>
            <a:r>
              <a:rPr lang="fr-FR" dirty="0"/>
              <a:t> fixée au minimum à 50% à l’issue du BUT</a:t>
            </a:r>
          </a:p>
          <a:p>
            <a:pPr lvl="2"/>
            <a:r>
              <a:rPr lang="fr-FR" dirty="0">
                <a:solidFill>
                  <a:schemeClr val="accent4"/>
                </a:solidFill>
              </a:rPr>
              <a:t>Des </a:t>
            </a:r>
            <a:r>
              <a:rPr lang="fr-FR" b="1" dirty="0">
                <a:solidFill>
                  <a:srgbClr val="0070C0"/>
                </a:solidFill>
              </a:rPr>
              <a:t>adaptations locales </a:t>
            </a:r>
            <a:r>
              <a:rPr lang="fr-FR" dirty="0"/>
              <a:t>représentant 1/3 des volumes horaires d’enseignement</a:t>
            </a:r>
          </a:p>
          <a:p>
            <a:pPr lvl="2"/>
            <a:r>
              <a:rPr lang="fr-FR" dirty="0"/>
              <a:t>Un diplôme pouvant être proposé massivement en </a:t>
            </a:r>
            <a:r>
              <a:rPr lang="fr-FR" b="1" dirty="0">
                <a:solidFill>
                  <a:srgbClr val="0070C0"/>
                </a:solidFill>
              </a:rPr>
              <a:t>alternance</a:t>
            </a:r>
            <a:r>
              <a:rPr lang="fr-FR" dirty="0"/>
              <a:t> (progressivement du BUT 1 au BUT 3)</a:t>
            </a:r>
          </a:p>
          <a:p>
            <a:pPr lvl="2"/>
            <a:endParaRPr lang="fr-FR" dirty="0"/>
          </a:p>
          <a:p>
            <a:pPr lvl="1"/>
            <a:r>
              <a:rPr lang="fr-FR" dirty="0"/>
              <a:t>L’insertion professionnelle après le BUT est forte.</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22</a:t>
            </a:fld>
            <a:endParaRPr lang="fr-F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000" dirty="0"/>
              <a:t>Construire son parcours de formation pour devenir </a:t>
            </a:r>
            <a:r>
              <a:rPr lang="fr-FR" sz="2000" dirty="0" err="1"/>
              <a:t>ingénieur.e</a:t>
            </a:r>
            <a:r>
              <a:rPr lang="fr-FR" sz="2000" dirty="0"/>
              <a:t>, </a:t>
            </a:r>
            <a:r>
              <a:rPr lang="fr-FR" sz="2000" dirty="0" err="1"/>
              <a:t>chercheur.e</a:t>
            </a:r>
            <a:r>
              <a:rPr lang="fr-FR" sz="2000" dirty="0"/>
              <a:t>, technicien.ne</a:t>
            </a:r>
          </a:p>
        </p:txBody>
      </p:sp>
      <p:sp>
        <p:nvSpPr>
          <p:cNvPr id="3" name="Espace réservé du contenu 2"/>
          <p:cNvSpPr>
            <a:spLocks noGrp="1"/>
          </p:cNvSpPr>
          <p:nvPr>
            <p:ph idx="1"/>
          </p:nvPr>
        </p:nvSpPr>
        <p:spPr/>
        <p:txBody>
          <a:bodyPr/>
          <a:lstStyle/>
          <a:p>
            <a:pPr lvl="1"/>
            <a:r>
              <a:rPr lang="fr-FR" dirty="0"/>
              <a:t>Poursuites d’études après le BUT ou le DUT :</a:t>
            </a:r>
          </a:p>
          <a:p>
            <a:pPr lvl="2"/>
            <a:r>
              <a:rPr lang="fr-FR" sz="2000" dirty="0"/>
              <a:t>la </a:t>
            </a:r>
            <a:r>
              <a:rPr lang="fr-FR" sz="2000" b="1" dirty="0">
                <a:solidFill>
                  <a:srgbClr val="0070C0"/>
                </a:solidFill>
              </a:rPr>
              <a:t>CPGE ATS</a:t>
            </a:r>
            <a:r>
              <a:rPr lang="fr-FR" sz="2000" dirty="0"/>
              <a:t>, accessible après le DUT, prépare en un an à un concours d’entrée à plusieurs écoles d’ingénieurs ou à une intégration sur dossier ;</a:t>
            </a:r>
          </a:p>
          <a:p>
            <a:pPr lvl="2"/>
            <a:r>
              <a:rPr lang="fr-FR" sz="2000" b="1" dirty="0">
                <a:solidFill>
                  <a:srgbClr val="0070C0"/>
                </a:solidFill>
              </a:rPr>
              <a:t>l’intégration directe </a:t>
            </a:r>
            <a:r>
              <a:rPr lang="fr-FR" sz="2000" dirty="0"/>
              <a:t>après le</a:t>
            </a:r>
            <a:r>
              <a:rPr lang="fr-FR" dirty="0"/>
              <a:t> BUT ou le </a:t>
            </a:r>
            <a:r>
              <a:rPr lang="fr-FR" sz="2000" dirty="0"/>
              <a:t>DUT dans plusieurs écoles d’ingénieurs ou masters est possible (très bons dossiers).</a:t>
            </a:r>
          </a:p>
          <a:p>
            <a:pPr lvl="2"/>
            <a:endParaRPr lang="fr-FR" sz="2000" dirty="0"/>
          </a:p>
          <a:p>
            <a:pPr lvl="1"/>
            <a:endParaRPr lang="fr-FR" sz="2400" dirty="0"/>
          </a:p>
          <a:p>
            <a:pPr lvl="2"/>
            <a:endParaRPr lang="fr-FR" sz="2000" dirty="0"/>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23</a:t>
            </a:fld>
            <a:endParaRPr lang="fr-FR"/>
          </a:p>
        </p:txBody>
      </p:sp>
      <p:pic>
        <p:nvPicPr>
          <p:cNvPr id="1026" name="Picture 2"/>
          <p:cNvPicPr>
            <a:picLocks noChangeAspect="1" noChangeArrowheads="1"/>
          </p:cNvPicPr>
          <p:nvPr/>
        </p:nvPicPr>
        <p:blipFill>
          <a:blip r:embed="rId2" cstate="print"/>
          <a:srcRect/>
          <a:stretch>
            <a:fillRect/>
          </a:stretch>
        </p:blipFill>
        <p:spPr bwMode="auto">
          <a:xfrm>
            <a:off x="1981199" y="3352800"/>
            <a:ext cx="5865925" cy="3065644"/>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000" dirty="0"/>
              <a:t>Construire son parcours de formation pour devenir </a:t>
            </a:r>
            <a:r>
              <a:rPr lang="fr-FR" sz="2000" dirty="0" err="1"/>
              <a:t>ingénieur.e</a:t>
            </a:r>
            <a:r>
              <a:rPr lang="fr-FR" sz="2000" dirty="0"/>
              <a:t>, </a:t>
            </a:r>
            <a:r>
              <a:rPr lang="fr-FR" sz="2000" dirty="0" err="1"/>
              <a:t>chercheur.e</a:t>
            </a:r>
            <a:r>
              <a:rPr lang="fr-FR" sz="2000" dirty="0"/>
              <a:t>, technicien.ne</a:t>
            </a:r>
          </a:p>
        </p:txBody>
      </p:sp>
      <p:sp>
        <p:nvSpPr>
          <p:cNvPr id="4" name="Espace réservé du pied de page 3"/>
          <p:cNvSpPr>
            <a:spLocks noGrp="1"/>
          </p:cNvSpPr>
          <p:nvPr>
            <p:ph type="ftr" sz="quarter" idx="10"/>
          </p:nvPr>
        </p:nvSpPr>
        <p:spPr/>
        <p:txBody>
          <a:bodyPr/>
          <a:lstStyle/>
          <a:p>
            <a:pPr>
              <a:defRPr/>
            </a:pPr>
            <a:r>
              <a:rPr lang="fr-FR"/>
              <a:t>Après la spécialité SI en première…</a:t>
            </a: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24</a:t>
            </a:fld>
            <a:endParaRPr lang="fr-FR"/>
          </a:p>
        </p:txBody>
      </p:sp>
      <p:sp>
        <p:nvSpPr>
          <p:cNvPr id="6" name="Espace réservé du contenu 2"/>
          <p:cNvSpPr>
            <a:spLocks noGrp="1"/>
          </p:cNvSpPr>
          <p:nvPr>
            <p:ph idx="1"/>
          </p:nvPr>
        </p:nvSpPr>
        <p:spPr>
          <a:xfrm>
            <a:off x="457200" y="990600"/>
            <a:ext cx="8229600" cy="5135563"/>
          </a:xfrm>
        </p:spPr>
        <p:txBody>
          <a:bodyPr/>
          <a:lstStyle/>
          <a:p>
            <a:pPr lvl="1"/>
            <a:r>
              <a:rPr lang="fr-FR" dirty="0"/>
              <a:t>Les 24</a:t>
            </a:r>
          </a:p>
          <a:p>
            <a:pPr lvl="1">
              <a:buNone/>
            </a:pPr>
            <a:r>
              <a:rPr lang="fr-FR" dirty="0"/>
              <a:t>spécialités</a:t>
            </a:r>
          </a:p>
          <a:p>
            <a:pPr lvl="1">
              <a:buNone/>
            </a:pPr>
            <a:r>
              <a:rPr lang="fr-FR" dirty="0"/>
              <a:t>de BUT</a:t>
            </a:r>
          </a:p>
        </p:txBody>
      </p:sp>
      <p:pic>
        <p:nvPicPr>
          <p:cNvPr id="2051" name="Picture 3"/>
          <p:cNvPicPr>
            <a:picLocks noChangeAspect="1" noChangeArrowheads="1"/>
          </p:cNvPicPr>
          <p:nvPr/>
        </p:nvPicPr>
        <p:blipFill>
          <a:blip r:embed="rId2" cstate="print"/>
          <a:srcRect/>
          <a:stretch>
            <a:fillRect/>
          </a:stretch>
        </p:blipFill>
        <p:spPr bwMode="auto">
          <a:xfrm>
            <a:off x="2438400" y="979506"/>
            <a:ext cx="6248400" cy="5338707"/>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000" dirty="0"/>
              <a:t>Construire son parcours de formation pour devenir </a:t>
            </a:r>
            <a:r>
              <a:rPr lang="fr-FR" sz="2000" dirty="0" err="1"/>
              <a:t>ingénieur.e</a:t>
            </a:r>
            <a:r>
              <a:rPr lang="fr-FR" sz="2000" dirty="0"/>
              <a:t>, </a:t>
            </a:r>
            <a:r>
              <a:rPr lang="fr-FR" sz="2000" dirty="0" err="1"/>
              <a:t>chercheur.e</a:t>
            </a:r>
            <a:r>
              <a:rPr lang="fr-FR" sz="2000" dirty="0"/>
              <a:t>, technicien.ne</a:t>
            </a:r>
          </a:p>
        </p:txBody>
      </p:sp>
      <p:sp>
        <p:nvSpPr>
          <p:cNvPr id="3" name="Espace réservé du contenu 2"/>
          <p:cNvSpPr>
            <a:spLocks noGrp="1"/>
          </p:cNvSpPr>
          <p:nvPr>
            <p:ph idx="1"/>
          </p:nvPr>
        </p:nvSpPr>
        <p:spPr/>
        <p:txBody>
          <a:bodyPr/>
          <a:lstStyle/>
          <a:p>
            <a:pPr lvl="1"/>
            <a:r>
              <a:rPr lang="fr-FR" dirty="0"/>
              <a:t>Les </a:t>
            </a:r>
            <a:r>
              <a:rPr lang="fr-FR" b="1" dirty="0">
                <a:solidFill>
                  <a:srgbClr val="0070C0"/>
                </a:solidFill>
              </a:rPr>
              <a:t>STS</a:t>
            </a:r>
            <a:r>
              <a:rPr lang="fr-FR" dirty="0"/>
              <a:t> préparent en 2 ans au </a:t>
            </a:r>
            <a:r>
              <a:rPr lang="fr-FR" b="1" dirty="0">
                <a:solidFill>
                  <a:srgbClr val="0070C0"/>
                </a:solidFill>
              </a:rPr>
              <a:t>Brevet de Technicien Supérieur (BTS)</a:t>
            </a:r>
            <a:r>
              <a:rPr lang="fr-FR" dirty="0"/>
              <a:t>.</a:t>
            </a:r>
          </a:p>
          <a:p>
            <a:pPr lvl="1"/>
            <a:r>
              <a:rPr lang="fr-FR" dirty="0"/>
              <a:t>L’insertion professionnelle est forte.</a:t>
            </a:r>
          </a:p>
          <a:p>
            <a:pPr lvl="1"/>
            <a:r>
              <a:rPr lang="fr-FR" dirty="0"/>
              <a:t>Poursuites d’études :</a:t>
            </a:r>
          </a:p>
          <a:p>
            <a:pPr lvl="2"/>
            <a:r>
              <a:rPr lang="fr-FR" dirty="0"/>
              <a:t>la </a:t>
            </a:r>
            <a:r>
              <a:rPr lang="fr-FR" b="1" dirty="0">
                <a:solidFill>
                  <a:srgbClr val="0070C0"/>
                </a:solidFill>
              </a:rPr>
              <a:t>CPGE ATS</a:t>
            </a:r>
            <a:r>
              <a:rPr lang="fr-FR" dirty="0">
                <a:solidFill>
                  <a:srgbClr val="0070C0"/>
                </a:solidFill>
              </a:rPr>
              <a:t> (Adaptation Technicien Supérieur)</a:t>
            </a:r>
            <a:r>
              <a:rPr lang="fr-FR" dirty="0"/>
              <a:t> prépare en un an à un concours d’entrée à plusieurs écoles d’ingénieurs ou à une intégration sur dossier ;</a:t>
            </a:r>
          </a:p>
          <a:p>
            <a:pPr lvl="2"/>
            <a:r>
              <a:rPr lang="fr-FR" dirty="0"/>
              <a:t>le programme </a:t>
            </a:r>
            <a:r>
              <a:rPr lang="fr-FR" b="1" dirty="0" err="1">
                <a:solidFill>
                  <a:srgbClr val="0070C0"/>
                </a:solidFill>
              </a:rPr>
              <a:t>Ingé</a:t>
            </a:r>
            <a:r>
              <a:rPr lang="fr-FR" b="1" dirty="0">
                <a:solidFill>
                  <a:srgbClr val="0070C0"/>
                </a:solidFill>
              </a:rPr>
              <a:t>+</a:t>
            </a:r>
            <a:r>
              <a:rPr lang="fr-FR" dirty="0"/>
              <a:t>, porté par l’INP, permet d’accompagner les étudiants pour des poursuites d’études ;</a:t>
            </a:r>
          </a:p>
          <a:p>
            <a:pPr lvl="2"/>
            <a:r>
              <a:rPr lang="fr-FR" dirty="0"/>
              <a:t>les </a:t>
            </a:r>
            <a:r>
              <a:rPr lang="fr-FR" b="1" dirty="0">
                <a:solidFill>
                  <a:srgbClr val="0070C0"/>
                </a:solidFill>
              </a:rPr>
              <a:t>licences professionnelles </a:t>
            </a:r>
            <a:r>
              <a:rPr lang="fr-FR" dirty="0"/>
              <a:t>constituent la plupart des poursuites d’études des diplômés d’un BTS.</a:t>
            </a:r>
          </a:p>
          <a:p>
            <a:pPr lvl="2"/>
            <a:endParaRPr lang="fr-FR" dirty="0"/>
          </a:p>
          <a:p>
            <a:pPr lvl="1">
              <a:buNone/>
            </a:pPr>
            <a:r>
              <a:rPr lang="fr-FR" i="1" dirty="0"/>
              <a:t>	</a:t>
            </a:r>
            <a:r>
              <a:rPr lang="fr-FR" b="1" i="1" dirty="0"/>
              <a:t>Les </a:t>
            </a:r>
            <a:r>
              <a:rPr lang="fr-FR" b="1" i="1" dirty="0">
                <a:solidFill>
                  <a:srgbClr val="0070C0"/>
                </a:solidFill>
              </a:rPr>
              <a:t>STS</a:t>
            </a:r>
            <a:r>
              <a:rPr lang="fr-FR" b="1" i="1" dirty="0"/>
              <a:t> sont plutôt réservées aux </a:t>
            </a:r>
            <a:r>
              <a:rPr lang="fr-FR" b="1" i="1" dirty="0">
                <a:solidFill>
                  <a:srgbClr val="0070C0"/>
                </a:solidFill>
              </a:rPr>
              <a:t>bacheliers professionnels et technologiques</a:t>
            </a:r>
            <a:r>
              <a:rPr lang="fr-FR" b="1" i="1" dirty="0"/>
              <a:t>.</a:t>
            </a:r>
          </a:p>
          <a:p>
            <a:pPr lvl="1"/>
            <a:endParaRPr lang="fr-FR" sz="2000" dirty="0"/>
          </a:p>
        </p:txBody>
      </p:sp>
      <p:sp>
        <p:nvSpPr>
          <p:cNvPr id="4" name="Espace réservé du pied de page 3"/>
          <p:cNvSpPr>
            <a:spLocks noGrp="1"/>
          </p:cNvSpPr>
          <p:nvPr>
            <p:ph type="ftr" sz="quarter" idx="10"/>
          </p:nvPr>
        </p:nvSpPr>
        <p:spPr/>
        <p:txBody>
          <a:bodyPr/>
          <a:lstStyle/>
          <a:p>
            <a:pPr>
              <a:defRPr/>
            </a:pP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25</a:t>
            </a:fld>
            <a:endParaRPr lang="fr-F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Origines scolaires des étudiants en première année du cycle ingénieur (3 ans)</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26</a:t>
            </a:fld>
            <a:endParaRPr lang="fr-FR"/>
          </a:p>
        </p:txBody>
      </p:sp>
      <p:sp>
        <p:nvSpPr>
          <p:cNvPr id="7" name="ZoneTexte 6"/>
          <p:cNvSpPr txBox="1"/>
          <p:nvPr/>
        </p:nvSpPr>
        <p:spPr>
          <a:xfrm>
            <a:off x="762000" y="5867400"/>
            <a:ext cx="7010400" cy="369332"/>
          </a:xfrm>
          <a:prstGeom prst="rect">
            <a:avLst/>
          </a:prstGeom>
          <a:noFill/>
        </p:spPr>
        <p:txBody>
          <a:bodyPr wrap="square" rtlCol="0">
            <a:spAutoFit/>
          </a:bodyPr>
          <a:lstStyle/>
          <a:p>
            <a:r>
              <a:rPr lang="fr-FR" b="1" i="1" dirty="0"/>
              <a:t>Note Flash N°13 Juin 2021 du SIES</a:t>
            </a:r>
          </a:p>
        </p:txBody>
      </p:sp>
      <p:sp>
        <p:nvSpPr>
          <p:cNvPr id="8" name="ZoneTexte 7"/>
          <p:cNvSpPr txBox="1"/>
          <p:nvPr/>
        </p:nvSpPr>
        <p:spPr>
          <a:xfrm>
            <a:off x="381000" y="3962400"/>
            <a:ext cx="1371600" cy="1323439"/>
          </a:xfrm>
          <a:prstGeom prst="rect">
            <a:avLst/>
          </a:prstGeom>
          <a:noFill/>
        </p:spPr>
        <p:txBody>
          <a:bodyPr wrap="square" rtlCol="0">
            <a:spAutoFit/>
          </a:bodyPr>
          <a:lstStyle/>
          <a:p>
            <a:r>
              <a:rPr lang="fr-FR" sz="1600" i="1" dirty="0">
                <a:solidFill>
                  <a:srgbClr val="0070C0"/>
                </a:solidFill>
              </a:rPr>
              <a:t>Quelles évolutions avec la création du BUT ?</a:t>
            </a:r>
          </a:p>
        </p:txBody>
      </p:sp>
      <p:pic>
        <p:nvPicPr>
          <p:cNvPr id="1026" name="Picture 2"/>
          <p:cNvPicPr>
            <a:picLocks noChangeAspect="1" noChangeArrowheads="1"/>
          </p:cNvPicPr>
          <p:nvPr/>
        </p:nvPicPr>
        <p:blipFill>
          <a:blip r:embed="rId2" cstate="print"/>
          <a:srcRect/>
          <a:stretch>
            <a:fillRect/>
          </a:stretch>
        </p:blipFill>
        <p:spPr bwMode="auto">
          <a:xfrm>
            <a:off x="1676400" y="1066800"/>
            <a:ext cx="6781800" cy="4702475"/>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CPGE scientifiques pour bacheliers généraux</a:t>
            </a:r>
            <a:br>
              <a:rPr lang="fr-FR" sz="2400" dirty="0"/>
            </a:br>
            <a:r>
              <a:rPr lang="fr-FR" sz="2400" dirty="0"/>
              <a:t>- Infographie Ministère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27</a:t>
            </a:fld>
            <a:endParaRPr lang="fr-FR"/>
          </a:p>
        </p:txBody>
      </p:sp>
      <p:pic>
        <p:nvPicPr>
          <p:cNvPr id="8" name="Picture 3"/>
          <p:cNvPicPr>
            <a:picLocks noChangeAspect="1" noChangeArrowheads="1"/>
          </p:cNvPicPr>
          <p:nvPr/>
        </p:nvPicPr>
        <p:blipFill>
          <a:blip r:embed="rId2" cstate="print"/>
          <a:srcRect/>
          <a:stretch>
            <a:fillRect/>
          </a:stretch>
        </p:blipFill>
        <p:spPr bwMode="auto">
          <a:xfrm>
            <a:off x="1219200" y="914400"/>
            <a:ext cx="6643687" cy="5353259"/>
          </a:xfrm>
          <a:prstGeom prst="rect">
            <a:avLst/>
          </a:prstGeom>
          <a:noFill/>
          <a:ln w="9525">
            <a:noFill/>
            <a:miter lim="800000"/>
            <a:headEnd/>
            <a:tailEnd/>
          </a:ln>
        </p:spPr>
      </p:pic>
      <p:sp>
        <p:nvSpPr>
          <p:cNvPr id="9" name="Rectangle à coins arrondis 8"/>
          <p:cNvSpPr/>
          <p:nvPr/>
        </p:nvSpPr>
        <p:spPr bwMode="auto">
          <a:xfrm>
            <a:off x="5105400" y="5334000"/>
            <a:ext cx="4038600" cy="914400"/>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fr-FR" sz="1600" b="1" i="1" u="none" strike="noStrike" cap="none" normalizeH="0" baseline="0" dirty="0">
                <a:ln>
                  <a:noFill/>
                </a:ln>
                <a:solidFill>
                  <a:srgbClr val="0070C0"/>
                </a:solidFill>
                <a:effectLst/>
                <a:latin typeface="Arial" charset="0"/>
              </a:rPr>
              <a:t>Spécialités conseillées :</a:t>
            </a:r>
          </a:p>
          <a:p>
            <a:pPr marL="0" marR="0" indent="0" algn="l" defTabSz="914400" rtl="0" eaLnBrk="1" fontAlgn="base" latinLnBrk="0" hangingPunct="1">
              <a:lnSpc>
                <a:spcPct val="100000"/>
              </a:lnSpc>
              <a:spcBef>
                <a:spcPct val="0"/>
              </a:spcBef>
              <a:spcAft>
                <a:spcPct val="0"/>
              </a:spcAft>
              <a:buClrTx/>
              <a:buSzTx/>
              <a:buFontTx/>
              <a:buChar char="-"/>
              <a:tabLst/>
            </a:pPr>
            <a:r>
              <a:rPr kumimoji="0" lang="fr-FR" sz="1600" b="1" i="1" u="none" strike="noStrike" cap="none" normalizeH="0" baseline="0" dirty="0">
                <a:ln>
                  <a:noFill/>
                </a:ln>
                <a:solidFill>
                  <a:srgbClr val="0070C0"/>
                </a:solidFill>
                <a:effectLst/>
                <a:latin typeface="Arial" charset="0"/>
              </a:rPr>
              <a:t> </a:t>
            </a:r>
            <a:r>
              <a:rPr lang="fr-FR" sz="1600" b="1" i="1" dirty="0">
                <a:solidFill>
                  <a:srgbClr val="0070C0"/>
                </a:solidFill>
              </a:rPr>
              <a:t>SISP ou PC pour MPSI, PCSI ou PTSI</a:t>
            </a:r>
          </a:p>
          <a:p>
            <a:pPr marL="0" marR="0" indent="0" algn="l" defTabSz="914400" rtl="0" eaLnBrk="1" fontAlgn="base" latinLnBrk="0" hangingPunct="1">
              <a:lnSpc>
                <a:spcPct val="100000"/>
              </a:lnSpc>
              <a:spcBef>
                <a:spcPct val="0"/>
              </a:spcBef>
              <a:spcAft>
                <a:spcPct val="0"/>
              </a:spcAft>
              <a:buClrTx/>
              <a:buSzTx/>
              <a:buFontTx/>
              <a:buChar char="-"/>
              <a:tabLst/>
            </a:pPr>
            <a:r>
              <a:rPr kumimoji="0" lang="fr-FR" sz="1600" b="1" i="1" u="none" strike="noStrike" cap="none" normalizeH="0" baseline="0" dirty="0">
                <a:ln>
                  <a:noFill/>
                </a:ln>
                <a:solidFill>
                  <a:srgbClr val="0070C0"/>
                </a:solidFill>
                <a:effectLst/>
                <a:latin typeface="Arial" charset="0"/>
              </a:rPr>
              <a:t> NSI pour MP2I</a:t>
            </a:r>
          </a:p>
        </p:txBody>
      </p:sp>
      <p:sp>
        <p:nvSpPr>
          <p:cNvPr id="10" name="Rectangle à coins arrondis 9"/>
          <p:cNvSpPr/>
          <p:nvPr/>
        </p:nvSpPr>
        <p:spPr bwMode="auto">
          <a:xfrm>
            <a:off x="381000" y="5257800"/>
            <a:ext cx="1219200" cy="914400"/>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600" b="1" i="1" u="none" strike="noStrike" cap="none" normalizeH="0" baseline="0" dirty="0">
                <a:ln>
                  <a:noFill/>
                </a:ln>
                <a:solidFill>
                  <a:srgbClr val="0070C0"/>
                </a:solidFill>
                <a:effectLst/>
                <a:latin typeface="Arial" charset="0"/>
              </a:rPr>
              <a:t>A noter : pas de SVT</a:t>
            </a:r>
          </a:p>
        </p:txBody>
      </p:sp>
      <p:sp>
        <p:nvSpPr>
          <p:cNvPr id="11" name="Rectangle à coins arrondis 10"/>
          <p:cNvSpPr/>
          <p:nvPr/>
        </p:nvSpPr>
        <p:spPr bwMode="auto">
          <a:xfrm>
            <a:off x="1752600" y="3403600"/>
            <a:ext cx="5715000" cy="330200"/>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1600" b="1" i="1" u="none" strike="noStrike" cap="none" normalizeH="0" baseline="0" dirty="0">
              <a:ln>
                <a:noFill/>
              </a:ln>
              <a:solidFill>
                <a:srgbClr val="0070C0"/>
              </a:solidFill>
              <a:effectLst/>
              <a:latin typeface="Arial"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CPGE scientifique pour bacheliers STI2D et STL – Infographie Ministère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28</a:t>
            </a:fld>
            <a:endParaRPr lang="fr-FR"/>
          </a:p>
        </p:txBody>
      </p:sp>
      <p:pic>
        <p:nvPicPr>
          <p:cNvPr id="102402" name="Picture 2"/>
          <p:cNvPicPr>
            <a:picLocks noChangeAspect="1" noChangeArrowheads="1"/>
          </p:cNvPicPr>
          <p:nvPr/>
        </p:nvPicPr>
        <p:blipFill>
          <a:blip r:embed="rId2" cstate="print"/>
          <a:srcRect/>
          <a:stretch>
            <a:fillRect/>
          </a:stretch>
        </p:blipFill>
        <p:spPr bwMode="auto">
          <a:xfrm>
            <a:off x="1143001" y="1219200"/>
            <a:ext cx="7162800" cy="384758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La prépa des INP pour bacheliers généraux – Choix des spécialités</a:t>
            </a:r>
          </a:p>
        </p:txBody>
      </p:sp>
      <p:sp>
        <p:nvSpPr>
          <p:cNvPr id="3" name="Espace réservé du contenu 2"/>
          <p:cNvSpPr>
            <a:spLocks noGrp="1"/>
          </p:cNvSpPr>
          <p:nvPr>
            <p:ph idx="1"/>
          </p:nvPr>
        </p:nvSpPr>
        <p:spPr/>
        <p:txBody>
          <a:bodyPr/>
          <a:lstStyle/>
          <a:p>
            <a:r>
              <a:rPr lang="fr-FR" sz="2400" b="1" dirty="0"/>
              <a:t>Classe de Première</a:t>
            </a:r>
          </a:p>
          <a:p>
            <a:pPr lvl="1"/>
            <a:r>
              <a:rPr lang="fr-FR" sz="1800" dirty="0"/>
              <a:t>ES 1 = </a:t>
            </a:r>
            <a:r>
              <a:rPr lang="fr-FR" sz="1800" b="1" dirty="0">
                <a:solidFill>
                  <a:srgbClr val="0070C0"/>
                </a:solidFill>
              </a:rPr>
              <a:t>Maths</a:t>
            </a:r>
            <a:r>
              <a:rPr lang="fr-FR" sz="1800" dirty="0"/>
              <a:t> (sera pris en compte dans l'étude du dossier de candidature)</a:t>
            </a:r>
          </a:p>
          <a:p>
            <a:pPr lvl="1"/>
            <a:r>
              <a:rPr lang="fr-FR" sz="1800" dirty="0"/>
              <a:t>ES 2 = </a:t>
            </a:r>
            <a:r>
              <a:rPr lang="fr-FR" sz="1800" dirty="0">
                <a:solidFill>
                  <a:srgbClr val="0070C0"/>
                </a:solidFill>
              </a:rPr>
              <a:t>Enseignement scientifique </a:t>
            </a:r>
            <a:r>
              <a:rPr lang="fr-FR" sz="1800" dirty="0"/>
              <a:t>(sera pris en compte dans l'étude du dossier de candidature) </a:t>
            </a:r>
            <a:r>
              <a:rPr lang="fr-FR" sz="1800" b="1" dirty="0">
                <a:solidFill>
                  <a:srgbClr val="0070C0"/>
                </a:solidFill>
              </a:rPr>
              <a:t>PC</a:t>
            </a:r>
            <a:r>
              <a:rPr lang="fr-FR" sz="1800" dirty="0">
                <a:solidFill>
                  <a:srgbClr val="0070C0"/>
                </a:solidFill>
              </a:rPr>
              <a:t> conseillé</a:t>
            </a:r>
            <a:r>
              <a:rPr lang="fr-FR" sz="1800" b="1" dirty="0">
                <a:solidFill>
                  <a:srgbClr val="0070C0"/>
                </a:solidFill>
              </a:rPr>
              <a:t>, SVT, SI ou NSI</a:t>
            </a:r>
            <a:r>
              <a:rPr lang="fr-FR" sz="1800" dirty="0">
                <a:solidFill>
                  <a:srgbClr val="0070C0"/>
                </a:solidFill>
              </a:rPr>
              <a:t> possible</a:t>
            </a:r>
            <a:r>
              <a:rPr lang="fr-FR" sz="1800" dirty="0"/>
              <a:t>.</a:t>
            </a:r>
          </a:p>
          <a:p>
            <a:pPr lvl="1"/>
            <a:r>
              <a:rPr lang="fr-FR" sz="1800" dirty="0"/>
              <a:t>ES 3 = </a:t>
            </a:r>
            <a:r>
              <a:rPr lang="fr-FR" sz="1800" dirty="0">
                <a:solidFill>
                  <a:srgbClr val="0070C0"/>
                </a:solidFill>
              </a:rPr>
              <a:t>Enseignement scientifique </a:t>
            </a:r>
            <a:r>
              <a:rPr lang="fr-FR" sz="1800" b="1" dirty="0">
                <a:solidFill>
                  <a:srgbClr val="0070C0"/>
                </a:solidFill>
              </a:rPr>
              <a:t>SVT, SI ou NSI</a:t>
            </a:r>
            <a:r>
              <a:rPr lang="fr-FR" sz="1800" dirty="0">
                <a:solidFill>
                  <a:srgbClr val="0070C0"/>
                </a:solidFill>
              </a:rPr>
              <a:t> conseillé, </a:t>
            </a:r>
            <a:r>
              <a:rPr lang="fr-FR" sz="1800" dirty="0"/>
              <a:t>enseignement non scientifique possible.</a:t>
            </a:r>
          </a:p>
          <a:p>
            <a:r>
              <a:rPr lang="fr-FR" sz="2400" b="1" dirty="0"/>
              <a:t>Classe de Terminale</a:t>
            </a:r>
          </a:p>
          <a:p>
            <a:pPr lvl="1"/>
            <a:r>
              <a:rPr lang="fr-FR" sz="1800" dirty="0"/>
              <a:t>ES 1 = </a:t>
            </a:r>
            <a:r>
              <a:rPr lang="fr-FR" sz="1800" b="1" dirty="0">
                <a:solidFill>
                  <a:srgbClr val="0070C0"/>
                </a:solidFill>
              </a:rPr>
              <a:t>Maths</a:t>
            </a:r>
            <a:r>
              <a:rPr lang="fr-FR" sz="1800" dirty="0"/>
              <a:t> (sera pris en compte dans l'étude du dossier de candidature)</a:t>
            </a:r>
          </a:p>
          <a:p>
            <a:pPr lvl="1"/>
            <a:r>
              <a:rPr lang="fr-FR" sz="1800" dirty="0"/>
              <a:t>ES 2 = </a:t>
            </a:r>
            <a:r>
              <a:rPr lang="fr-FR" sz="1800" dirty="0">
                <a:solidFill>
                  <a:srgbClr val="0070C0"/>
                </a:solidFill>
              </a:rPr>
              <a:t>Enseignement scientifique </a:t>
            </a:r>
            <a:r>
              <a:rPr lang="fr-FR" sz="1800" dirty="0"/>
              <a:t>(sera pris en compte dans l'étude du dossier de candidature) parmi </a:t>
            </a:r>
            <a:r>
              <a:rPr lang="fr-FR" sz="1800" b="1" dirty="0">
                <a:solidFill>
                  <a:srgbClr val="0070C0"/>
                </a:solidFill>
              </a:rPr>
              <a:t>PC, SVT, SISP et NSI</a:t>
            </a:r>
            <a:r>
              <a:rPr lang="fr-FR" sz="1800" dirty="0"/>
              <a:t>.</a:t>
            </a:r>
          </a:p>
          <a:p>
            <a:pPr lvl="1"/>
            <a:r>
              <a:rPr lang="fr-FR" sz="1800" dirty="0">
                <a:solidFill>
                  <a:srgbClr val="0070C0"/>
                </a:solidFill>
              </a:rPr>
              <a:t>L'option "Maths expert" </a:t>
            </a:r>
            <a:r>
              <a:rPr lang="fr-FR" sz="1800" dirty="0"/>
              <a:t>est </a:t>
            </a:r>
            <a:r>
              <a:rPr lang="fr-FR" sz="1800" dirty="0">
                <a:solidFill>
                  <a:srgbClr val="0070C0"/>
                </a:solidFill>
              </a:rPr>
              <a:t>conseillée</a:t>
            </a:r>
            <a:r>
              <a:rPr lang="fr-FR" sz="1800" dirty="0"/>
              <a:t> si proposée dans le lycée (ne sera pas prise en compte dans l'étude du dossier de candidature)</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29</a:t>
            </a:fld>
            <a:endParaRPr 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Principales triplettes avec SI</a:t>
            </a:r>
            <a:br>
              <a:rPr lang="fr-FR" sz="2800" dirty="0"/>
            </a:br>
            <a:r>
              <a:rPr lang="fr-FR" sz="2800" dirty="0"/>
              <a:t>en première générale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a:t>
            </a:fld>
            <a:endParaRPr lang="fr-FR"/>
          </a:p>
        </p:txBody>
      </p:sp>
      <p:graphicFrame>
        <p:nvGraphicFramePr>
          <p:cNvPr id="6" name="Tableau 5"/>
          <p:cNvGraphicFramePr>
            <a:graphicFrameLocks noGrp="1"/>
          </p:cNvGraphicFramePr>
          <p:nvPr>
            <p:extLst>
              <p:ext uri="{D42A27DB-BD31-4B8C-83A1-F6EECF244321}">
                <p14:modId xmlns:p14="http://schemas.microsoft.com/office/powerpoint/2010/main" xmlns="" val="1638896497"/>
              </p:ext>
            </p:extLst>
          </p:nvPr>
        </p:nvGraphicFramePr>
        <p:xfrm>
          <a:off x="914400" y="1143000"/>
          <a:ext cx="7543800" cy="4480560"/>
        </p:xfrm>
        <a:graphic>
          <a:graphicData uri="http://schemas.openxmlformats.org/drawingml/2006/table">
            <a:tbl>
              <a:tblPr firstRow="1" bandRow="1">
                <a:tableStyleId>{69CF1AB2-1976-4502-BF36-3FF5EA218861}</a:tableStyleId>
              </a:tblPr>
              <a:tblGrid>
                <a:gridCol w="4230168">
                  <a:extLst>
                    <a:ext uri="{9D8B030D-6E8A-4147-A177-3AD203B41FA5}">
                      <a16:colId xmlns:a16="http://schemas.microsoft.com/office/drawing/2014/main" xmlns="" val="20000"/>
                    </a:ext>
                  </a:extLst>
                </a:gridCol>
                <a:gridCol w="1339553">
                  <a:extLst>
                    <a:ext uri="{9D8B030D-6E8A-4147-A177-3AD203B41FA5}">
                      <a16:colId xmlns:a16="http://schemas.microsoft.com/office/drawing/2014/main" xmlns="" val="20001"/>
                    </a:ext>
                  </a:extLst>
                </a:gridCol>
                <a:gridCol w="1974079">
                  <a:extLst>
                    <a:ext uri="{9D8B030D-6E8A-4147-A177-3AD203B41FA5}">
                      <a16:colId xmlns:a16="http://schemas.microsoft.com/office/drawing/2014/main" xmlns="" val="20002"/>
                    </a:ext>
                  </a:extLst>
                </a:gridCol>
              </a:tblGrid>
              <a:tr h="640080">
                <a:tc>
                  <a:txBody>
                    <a:bodyPr/>
                    <a:lstStyle/>
                    <a:p>
                      <a:pPr algn="ctr"/>
                      <a:r>
                        <a:rPr lang="fr-FR" dirty="0"/>
                        <a:t>Principales triplettes avec SI - R2021</a:t>
                      </a:r>
                    </a:p>
                  </a:txBody>
                  <a:tcPr anchor="ctr"/>
                </a:tc>
                <a:tc>
                  <a:txBody>
                    <a:bodyPr/>
                    <a:lstStyle/>
                    <a:p>
                      <a:pPr algn="ctr"/>
                      <a:r>
                        <a:rPr lang="fr-FR" dirty="0"/>
                        <a:t>National</a:t>
                      </a:r>
                    </a:p>
                  </a:txBody>
                  <a:tcPr anchor="ctr"/>
                </a:tc>
                <a:tc>
                  <a:txBody>
                    <a:bodyPr/>
                    <a:lstStyle/>
                    <a:p>
                      <a:pPr algn="ctr"/>
                      <a:r>
                        <a:rPr lang="fr-FR" dirty="0"/>
                        <a:t>Académie  de Grenoble</a:t>
                      </a:r>
                    </a:p>
                  </a:txBody>
                  <a:tcPr anchor="ctr"/>
                </a:tc>
                <a:extLst>
                  <a:ext uri="{0D108BD9-81ED-4DB2-BD59-A6C34878D82A}">
                    <a16:rowId xmlns:a16="http://schemas.microsoft.com/office/drawing/2014/main" xmlns="" val="10000"/>
                  </a:ext>
                </a:extLst>
              </a:tr>
              <a:tr h="640080">
                <a:tc>
                  <a:txBody>
                    <a:bodyPr/>
                    <a:lstStyle/>
                    <a:p>
                      <a:pPr algn="ctr"/>
                      <a:r>
                        <a:rPr lang="fr-FR" b="1" dirty="0"/>
                        <a:t>M – PC – SI </a:t>
                      </a:r>
                    </a:p>
                  </a:txBody>
                  <a:tcPr anchor="ctr"/>
                </a:tc>
                <a:tc>
                  <a:txBody>
                    <a:bodyPr/>
                    <a:lstStyle/>
                    <a:p>
                      <a:pPr algn="ctr"/>
                      <a:r>
                        <a:rPr lang="fr-FR" b="1" dirty="0"/>
                        <a:t>69,7%</a:t>
                      </a:r>
                    </a:p>
                  </a:txBody>
                  <a:tcPr anchor="ctr"/>
                </a:tc>
                <a:tc>
                  <a:txBody>
                    <a:bodyPr/>
                    <a:lstStyle/>
                    <a:p>
                      <a:pPr algn="ctr"/>
                      <a:r>
                        <a:rPr lang="fr-FR" b="1" dirty="0"/>
                        <a:t>75,3%</a:t>
                      </a:r>
                    </a:p>
                  </a:txBody>
                  <a:tcPr anchor="ctr"/>
                </a:tc>
                <a:extLst>
                  <a:ext uri="{0D108BD9-81ED-4DB2-BD59-A6C34878D82A}">
                    <a16:rowId xmlns:a16="http://schemas.microsoft.com/office/drawing/2014/main" xmlns="" val="10001"/>
                  </a:ext>
                </a:extLst>
              </a:tr>
              <a:tr h="640080">
                <a:tc>
                  <a:txBody>
                    <a:bodyPr/>
                    <a:lstStyle/>
                    <a:p>
                      <a:pPr algn="ctr"/>
                      <a:r>
                        <a:rPr lang="fr-FR" dirty="0"/>
                        <a:t>M</a:t>
                      </a:r>
                      <a:r>
                        <a:rPr lang="fr-FR" baseline="0" dirty="0"/>
                        <a:t> – NSI – SI </a:t>
                      </a:r>
                      <a:endParaRPr lang="fr-FR" dirty="0"/>
                    </a:p>
                  </a:txBody>
                  <a:tcPr anchor="ctr"/>
                </a:tc>
                <a:tc>
                  <a:txBody>
                    <a:bodyPr/>
                    <a:lstStyle/>
                    <a:p>
                      <a:pPr algn="ctr"/>
                      <a:r>
                        <a:rPr lang="fr-FR" dirty="0"/>
                        <a:t>14,7%</a:t>
                      </a:r>
                    </a:p>
                  </a:txBody>
                  <a:tcPr anchor="ctr"/>
                </a:tc>
                <a:tc>
                  <a:txBody>
                    <a:bodyPr/>
                    <a:lstStyle/>
                    <a:p>
                      <a:pPr algn="ctr"/>
                      <a:r>
                        <a:rPr lang="fr-FR" dirty="0"/>
                        <a:t>12,4%</a:t>
                      </a:r>
                    </a:p>
                  </a:txBody>
                  <a:tcPr anchor="ctr"/>
                </a:tc>
                <a:extLst>
                  <a:ext uri="{0D108BD9-81ED-4DB2-BD59-A6C34878D82A}">
                    <a16:rowId xmlns:a16="http://schemas.microsoft.com/office/drawing/2014/main" xmlns="" val="10002"/>
                  </a:ext>
                </a:extLst>
              </a:tr>
              <a:tr h="640080">
                <a:tc>
                  <a:txBody>
                    <a:bodyPr/>
                    <a:lstStyle/>
                    <a:p>
                      <a:pPr algn="ctr"/>
                      <a:r>
                        <a:rPr lang="fr-FR" dirty="0"/>
                        <a:t>M – SVT – SI </a:t>
                      </a:r>
                    </a:p>
                  </a:txBody>
                  <a:tcPr anchor="ctr"/>
                </a:tc>
                <a:tc>
                  <a:txBody>
                    <a:bodyPr/>
                    <a:lstStyle/>
                    <a:p>
                      <a:pPr algn="ctr"/>
                      <a:r>
                        <a:rPr lang="fr-FR" dirty="0"/>
                        <a:t>2,4%</a:t>
                      </a:r>
                    </a:p>
                  </a:txBody>
                  <a:tcPr anchor="ctr"/>
                </a:tc>
                <a:tc>
                  <a:txBody>
                    <a:bodyPr/>
                    <a:lstStyle/>
                    <a:p>
                      <a:pPr algn="ctr"/>
                      <a:r>
                        <a:rPr lang="fr-FR" dirty="0"/>
                        <a:t>1,5%</a:t>
                      </a:r>
                    </a:p>
                  </a:txBody>
                  <a:tcPr anchor="ctr"/>
                </a:tc>
                <a:extLst>
                  <a:ext uri="{0D108BD9-81ED-4DB2-BD59-A6C34878D82A}">
                    <a16:rowId xmlns:a16="http://schemas.microsoft.com/office/drawing/2014/main" xmlns="" val="10003"/>
                  </a:ext>
                </a:extLst>
              </a:tr>
              <a:tr h="640080">
                <a:tc>
                  <a:txBody>
                    <a:bodyPr/>
                    <a:lstStyle/>
                    <a:p>
                      <a:pPr algn="ctr"/>
                      <a:r>
                        <a:rPr lang="fr-FR" dirty="0"/>
                        <a:t>M</a:t>
                      </a:r>
                      <a:r>
                        <a:rPr lang="fr-FR" baseline="0" dirty="0"/>
                        <a:t> – SES – SI </a:t>
                      </a:r>
                      <a:endParaRPr lang="fr-FR" dirty="0"/>
                    </a:p>
                  </a:txBody>
                  <a:tcPr anchor="ctr"/>
                </a:tc>
                <a:tc>
                  <a:txBody>
                    <a:bodyPr/>
                    <a:lstStyle/>
                    <a:p>
                      <a:pPr algn="ctr"/>
                      <a:r>
                        <a:rPr lang="fr-FR" dirty="0"/>
                        <a:t>3,3%</a:t>
                      </a:r>
                    </a:p>
                  </a:txBody>
                  <a:tcPr anchor="ctr"/>
                </a:tc>
                <a:tc>
                  <a:txBody>
                    <a:bodyPr/>
                    <a:lstStyle/>
                    <a:p>
                      <a:pPr algn="ctr"/>
                      <a:r>
                        <a:rPr lang="fr-FR" dirty="0"/>
                        <a:t>3,8%</a:t>
                      </a:r>
                    </a:p>
                  </a:txBody>
                  <a:tcPr anchor="ctr"/>
                </a:tc>
                <a:extLst>
                  <a:ext uri="{0D108BD9-81ED-4DB2-BD59-A6C34878D82A}">
                    <a16:rowId xmlns:a16="http://schemas.microsoft.com/office/drawing/2014/main" xmlns="" val="10004"/>
                  </a:ext>
                </a:extLst>
              </a:tr>
              <a:tr h="640080">
                <a:tc>
                  <a:txBody>
                    <a:bodyPr/>
                    <a:lstStyle/>
                    <a:p>
                      <a:pPr algn="ctr"/>
                      <a:r>
                        <a:rPr lang="fr-FR" dirty="0"/>
                        <a:t>M</a:t>
                      </a:r>
                      <a:r>
                        <a:rPr lang="fr-FR" baseline="0" dirty="0"/>
                        <a:t> – LLCER – SI </a:t>
                      </a:r>
                      <a:endParaRPr lang="fr-FR" dirty="0"/>
                    </a:p>
                  </a:txBody>
                  <a:tcPr anchor="ctr"/>
                </a:tc>
                <a:tc>
                  <a:txBody>
                    <a:bodyPr/>
                    <a:lstStyle/>
                    <a:p>
                      <a:pPr algn="ctr"/>
                      <a:r>
                        <a:rPr lang="fr-FR" dirty="0"/>
                        <a:t>2,0%</a:t>
                      </a:r>
                    </a:p>
                  </a:txBody>
                  <a:tcPr anchor="ctr"/>
                </a:tc>
                <a:tc>
                  <a:txBody>
                    <a:bodyPr/>
                    <a:lstStyle/>
                    <a:p>
                      <a:pPr algn="ctr"/>
                      <a:r>
                        <a:rPr lang="fr-FR" dirty="0"/>
                        <a:t>2,2%</a:t>
                      </a:r>
                    </a:p>
                  </a:txBody>
                  <a:tcPr anchor="ctr"/>
                </a:tc>
                <a:extLst>
                  <a:ext uri="{0D108BD9-81ED-4DB2-BD59-A6C34878D82A}">
                    <a16:rowId xmlns:a16="http://schemas.microsoft.com/office/drawing/2014/main" xmlns="" val="10005"/>
                  </a:ext>
                </a:extLst>
              </a:tr>
              <a:tr h="640080">
                <a:tc>
                  <a:txBody>
                    <a:bodyPr/>
                    <a:lstStyle/>
                    <a:p>
                      <a:pPr algn="ctr"/>
                      <a:r>
                        <a:rPr lang="fr-FR" i="1" dirty="0"/>
                        <a:t>Autre</a:t>
                      </a:r>
                      <a:r>
                        <a:rPr lang="fr-FR" i="1" baseline="0" dirty="0"/>
                        <a:t> avec SI</a:t>
                      </a:r>
                      <a:endParaRPr lang="fr-FR" i="1" dirty="0"/>
                    </a:p>
                  </a:txBody>
                  <a:tcPr anchor="ctr"/>
                </a:tc>
                <a:tc>
                  <a:txBody>
                    <a:bodyPr/>
                    <a:lstStyle/>
                    <a:p>
                      <a:pPr algn="ctr"/>
                      <a:r>
                        <a:rPr lang="fr-FR" i="1"/>
                        <a:t>7,7%</a:t>
                      </a:r>
                      <a:endParaRPr lang="fr-FR" i="1" dirty="0"/>
                    </a:p>
                  </a:txBody>
                  <a:tcPr anchor="ctr"/>
                </a:tc>
                <a:tc>
                  <a:txBody>
                    <a:bodyPr/>
                    <a:lstStyle/>
                    <a:p>
                      <a:pPr algn="ctr"/>
                      <a:r>
                        <a:rPr lang="fr-FR" i="1" dirty="0"/>
                        <a:t>4,8%</a:t>
                      </a:r>
                    </a:p>
                  </a:txBody>
                  <a:tcPr anchor="ctr"/>
                </a:tc>
                <a:extLst>
                  <a:ext uri="{0D108BD9-81ED-4DB2-BD59-A6C34878D82A}">
                    <a16:rowId xmlns:a16="http://schemas.microsoft.com/office/drawing/2014/main" xmlns="" val="10006"/>
                  </a:ext>
                </a:extLst>
              </a:tr>
            </a:tbl>
          </a:graphicData>
        </a:graphic>
      </p:graphicFrame>
      <p:pic>
        <p:nvPicPr>
          <p:cNvPr id="7" name="Picture 2"/>
          <p:cNvPicPr/>
          <p:nvPr/>
        </p:nvPicPr>
        <p:blipFill>
          <a:blip r:embed="rId2" cstate="print"/>
          <a:stretch/>
        </p:blipFill>
        <p:spPr>
          <a:xfrm>
            <a:off x="304800" y="5448607"/>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prépa des INP pour bacheliers généraux – Choix des spécialités</a:t>
            </a:r>
          </a:p>
        </p:txBody>
      </p:sp>
      <p:sp>
        <p:nvSpPr>
          <p:cNvPr id="3" name="Espace réservé du contenu 2"/>
          <p:cNvSpPr>
            <a:spLocks noGrp="1"/>
          </p:cNvSpPr>
          <p:nvPr>
            <p:ph idx="1"/>
          </p:nvPr>
        </p:nvSpPr>
        <p:spPr/>
        <p:txBody>
          <a:bodyPr/>
          <a:lstStyle/>
          <a:p>
            <a:endParaRPr lang="fr-FR"/>
          </a:p>
        </p:txBody>
      </p:sp>
      <p:sp>
        <p:nvSpPr>
          <p:cNvPr id="4" name="Espace réservé du pied de page 3"/>
          <p:cNvSpPr>
            <a:spLocks noGrp="1"/>
          </p:cNvSpPr>
          <p:nvPr>
            <p:ph type="ftr" sz="quarter" idx="10"/>
          </p:nvPr>
        </p:nvSpPr>
        <p:spPr/>
        <p:txBody>
          <a:bodyPr/>
          <a:lstStyle/>
          <a:p>
            <a:pPr>
              <a:defRPr/>
            </a:pPr>
            <a:r>
              <a:rPr lang="fr-FR"/>
              <a:t>Après la spécialité SI en première…</a:t>
            </a: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30</a:t>
            </a:fld>
            <a:endParaRPr lang="fr-FR"/>
          </a:p>
        </p:txBody>
      </p:sp>
      <p:pic>
        <p:nvPicPr>
          <p:cNvPr id="4098" name="Picture 2"/>
          <p:cNvPicPr>
            <a:picLocks noChangeAspect="1" noChangeArrowheads="1"/>
          </p:cNvPicPr>
          <p:nvPr/>
        </p:nvPicPr>
        <p:blipFill>
          <a:blip r:embed="rId2" cstate="print"/>
          <a:srcRect/>
          <a:stretch>
            <a:fillRect/>
          </a:stretch>
        </p:blipFill>
        <p:spPr bwMode="auto">
          <a:xfrm>
            <a:off x="457200" y="1524000"/>
            <a:ext cx="8134350" cy="2524453"/>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INSA pour bacheliers généraux</a:t>
            </a:r>
            <a:br>
              <a:rPr lang="fr-FR" sz="2400" dirty="0"/>
            </a:br>
            <a:r>
              <a:rPr lang="fr-FR" sz="2400" dirty="0"/>
              <a:t>Choix des spécialités</a:t>
            </a:r>
          </a:p>
        </p:txBody>
      </p:sp>
      <p:sp>
        <p:nvSpPr>
          <p:cNvPr id="3" name="Espace réservé du contenu 2"/>
          <p:cNvSpPr>
            <a:spLocks noGrp="1"/>
          </p:cNvSpPr>
          <p:nvPr>
            <p:ph idx="1"/>
          </p:nvPr>
        </p:nvSpPr>
        <p:spPr/>
        <p:txBody>
          <a:bodyPr/>
          <a:lstStyle/>
          <a:p>
            <a:r>
              <a:rPr lang="fr-FR" sz="2000" b="1" dirty="0"/>
              <a:t>Spécialités pour l'année de première :</a:t>
            </a:r>
          </a:p>
          <a:p>
            <a:pPr lvl="1"/>
            <a:r>
              <a:rPr lang="fr-FR" sz="1800" dirty="0"/>
              <a:t>ES1 = </a:t>
            </a:r>
            <a:r>
              <a:rPr lang="fr-FR" sz="1800" b="1" dirty="0">
                <a:solidFill>
                  <a:srgbClr val="0070C0"/>
                </a:solidFill>
              </a:rPr>
              <a:t>Mathématiques</a:t>
            </a:r>
          </a:p>
          <a:p>
            <a:pPr lvl="1"/>
            <a:r>
              <a:rPr lang="fr-FR" sz="1800" dirty="0"/>
              <a:t>ES2 = </a:t>
            </a:r>
            <a:r>
              <a:rPr lang="fr-FR" sz="1800" b="1" dirty="0">
                <a:solidFill>
                  <a:srgbClr val="0070C0"/>
                </a:solidFill>
              </a:rPr>
              <a:t>Physique-chimie ou Sciences de l’Ingénieur</a:t>
            </a:r>
          </a:p>
          <a:p>
            <a:pPr lvl="1"/>
            <a:r>
              <a:rPr lang="fr-FR" sz="1800" dirty="0"/>
              <a:t>ES3 = autre spécialité scientifique ou non.</a:t>
            </a:r>
          </a:p>
          <a:p>
            <a:r>
              <a:rPr lang="fr-FR" sz="2000" b="1" dirty="0"/>
              <a:t>Spécialités pour l'année de terminale :</a:t>
            </a:r>
          </a:p>
          <a:p>
            <a:pPr lvl="1"/>
            <a:r>
              <a:rPr lang="fr-FR" sz="1800" dirty="0"/>
              <a:t>ES1 = </a:t>
            </a:r>
            <a:r>
              <a:rPr lang="fr-FR" sz="1800" b="1" dirty="0">
                <a:solidFill>
                  <a:srgbClr val="0070C0"/>
                </a:solidFill>
              </a:rPr>
              <a:t>Mathématiques</a:t>
            </a:r>
          </a:p>
          <a:p>
            <a:pPr lvl="1"/>
            <a:r>
              <a:rPr lang="fr-FR" sz="1800" dirty="0"/>
              <a:t>ES2 =</a:t>
            </a:r>
            <a:r>
              <a:rPr lang="fr-FR" sz="1800" b="1" dirty="0">
                <a:solidFill>
                  <a:srgbClr val="0070C0"/>
                </a:solidFill>
              </a:rPr>
              <a:t> autre spécialité scientifique</a:t>
            </a:r>
            <a:endParaRPr lang="fr-FR" sz="1800" dirty="0"/>
          </a:p>
          <a:p>
            <a:r>
              <a:rPr lang="fr-FR" sz="2200" dirty="0"/>
              <a:t>Notes :</a:t>
            </a:r>
          </a:p>
          <a:p>
            <a:pPr lvl="1"/>
            <a:r>
              <a:rPr lang="fr-FR" sz="1800" dirty="0"/>
              <a:t>Cependant, </a:t>
            </a:r>
            <a:r>
              <a:rPr lang="fr-FR" sz="1800" dirty="0">
                <a:solidFill>
                  <a:srgbClr val="0070C0"/>
                </a:solidFill>
              </a:rPr>
              <a:t>la SVT est moins adaptée </a:t>
            </a:r>
            <a:r>
              <a:rPr lang="fr-FR" sz="1800" dirty="0"/>
              <a:t>à une poursuite d'études au sein du Groupe INSA.</a:t>
            </a:r>
          </a:p>
          <a:p>
            <a:pPr lvl="1"/>
            <a:r>
              <a:rPr lang="fr-FR" sz="1800" dirty="0"/>
              <a:t>Le classement final est unique, quels que soient les enseignements de spécialité choisis par les élèves en terminale et il sert de base aux propositions effectuées par </a:t>
            </a:r>
            <a:r>
              <a:rPr lang="fr-FR" sz="1800" dirty="0" err="1"/>
              <a:t>Parcoursup</a:t>
            </a:r>
            <a:r>
              <a:rPr lang="fr-FR" sz="1800" dirty="0"/>
              <a:t>.</a:t>
            </a:r>
          </a:p>
          <a:p>
            <a:pPr lvl="1"/>
            <a:endParaRPr lang="fr-FR" sz="1800" dirty="0"/>
          </a:p>
          <a:p>
            <a:pPr lvl="1"/>
            <a:endParaRPr lang="fr-FR" sz="1800" dirty="0"/>
          </a:p>
          <a:p>
            <a:endParaRPr lang="fr-FR" sz="2000" dirty="0"/>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31</a:t>
            </a:fld>
            <a:endParaRPr lang="fr-F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err="1"/>
              <a:t>Geipi</a:t>
            </a:r>
            <a:r>
              <a:rPr lang="fr-FR" sz="2400" dirty="0"/>
              <a:t> </a:t>
            </a:r>
            <a:r>
              <a:rPr lang="fr-FR" sz="2400" dirty="0" err="1"/>
              <a:t>Polytech</a:t>
            </a:r>
            <a:r>
              <a:rPr lang="fr-FR" sz="2400" dirty="0"/>
              <a:t> pour bacheliers généraux</a:t>
            </a:r>
            <a:br>
              <a:rPr lang="fr-FR" sz="2400" dirty="0"/>
            </a:br>
            <a:r>
              <a:rPr lang="fr-FR" sz="2400" dirty="0"/>
              <a:t>Choix des spécialités</a:t>
            </a:r>
          </a:p>
        </p:txBody>
      </p:sp>
      <p:sp>
        <p:nvSpPr>
          <p:cNvPr id="3" name="Espace réservé du contenu 2"/>
          <p:cNvSpPr>
            <a:spLocks noGrp="1"/>
          </p:cNvSpPr>
          <p:nvPr>
            <p:ph idx="1"/>
          </p:nvPr>
        </p:nvSpPr>
        <p:spPr/>
        <p:txBody>
          <a:bodyPr/>
          <a:lstStyle/>
          <a:p>
            <a:r>
              <a:rPr lang="fr-FR" sz="2400" b="1" dirty="0"/>
              <a:t>Spécialités en classe de Première (voie générale) :</a:t>
            </a:r>
            <a:endParaRPr lang="fr-FR" sz="2400" dirty="0"/>
          </a:p>
          <a:p>
            <a:pPr lvl="1"/>
            <a:r>
              <a:rPr lang="fr-FR" sz="1800" b="1" dirty="0">
                <a:solidFill>
                  <a:srgbClr val="0070C0"/>
                </a:solidFill>
              </a:rPr>
              <a:t>Mathématiques</a:t>
            </a:r>
          </a:p>
          <a:p>
            <a:pPr lvl="1"/>
            <a:r>
              <a:rPr lang="fr-FR" sz="1800" b="1" dirty="0">
                <a:solidFill>
                  <a:srgbClr val="0070C0"/>
                </a:solidFill>
              </a:rPr>
              <a:t>Physique-chimie</a:t>
            </a:r>
          </a:p>
          <a:p>
            <a:pPr lvl="1"/>
            <a:r>
              <a:rPr lang="fr-FR" sz="1800" dirty="0"/>
              <a:t>Une spécialité libre (scientifique ou non)</a:t>
            </a:r>
          </a:p>
          <a:p>
            <a:r>
              <a:rPr lang="fr-FR" sz="2400" b="1" dirty="0"/>
              <a:t>Spécialités en classe de Terminale (voie générale) :</a:t>
            </a:r>
            <a:endParaRPr lang="fr-FR" sz="2400" dirty="0"/>
          </a:p>
          <a:p>
            <a:pPr lvl="1"/>
            <a:r>
              <a:rPr lang="fr-FR" sz="1800" b="1" dirty="0">
                <a:solidFill>
                  <a:srgbClr val="0070C0"/>
                </a:solidFill>
              </a:rPr>
              <a:t>Mathématiques </a:t>
            </a:r>
            <a:r>
              <a:rPr lang="fr-FR" sz="1800" dirty="0">
                <a:solidFill>
                  <a:srgbClr val="0070C0"/>
                </a:solidFill>
              </a:rPr>
              <a:t>(ou à défaut l'option maths complémentaires)</a:t>
            </a:r>
          </a:p>
          <a:p>
            <a:pPr lvl="1"/>
            <a:r>
              <a:rPr lang="fr-FR" sz="1800" b="1" dirty="0">
                <a:solidFill>
                  <a:srgbClr val="0070C0"/>
                </a:solidFill>
              </a:rPr>
              <a:t>Une spécialité scientifique (PC ou SISP ou SVT ou NSI ou biologie-écologie)</a:t>
            </a:r>
          </a:p>
          <a:p>
            <a:endParaRPr lang="fr-FR" sz="2400" dirty="0"/>
          </a:p>
          <a:p>
            <a:pPr>
              <a:buNone/>
            </a:pPr>
            <a:endParaRPr lang="fr-FR" sz="2400" dirty="0"/>
          </a:p>
        </p:txBody>
      </p:sp>
      <p:sp>
        <p:nvSpPr>
          <p:cNvPr id="4" name="Espace réservé du pied de page 3"/>
          <p:cNvSpPr>
            <a:spLocks noGrp="1"/>
          </p:cNvSpPr>
          <p:nvPr>
            <p:ph type="ftr" sz="quarter" idx="10"/>
          </p:nvPr>
        </p:nvSpPr>
        <p:spPr/>
        <p:txBody>
          <a:bodyPr/>
          <a:lstStyle/>
          <a:p>
            <a:pPr>
              <a:defRPr/>
            </a:pP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32</a:t>
            </a:fld>
            <a:endParaRPr lang="fr-F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err="1"/>
              <a:t>Geipi</a:t>
            </a:r>
            <a:r>
              <a:rPr lang="fr-FR" sz="2400" dirty="0"/>
              <a:t> </a:t>
            </a:r>
            <a:r>
              <a:rPr lang="fr-FR" sz="2400" dirty="0" err="1"/>
              <a:t>Polytech</a:t>
            </a:r>
            <a:r>
              <a:rPr lang="fr-FR" sz="2400" dirty="0"/>
              <a:t> pour bacheliers généraux</a:t>
            </a:r>
            <a:br>
              <a:rPr lang="fr-FR" sz="2400" dirty="0"/>
            </a:br>
            <a:r>
              <a:rPr lang="fr-FR" sz="2400" dirty="0"/>
              <a:t>Choix des spécialités</a:t>
            </a:r>
          </a:p>
        </p:txBody>
      </p:sp>
      <p:sp>
        <p:nvSpPr>
          <p:cNvPr id="3" name="Espace réservé du contenu 2"/>
          <p:cNvSpPr>
            <a:spLocks noGrp="1"/>
          </p:cNvSpPr>
          <p:nvPr>
            <p:ph idx="1"/>
          </p:nvPr>
        </p:nvSpPr>
        <p:spPr/>
        <p:txBody>
          <a:bodyPr/>
          <a:lstStyle/>
          <a:p>
            <a:r>
              <a:rPr lang="fr-FR" sz="2200" b="1" dirty="0"/>
              <a:t>Concours bac général :</a:t>
            </a:r>
          </a:p>
          <a:p>
            <a:endParaRPr lang="fr-FR" sz="2400" dirty="0"/>
          </a:p>
          <a:p>
            <a:endParaRPr lang="fr-FR" sz="2400" dirty="0"/>
          </a:p>
          <a:p>
            <a:endParaRPr lang="fr-FR" sz="2400" dirty="0"/>
          </a:p>
          <a:p>
            <a:endParaRPr lang="fr-FR" sz="2400" dirty="0"/>
          </a:p>
          <a:p>
            <a:endParaRPr lang="fr-FR" sz="2400" dirty="0"/>
          </a:p>
          <a:p>
            <a:endParaRPr lang="fr-FR" sz="2400" dirty="0"/>
          </a:p>
          <a:p>
            <a:endParaRPr lang="fr-FR" sz="2400" dirty="0"/>
          </a:p>
          <a:p>
            <a:endParaRPr lang="fr-FR" sz="2400" dirty="0"/>
          </a:p>
          <a:p>
            <a:endParaRPr lang="fr-FR" sz="2400" dirty="0"/>
          </a:p>
          <a:p>
            <a:r>
              <a:rPr lang="fr-FR" sz="2000" b="1" i="1" dirty="0">
                <a:solidFill>
                  <a:srgbClr val="FF0000"/>
                </a:solidFill>
              </a:rPr>
              <a:t>Et un concours spécifique pour STI2D</a:t>
            </a:r>
          </a:p>
        </p:txBody>
      </p:sp>
      <p:sp>
        <p:nvSpPr>
          <p:cNvPr id="4" name="Espace réservé du pied de page 3"/>
          <p:cNvSpPr>
            <a:spLocks noGrp="1"/>
          </p:cNvSpPr>
          <p:nvPr>
            <p:ph type="ftr" sz="quarter" idx="10"/>
          </p:nvPr>
        </p:nvSpPr>
        <p:spPr/>
        <p:txBody>
          <a:bodyPr/>
          <a:lstStyle/>
          <a:p>
            <a:pPr>
              <a:defRPr/>
            </a:pP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33</a:t>
            </a:fld>
            <a:endParaRPr lang="fr-FR"/>
          </a:p>
        </p:txBody>
      </p:sp>
      <p:pic>
        <p:nvPicPr>
          <p:cNvPr id="5122" name="Picture 2"/>
          <p:cNvPicPr>
            <a:picLocks noChangeAspect="1" noChangeArrowheads="1"/>
          </p:cNvPicPr>
          <p:nvPr/>
        </p:nvPicPr>
        <p:blipFill>
          <a:blip r:embed="rId2" cstate="print"/>
          <a:srcRect/>
          <a:stretch>
            <a:fillRect/>
          </a:stretch>
        </p:blipFill>
        <p:spPr bwMode="auto">
          <a:xfrm>
            <a:off x="1066800" y="1447800"/>
            <a:ext cx="7581900" cy="3586953"/>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Résumé CPGE et </a:t>
            </a:r>
            <a:r>
              <a:rPr lang="fr-FR" dirty="0" smtClean="0"/>
              <a:t>CPI-EI</a:t>
            </a:r>
            <a:r>
              <a:rPr lang="fr-FR" dirty="0"/>
              <a:t/>
            </a:r>
            <a:br>
              <a:rPr lang="fr-FR" dirty="0"/>
            </a:br>
            <a:r>
              <a:rPr lang="fr-FR" dirty="0"/>
              <a:t>bacheliers généraux</a:t>
            </a:r>
          </a:p>
        </p:txBody>
      </p:sp>
      <p:sp>
        <p:nvSpPr>
          <p:cNvPr id="3" name="Espace réservé du contenu 2"/>
          <p:cNvSpPr>
            <a:spLocks noGrp="1"/>
          </p:cNvSpPr>
          <p:nvPr>
            <p:ph idx="1"/>
          </p:nvPr>
        </p:nvSpPr>
        <p:spPr>
          <a:xfrm>
            <a:off x="457200" y="5562600"/>
            <a:ext cx="1981200" cy="609600"/>
          </a:xfrm>
        </p:spPr>
        <p:txBody>
          <a:bodyPr/>
          <a:lstStyle/>
          <a:p>
            <a:r>
              <a:rPr lang="fr-FR" sz="1400" i="1" dirty="0"/>
              <a:t>Effectifs CPGE R2021</a:t>
            </a:r>
          </a:p>
        </p:txBody>
      </p:sp>
      <p:sp>
        <p:nvSpPr>
          <p:cNvPr id="4" name="Espace réservé du pied de page 3"/>
          <p:cNvSpPr>
            <a:spLocks noGrp="1"/>
          </p:cNvSpPr>
          <p:nvPr>
            <p:ph type="ftr" sz="quarter" idx="10"/>
          </p:nvPr>
        </p:nvSpPr>
        <p:spPr/>
        <p:txBody>
          <a:bodyPr/>
          <a:lstStyle/>
          <a:p>
            <a:pPr>
              <a:defRPr/>
            </a:pPr>
            <a:r>
              <a:rPr lang="fr-FR"/>
              <a:t>Après la spécialité SI en première…</a:t>
            </a: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34</a:t>
            </a:fld>
            <a:endParaRPr lang="fr-FR"/>
          </a:p>
        </p:txBody>
      </p:sp>
      <p:graphicFrame>
        <p:nvGraphicFramePr>
          <p:cNvPr id="6" name="Tableau 5"/>
          <p:cNvGraphicFramePr>
            <a:graphicFrameLocks noGrp="1"/>
          </p:cNvGraphicFramePr>
          <p:nvPr/>
        </p:nvGraphicFramePr>
        <p:xfrm>
          <a:off x="2743200" y="1143000"/>
          <a:ext cx="4661242" cy="4968240"/>
        </p:xfrm>
        <a:graphic>
          <a:graphicData uri="http://schemas.openxmlformats.org/drawingml/2006/table">
            <a:tbl>
              <a:tblPr firstRow="1" firstCol="1" bandRow="1">
                <a:tableStyleId>{69CF1AB2-1976-4502-BF36-3FF5EA218861}</a:tableStyleId>
              </a:tblPr>
              <a:tblGrid>
                <a:gridCol w="1065427">
                  <a:extLst>
                    <a:ext uri="{9D8B030D-6E8A-4147-A177-3AD203B41FA5}">
                      <a16:colId xmlns:a16="http://schemas.microsoft.com/office/drawing/2014/main" xmlns="" val="20000"/>
                    </a:ext>
                  </a:extLst>
                </a:gridCol>
                <a:gridCol w="998836">
                  <a:extLst>
                    <a:ext uri="{9D8B030D-6E8A-4147-A177-3AD203B41FA5}">
                      <a16:colId xmlns:a16="http://schemas.microsoft.com/office/drawing/2014/main" xmlns="" val="20001"/>
                    </a:ext>
                  </a:extLst>
                </a:gridCol>
                <a:gridCol w="2596979">
                  <a:extLst>
                    <a:ext uri="{9D8B030D-6E8A-4147-A177-3AD203B41FA5}">
                      <a16:colId xmlns:a16="http://schemas.microsoft.com/office/drawing/2014/main" xmlns="" val="20002"/>
                    </a:ext>
                  </a:extLst>
                </a:gridCol>
              </a:tblGrid>
              <a:tr h="0">
                <a:tc>
                  <a:txBody>
                    <a:bodyPr/>
                    <a:lstStyle/>
                    <a:p>
                      <a:pPr algn="ctr"/>
                      <a:endParaRPr lang="fr-FR" sz="1600" dirty="0"/>
                    </a:p>
                  </a:txBody>
                  <a:tcPr anchor="ctr"/>
                </a:tc>
                <a:tc>
                  <a:txBody>
                    <a:bodyPr/>
                    <a:lstStyle/>
                    <a:p>
                      <a:pPr algn="ctr"/>
                      <a:r>
                        <a:rPr lang="fr-FR" sz="1600" dirty="0"/>
                        <a:t>Effectif</a:t>
                      </a:r>
                    </a:p>
                  </a:txBody>
                  <a:tcPr anchor="ctr"/>
                </a:tc>
                <a:tc>
                  <a:txBody>
                    <a:bodyPr/>
                    <a:lstStyle/>
                    <a:p>
                      <a:pPr algn="ctr"/>
                      <a:r>
                        <a:rPr lang="fr-FR" sz="1600" dirty="0"/>
                        <a:t>Tale</a:t>
                      </a:r>
                    </a:p>
                  </a:txBody>
                  <a:tcPr anchor="ctr"/>
                </a:tc>
                <a:extLst>
                  <a:ext uri="{0D108BD9-81ED-4DB2-BD59-A6C34878D82A}">
                    <a16:rowId xmlns:a16="http://schemas.microsoft.com/office/drawing/2014/main" xmlns="" val="10000"/>
                  </a:ext>
                </a:extLst>
              </a:tr>
              <a:tr h="0">
                <a:tc>
                  <a:txBody>
                    <a:bodyPr/>
                    <a:lstStyle/>
                    <a:p>
                      <a:pPr algn="ctr"/>
                      <a:r>
                        <a:rPr lang="fr-FR" sz="1600" b="1" dirty="0"/>
                        <a:t>MPSI</a:t>
                      </a:r>
                    </a:p>
                  </a:txBody>
                  <a:tcPr anchor="ctr"/>
                </a:tc>
                <a:tc>
                  <a:txBody>
                    <a:bodyPr/>
                    <a:lstStyle/>
                    <a:p>
                      <a:pPr algn="ctr"/>
                      <a:r>
                        <a:rPr lang="fr-FR" sz="1600" b="0" dirty="0"/>
                        <a:t>≈ 8000</a:t>
                      </a:r>
                    </a:p>
                  </a:txBody>
                  <a:tcPr anchor="ctr"/>
                </a:tc>
                <a:tc>
                  <a:txBody>
                    <a:bodyPr/>
                    <a:lstStyle/>
                    <a:p>
                      <a:pPr algn="ctr"/>
                      <a:r>
                        <a:rPr lang="fr-FR" sz="1600" b="1" dirty="0">
                          <a:solidFill>
                            <a:srgbClr val="FF0000"/>
                          </a:solidFill>
                        </a:rPr>
                        <a:t>M + PC </a:t>
                      </a:r>
                      <a:r>
                        <a:rPr lang="fr-FR" sz="1600" b="0" dirty="0">
                          <a:solidFill>
                            <a:schemeClr val="tx1"/>
                          </a:solidFill>
                        </a:rPr>
                        <a:t>ou</a:t>
                      </a:r>
                      <a:r>
                        <a:rPr lang="fr-FR" sz="1600" b="1" dirty="0">
                          <a:solidFill>
                            <a:srgbClr val="FF0000"/>
                          </a:solidFill>
                        </a:rPr>
                        <a:t> M + SISP</a:t>
                      </a:r>
                    </a:p>
                    <a:p>
                      <a:pPr algn="ctr"/>
                      <a:r>
                        <a:rPr lang="fr-FR" sz="1600" b="0" dirty="0"/>
                        <a:t>M expertes</a:t>
                      </a:r>
                      <a:r>
                        <a:rPr lang="fr-FR" sz="1600" b="0" baseline="0" dirty="0"/>
                        <a:t> </a:t>
                      </a:r>
                      <a:r>
                        <a:rPr lang="fr-FR" sz="1600" b="0" dirty="0"/>
                        <a:t>conseillées</a:t>
                      </a:r>
                    </a:p>
                  </a:txBody>
                  <a:tcPr anchor="ctr"/>
                </a:tc>
                <a:extLst>
                  <a:ext uri="{0D108BD9-81ED-4DB2-BD59-A6C34878D82A}">
                    <a16:rowId xmlns:a16="http://schemas.microsoft.com/office/drawing/2014/main" xmlns="" val="10001"/>
                  </a:ext>
                </a:extLst>
              </a:tr>
              <a:tr h="0">
                <a:tc>
                  <a:txBody>
                    <a:bodyPr/>
                    <a:lstStyle/>
                    <a:p>
                      <a:pPr algn="ctr"/>
                      <a:r>
                        <a:rPr lang="fr-FR" sz="1600" b="1" dirty="0"/>
                        <a:t>PCSI</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0" dirty="0"/>
                        <a:t>≈ 8500</a:t>
                      </a:r>
                    </a:p>
                  </a:txBody>
                  <a:tcPr anchor="ctr"/>
                </a:tc>
                <a:tc>
                  <a:txBody>
                    <a:bodyPr/>
                    <a:lstStyle/>
                    <a:p>
                      <a:pPr algn="ctr"/>
                      <a:r>
                        <a:rPr lang="fr-FR" sz="1600" b="1" dirty="0">
                          <a:solidFill>
                            <a:srgbClr val="FF0000"/>
                          </a:solidFill>
                        </a:rPr>
                        <a:t>M + PC </a:t>
                      </a:r>
                      <a:r>
                        <a:rPr lang="fr-FR" sz="1600" b="0" dirty="0">
                          <a:solidFill>
                            <a:schemeClr val="tx1"/>
                          </a:solidFill>
                        </a:rPr>
                        <a:t>ou</a:t>
                      </a:r>
                      <a:r>
                        <a:rPr lang="fr-FR" sz="1600" b="1" dirty="0">
                          <a:solidFill>
                            <a:srgbClr val="FF0000"/>
                          </a:solidFill>
                        </a:rPr>
                        <a:t> M + SISP</a:t>
                      </a:r>
                    </a:p>
                    <a:p>
                      <a:pPr algn="ctr"/>
                      <a:r>
                        <a:rPr lang="fr-FR" sz="1600" b="0" dirty="0"/>
                        <a:t>M expertes</a:t>
                      </a:r>
                      <a:r>
                        <a:rPr lang="fr-FR" sz="1600" b="0" baseline="0" dirty="0"/>
                        <a:t> </a:t>
                      </a:r>
                      <a:r>
                        <a:rPr lang="fr-FR" sz="1600" b="0" dirty="0"/>
                        <a:t>conseillées</a:t>
                      </a:r>
                    </a:p>
                  </a:txBody>
                  <a:tcPr anchor="ctr"/>
                </a:tc>
                <a:extLst>
                  <a:ext uri="{0D108BD9-81ED-4DB2-BD59-A6C34878D82A}">
                    <a16:rowId xmlns:a16="http://schemas.microsoft.com/office/drawing/2014/main" xmlns="" val="10002"/>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t>PTSI</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0" dirty="0"/>
                        <a:t>≈ 3000</a:t>
                      </a:r>
                    </a:p>
                  </a:txBody>
                  <a:tcPr anchor="ctr"/>
                </a:tc>
                <a:tc>
                  <a:txBody>
                    <a:bodyPr/>
                    <a:lstStyle/>
                    <a:p>
                      <a:pPr algn="ctr"/>
                      <a:r>
                        <a:rPr lang="fr-FR" sz="1600" b="1" dirty="0">
                          <a:solidFill>
                            <a:srgbClr val="FF0000"/>
                          </a:solidFill>
                        </a:rPr>
                        <a:t>M + PC </a:t>
                      </a:r>
                      <a:r>
                        <a:rPr lang="fr-FR" sz="1600" b="0" dirty="0">
                          <a:solidFill>
                            <a:schemeClr val="tx1"/>
                          </a:solidFill>
                        </a:rPr>
                        <a:t>ou</a:t>
                      </a:r>
                      <a:r>
                        <a:rPr lang="fr-FR" sz="1600" b="1" dirty="0">
                          <a:solidFill>
                            <a:srgbClr val="FF0000"/>
                          </a:solidFill>
                        </a:rPr>
                        <a:t> M + SISP</a:t>
                      </a:r>
                    </a:p>
                    <a:p>
                      <a:pPr algn="ctr"/>
                      <a:r>
                        <a:rPr lang="fr-FR" sz="1600" b="0" dirty="0"/>
                        <a:t>M expertes</a:t>
                      </a:r>
                      <a:r>
                        <a:rPr lang="fr-FR" sz="1600" b="0" baseline="0" dirty="0"/>
                        <a:t> </a:t>
                      </a:r>
                      <a:r>
                        <a:rPr lang="fr-FR" sz="1600" b="0" dirty="0"/>
                        <a:t>conseillées</a:t>
                      </a:r>
                    </a:p>
                  </a:txBody>
                  <a:tcPr anchor="ctr"/>
                </a:tc>
                <a:extLst>
                  <a:ext uri="{0D108BD9-81ED-4DB2-BD59-A6C34878D82A}">
                    <a16:rowId xmlns:a16="http://schemas.microsoft.com/office/drawing/2014/main" xmlns="" val="10003"/>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t>MPII</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0" dirty="0"/>
                        <a:t>≈ 1000</a:t>
                      </a:r>
                    </a:p>
                  </a:txBody>
                  <a:tcPr anchor="ctr"/>
                </a:tc>
                <a:tc>
                  <a:txBody>
                    <a:bodyPr/>
                    <a:lstStyle/>
                    <a:p>
                      <a:pPr algn="ctr"/>
                      <a:r>
                        <a:rPr lang="fr-FR" sz="1600" b="1" dirty="0">
                          <a:solidFill>
                            <a:srgbClr val="FF0000"/>
                          </a:solidFill>
                        </a:rPr>
                        <a:t>M + NSI</a:t>
                      </a:r>
                    </a:p>
                    <a:p>
                      <a:pPr algn="ctr"/>
                      <a:r>
                        <a:rPr lang="fr-FR" sz="1600" b="0" dirty="0"/>
                        <a:t>M expertes</a:t>
                      </a:r>
                      <a:r>
                        <a:rPr lang="fr-FR" sz="1600" b="0" baseline="0" dirty="0"/>
                        <a:t> </a:t>
                      </a:r>
                      <a:r>
                        <a:rPr lang="fr-FR" sz="1600" b="0" dirty="0"/>
                        <a:t>conseillées</a:t>
                      </a:r>
                    </a:p>
                  </a:txBody>
                  <a:tcPr anchor="ctr"/>
                </a:tc>
                <a:extLst>
                  <a:ext uri="{0D108BD9-81ED-4DB2-BD59-A6C34878D82A}">
                    <a16:rowId xmlns:a16="http://schemas.microsoft.com/office/drawing/2014/main" xmlns="" val="10004"/>
                  </a:ext>
                </a:extLst>
              </a:tr>
              <a:tr h="0">
                <a:tc>
                  <a:txBody>
                    <a:bodyPr/>
                    <a:lstStyle/>
                    <a:p>
                      <a:pPr algn="ctr"/>
                      <a:r>
                        <a:rPr lang="fr-FR" sz="1600" b="1" dirty="0"/>
                        <a:t>BCPST</a:t>
                      </a:r>
                    </a:p>
                  </a:txBody>
                  <a:tcPr anchor="ctr"/>
                </a:tc>
                <a:tc>
                  <a:txBody>
                    <a:bodyPr/>
                    <a:lstStyle/>
                    <a:p>
                      <a:pPr algn="ctr"/>
                      <a:r>
                        <a:rPr lang="fr-FR" sz="1600" b="0" dirty="0"/>
                        <a:t>≈ 3300</a:t>
                      </a:r>
                    </a:p>
                  </a:txBody>
                  <a:tcPr anchor="ctr"/>
                </a:tc>
                <a:tc>
                  <a:txBody>
                    <a:bodyPr/>
                    <a:lstStyle/>
                    <a:p>
                      <a:pPr algn="ctr"/>
                      <a:r>
                        <a:rPr lang="fr-FR" sz="1600" b="1" dirty="0">
                          <a:solidFill>
                            <a:srgbClr val="FF0000"/>
                          </a:solidFill>
                        </a:rPr>
                        <a:t>M + SVT </a:t>
                      </a:r>
                      <a:r>
                        <a:rPr lang="fr-FR" sz="1600" b="0" dirty="0">
                          <a:solidFill>
                            <a:schemeClr val="tx1"/>
                          </a:solidFill>
                        </a:rPr>
                        <a:t>ou</a:t>
                      </a:r>
                      <a:r>
                        <a:rPr lang="fr-FR" sz="1600" b="1" dirty="0">
                          <a:solidFill>
                            <a:srgbClr val="FF0000"/>
                          </a:solidFill>
                        </a:rPr>
                        <a:t> M +PC </a:t>
                      </a:r>
                      <a:r>
                        <a:rPr lang="fr-FR" sz="1600" b="0" dirty="0">
                          <a:solidFill>
                            <a:schemeClr val="tx1"/>
                          </a:solidFill>
                        </a:rPr>
                        <a:t>ou</a:t>
                      </a:r>
                      <a:r>
                        <a:rPr lang="fr-FR" sz="1600" b="1" dirty="0">
                          <a:solidFill>
                            <a:srgbClr val="FF0000"/>
                          </a:solidFill>
                        </a:rPr>
                        <a:t> </a:t>
                      </a:r>
                    </a:p>
                    <a:p>
                      <a:pPr algn="ctr"/>
                      <a:r>
                        <a:rPr lang="fr-FR" sz="1600" b="1" dirty="0">
                          <a:solidFill>
                            <a:srgbClr val="FF0000"/>
                          </a:solidFill>
                        </a:rPr>
                        <a:t>PC + SVT + M </a:t>
                      </a:r>
                      <a:r>
                        <a:rPr lang="fr-FR" sz="1600" b="1" dirty="0" err="1">
                          <a:solidFill>
                            <a:srgbClr val="FF0000"/>
                          </a:solidFill>
                        </a:rPr>
                        <a:t>compl</a:t>
                      </a:r>
                      <a:r>
                        <a:rPr lang="fr-FR" sz="1600" b="1" dirty="0">
                          <a:solidFill>
                            <a:srgbClr val="FF0000"/>
                          </a:solidFill>
                        </a:rPr>
                        <a:t>.</a:t>
                      </a:r>
                      <a:r>
                        <a:rPr lang="fr-FR" sz="1600" b="0" dirty="0"/>
                        <a:t> </a:t>
                      </a:r>
                    </a:p>
                  </a:txBody>
                  <a:tcPr anchor="ctr"/>
                </a:tc>
                <a:extLst>
                  <a:ext uri="{0D108BD9-81ED-4DB2-BD59-A6C34878D82A}">
                    <a16:rowId xmlns:a16="http://schemas.microsoft.com/office/drawing/2014/main" xmlns="" val="10005"/>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t>Prépa</a:t>
                      </a:r>
                    </a:p>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t>INP</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0" dirty="0"/>
                        <a:t>≈ 500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solidFill>
                            <a:srgbClr val="FF0000"/>
                          </a:solidFill>
                        </a:rPr>
                        <a:t>M + PC/SISP/NSI/SVT</a:t>
                      </a:r>
                    </a:p>
                    <a:p>
                      <a:pPr marL="0" marR="0" indent="0" algn="ctr" defTabSz="914400" rtl="0" eaLnBrk="1" fontAlgn="auto" latinLnBrk="0" hangingPunct="1">
                        <a:lnSpc>
                          <a:spcPct val="100000"/>
                        </a:lnSpc>
                        <a:spcBef>
                          <a:spcPts val="0"/>
                        </a:spcBef>
                        <a:spcAft>
                          <a:spcPts val="0"/>
                        </a:spcAft>
                        <a:buClrTx/>
                        <a:buSzTx/>
                        <a:buFontTx/>
                        <a:buNone/>
                        <a:tabLst/>
                        <a:defRPr/>
                      </a:pPr>
                      <a:r>
                        <a:rPr lang="fr-FR" sz="1600" b="0" dirty="0"/>
                        <a:t>M expertes</a:t>
                      </a:r>
                      <a:r>
                        <a:rPr lang="fr-FR" sz="1600" b="0" baseline="0" dirty="0"/>
                        <a:t> </a:t>
                      </a:r>
                      <a:r>
                        <a:rPr lang="fr-FR" sz="1600" b="0" dirty="0"/>
                        <a:t>conseillées</a:t>
                      </a:r>
                    </a:p>
                  </a:txBody>
                  <a:tcPr anchor="ctr"/>
                </a:tc>
                <a:extLst>
                  <a:ext uri="{0D108BD9-81ED-4DB2-BD59-A6C34878D82A}">
                    <a16:rowId xmlns:a16="http://schemas.microsoft.com/office/drawing/2014/main" xmlns="" val="10006"/>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t>INSA</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0" dirty="0"/>
                        <a:t>≈ 2600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solidFill>
                            <a:srgbClr val="FF0000"/>
                          </a:solidFill>
                        </a:rPr>
                        <a:t>M + PC/SISP/NSI</a:t>
                      </a:r>
                    </a:p>
                    <a:p>
                      <a:pPr marL="0" marR="0" indent="0" algn="ctr" defTabSz="914400" rtl="0" eaLnBrk="1" fontAlgn="auto" latinLnBrk="0" hangingPunct="1">
                        <a:lnSpc>
                          <a:spcPct val="100000"/>
                        </a:lnSpc>
                        <a:spcBef>
                          <a:spcPts val="0"/>
                        </a:spcBef>
                        <a:spcAft>
                          <a:spcPts val="0"/>
                        </a:spcAft>
                        <a:buClrTx/>
                        <a:buSzTx/>
                        <a:buFontTx/>
                        <a:buNone/>
                        <a:tabLst/>
                        <a:defRPr/>
                      </a:pPr>
                      <a:r>
                        <a:rPr lang="fr-FR" sz="1600" b="0" dirty="0"/>
                        <a:t>M expertes</a:t>
                      </a:r>
                      <a:r>
                        <a:rPr lang="fr-FR" sz="1600" b="0" baseline="0" dirty="0"/>
                        <a:t> </a:t>
                      </a:r>
                      <a:r>
                        <a:rPr lang="fr-FR" sz="1600" b="0" dirty="0"/>
                        <a:t>conseillées</a:t>
                      </a:r>
                    </a:p>
                  </a:txBody>
                  <a:tcPr anchor="ctr"/>
                </a:tc>
                <a:extLst>
                  <a:ext uri="{0D108BD9-81ED-4DB2-BD59-A6C34878D82A}">
                    <a16:rowId xmlns:a16="http://schemas.microsoft.com/office/drawing/2014/main" xmlns="" val="10007"/>
                  </a:ext>
                </a:extLst>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err="1"/>
                        <a:t>Geipi</a:t>
                      </a:r>
                      <a:endParaRPr lang="fr-FR" sz="1600" b="1" dirty="0"/>
                    </a:p>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err="1"/>
                        <a:t>Polytech</a:t>
                      </a:r>
                      <a:endParaRPr lang="fr-FR" sz="16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0" dirty="0"/>
                        <a:t>≈ 3600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a:solidFill>
                            <a:srgbClr val="FF0000"/>
                          </a:solidFill>
                        </a:rPr>
                        <a:t>M + PC/SISP/NSI/SVT</a:t>
                      </a:r>
                    </a:p>
                    <a:p>
                      <a:pPr marL="0" marR="0" indent="0" algn="ctr" defTabSz="914400" rtl="0" eaLnBrk="1" fontAlgn="auto" latinLnBrk="0" hangingPunct="1">
                        <a:lnSpc>
                          <a:spcPct val="100000"/>
                        </a:lnSpc>
                        <a:spcBef>
                          <a:spcPts val="0"/>
                        </a:spcBef>
                        <a:spcAft>
                          <a:spcPts val="0"/>
                        </a:spcAft>
                        <a:buClrTx/>
                        <a:buSzTx/>
                        <a:buFontTx/>
                        <a:buNone/>
                        <a:tabLst/>
                        <a:defRPr/>
                      </a:pPr>
                      <a:r>
                        <a:rPr lang="fr-FR" sz="1600" b="0" dirty="0"/>
                        <a:t>M expertes</a:t>
                      </a:r>
                      <a:r>
                        <a:rPr lang="fr-FR" sz="1600" b="0" baseline="0" dirty="0"/>
                        <a:t> </a:t>
                      </a:r>
                      <a:r>
                        <a:rPr lang="fr-FR" sz="1600" b="0" dirty="0"/>
                        <a:t>conseillées</a:t>
                      </a:r>
                    </a:p>
                  </a:txBody>
                  <a:tcPr anchor="ctr"/>
                </a:tc>
                <a:extLst>
                  <a:ext uri="{0D108BD9-81ED-4DB2-BD59-A6C34878D82A}">
                    <a16:rowId xmlns:a16="http://schemas.microsoft.com/office/drawing/2014/main" xmlns="" val="10008"/>
                  </a:ext>
                </a:extLst>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BUT – spécialités du bac Général</a:t>
            </a:r>
            <a:br>
              <a:rPr lang="fr-FR" sz="2400" dirty="0"/>
            </a:br>
            <a:r>
              <a:rPr lang="fr-FR" sz="2400" dirty="0"/>
              <a:t>les plus adaptées (extrait) - ADIUT</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35</a:t>
            </a:fld>
            <a:endParaRPr lang="fr-FR"/>
          </a:p>
        </p:txBody>
      </p:sp>
      <p:pic>
        <p:nvPicPr>
          <p:cNvPr id="2050" name="Picture 2"/>
          <p:cNvPicPr>
            <a:picLocks noChangeAspect="1" noChangeArrowheads="1"/>
          </p:cNvPicPr>
          <p:nvPr/>
        </p:nvPicPr>
        <p:blipFill>
          <a:blip r:embed="rId2" cstate="print"/>
          <a:srcRect/>
          <a:stretch>
            <a:fillRect/>
          </a:stretch>
        </p:blipFill>
        <p:spPr bwMode="auto">
          <a:xfrm>
            <a:off x="173386" y="1211444"/>
            <a:ext cx="8818214" cy="5113156"/>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381000" y="685800"/>
            <a:ext cx="2014886" cy="466725"/>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Résumé IUT – Bacheliers généraux</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36</a:t>
            </a:fld>
            <a:endParaRPr lang="fr-FR"/>
          </a:p>
        </p:txBody>
      </p:sp>
      <p:sp>
        <p:nvSpPr>
          <p:cNvPr id="6" name="Espace réservé du contenu 2"/>
          <p:cNvSpPr>
            <a:spLocks noGrp="1"/>
          </p:cNvSpPr>
          <p:nvPr>
            <p:ph idx="1"/>
          </p:nvPr>
        </p:nvSpPr>
        <p:spPr>
          <a:xfrm>
            <a:off x="457200" y="990600"/>
            <a:ext cx="8229600" cy="5135563"/>
          </a:xfrm>
        </p:spPr>
        <p:txBody>
          <a:bodyPr/>
          <a:lstStyle/>
          <a:p>
            <a:pPr marL="742950" lvl="2" indent="-342900"/>
            <a:endParaRPr lang="fr-FR" dirty="0"/>
          </a:p>
          <a:p>
            <a:pPr marL="742950" lvl="2" indent="-342900"/>
            <a:endParaRPr lang="fr-FR" dirty="0"/>
          </a:p>
          <a:p>
            <a:pPr marL="742950" lvl="2" indent="-342900"/>
            <a:endParaRPr lang="fr-FR" dirty="0"/>
          </a:p>
          <a:p>
            <a:pPr marL="742950" lvl="2" indent="-342900"/>
            <a:r>
              <a:rPr lang="fr-FR" dirty="0"/>
              <a:t>Pour </a:t>
            </a:r>
            <a:r>
              <a:rPr lang="fr-FR" b="1" dirty="0">
                <a:solidFill>
                  <a:srgbClr val="0070C0"/>
                </a:solidFill>
              </a:rPr>
              <a:t>conserver le choix des deux spécialités en terminale</a:t>
            </a:r>
            <a:r>
              <a:rPr lang="fr-FR" dirty="0"/>
              <a:t> qui conviendront le mieux aux </a:t>
            </a:r>
            <a:r>
              <a:rPr lang="fr-FR" b="1" dirty="0">
                <a:solidFill>
                  <a:srgbClr val="0070C0"/>
                </a:solidFill>
              </a:rPr>
              <a:t>goûts et aptitudes</a:t>
            </a:r>
            <a:r>
              <a:rPr lang="fr-FR" dirty="0"/>
              <a:t> (réussite au bac, dossier de poursuites d’études), il faut prendre une troisième spécialité scientifique en première.</a:t>
            </a:r>
          </a:p>
          <a:p>
            <a:pPr marL="742950" lvl="2" indent="-342900"/>
            <a:endParaRPr lang="fr-FR" dirty="0"/>
          </a:p>
          <a:p>
            <a:pPr marL="742950" lvl="2" indent="-342900"/>
            <a:endParaRPr lang="fr-FR" dirty="0"/>
          </a:p>
          <a:p>
            <a:pPr marL="742950" lvl="2" indent="-342900"/>
            <a:endParaRPr lang="fr-FR" sz="2400" b="1" dirty="0"/>
          </a:p>
          <a:p>
            <a:pPr marL="742950" lvl="2" indent="-342900">
              <a:buNone/>
            </a:pPr>
            <a:r>
              <a:rPr lang="fr-FR" sz="2400" dirty="0">
                <a:solidFill>
                  <a:srgbClr val="FF0000"/>
                </a:solidFill>
              </a:rPr>
              <a:t>	</a:t>
            </a:r>
            <a:endParaRPr lang="fr-FR" sz="2400" dirty="0"/>
          </a:p>
          <a:p>
            <a:endParaRPr lang="fr-FR" dirty="0"/>
          </a:p>
        </p:txBody>
      </p:sp>
      <p:pic>
        <p:nvPicPr>
          <p:cNvPr id="7" name="Picture 2"/>
          <p:cNvPicPr/>
          <p:nvPr/>
        </p:nvPicPr>
        <p:blipFill>
          <a:blip r:embed="rId2" cstate="print"/>
          <a:stretch/>
        </p:blipFill>
        <p:spPr>
          <a:xfrm>
            <a:off x="381000" y="2438400"/>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Licence</a:t>
            </a:r>
          </a:p>
        </p:txBody>
      </p:sp>
      <p:sp>
        <p:nvSpPr>
          <p:cNvPr id="3" name="Espace réservé du contenu 2"/>
          <p:cNvSpPr>
            <a:spLocks noGrp="1"/>
          </p:cNvSpPr>
          <p:nvPr>
            <p:ph idx="1"/>
          </p:nvPr>
        </p:nvSpPr>
        <p:spPr/>
        <p:txBody>
          <a:bodyPr/>
          <a:lstStyle/>
          <a:p>
            <a:pPr>
              <a:buNone/>
            </a:pPr>
            <a:r>
              <a:rPr lang="fr-FR" sz="2000" b="1" dirty="0"/>
              <a:t>Un grand nombre de mentions dont :</a:t>
            </a:r>
          </a:p>
          <a:p>
            <a:r>
              <a:rPr lang="fr-FR" sz="2000" dirty="0"/>
              <a:t>MATHÉMATIQUES</a:t>
            </a:r>
          </a:p>
          <a:p>
            <a:r>
              <a:rPr lang="fr-FR" sz="2000" dirty="0"/>
              <a:t>INFORMATIQUE</a:t>
            </a:r>
          </a:p>
          <a:p>
            <a:r>
              <a:rPr lang="fr-FR" sz="2000" dirty="0"/>
              <a:t>PHYSIQUE</a:t>
            </a:r>
          </a:p>
          <a:p>
            <a:r>
              <a:rPr lang="fr-FR" sz="2000" dirty="0"/>
              <a:t>CHIMIE</a:t>
            </a:r>
          </a:p>
          <a:p>
            <a:r>
              <a:rPr lang="fr-FR" sz="2000" dirty="0"/>
              <a:t>PHYSIQUE-CHIMIE </a:t>
            </a:r>
          </a:p>
          <a:p>
            <a:r>
              <a:rPr lang="fr-FR" sz="2000" dirty="0"/>
              <a:t>ÉLECTRONIQUE, ÉNERGIE ÉLECTRIQUE, AUTOMATIQUE</a:t>
            </a:r>
          </a:p>
          <a:p>
            <a:r>
              <a:rPr lang="fr-FR" sz="2000" dirty="0"/>
              <a:t>GÉNIE CIVIL</a:t>
            </a:r>
          </a:p>
          <a:p>
            <a:r>
              <a:rPr lang="fr-FR" sz="2000" dirty="0"/>
              <a:t>MÉCANIQUE </a:t>
            </a:r>
          </a:p>
          <a:p>
            <a:r>
              <a:rPr lang="fr-FR" sz="2000" dirty="0"/>
              <a:t>SCIENCES POUR L’INGENIEUR </a:t>
            </a:r>
          </a:p>
          <a:p>
            <a:r>
              <a:rPr lang="fr-FR" sz="2000" dirty="0"/>
              <a:t>…</a:t>
            </a:r>
          </a:p>
          <a:p>
            <a:pPr>
              <a:buNone/>
            </a:pPr>
            <a:r>
              <a:rPr lang="fr-FR" sz="2000" dirty="0"/>
              <a:t>	</a:t>
            </a:r>
            <a:r>
              <a:rPr lang="fr-FR" sz="2000" i="1" dirty="0"/>
              <a:t>Les attendus sont fixés dans l’arrêté du 21-12-2021</a:t>
            </a:r>
          </a:p>
          <a:p>
            <a:pPr>
              <a:buNone/>
            </a:pPr>
            <a:r>
              <a:rPr lang="fr-FR" sz="2000" i="1" dirty="0"/>
              <a:t>	JO du 24-12-2021 – BO du 06-01-2022</a:t>
            </a:r>
          </a:p>
          <a:p>
            <a:endParaRPr lang="fr-FR" sz="2000" dirty="0"/>
          </a:p>
          <a:p>
            <a:pPr lvl="1"/>
            <a:endParaRPr lang="fr-FR" sz="1800" b="1" dirty="0"/>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37</a:t>
            </a:fld>
            <a:endParaRPr lang="fr-F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CDUS </a:t>
            </a:r>
            <a:r>
              <a:rPr lang="fr-FR" sz="1200" dirty="0"/>
              <a:t>(Conférence des Doyens et Directeurs des UFR Scientifiques) </a:t>
            </a:r>
            <a:r>
              <a:rPr lang="fr-FR" sz="2400" dirty="0"/>
              <a:t>Spécialités conseillées</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38</a:t>
            </a:fld>
            <a:endParaRPr lang="fr-FR"/>
          </a:p>
        </p:txBody>
      </p:sp>
      <p:graphicFrame>
        <p:nvGraphicFramePr>
          <p:cNvPr id="6" name="Tableau 5"/>
          <p:cNvGraphicFramePr>
            <a:graphicFrameLocks noGrp="1"/>
          </p:cNvGraphicFramePr>
          <p:nvPr/>
        </p:nvGraphicFramePr>
        <p:xfrm>
          <a:off x="609600" y="1143000"/>
          <a:ext cx="7772399" cy="5071872"/>
        </p:xfrm>
        <a:graphic>
          <a:graphicData uri="http://schemas.openxmlformats.org/drawingml/2006/table">
            <a:tbl>
              <a:tblPr/>
              <a:tblGrid>
                <a:gridCol w="2319961">
                  <a:extLst>
                    <a:ext uri="{9D8B030D-6E8A-4147-A177-3AD203B41FA5}">
                      <a16:colId xmlns:a16="http://schemas.microsoft.com/office/drawing/2014/main" xmlns="" val="20000"/>
                    </a:ext>
                  </a:extLst>
                </a:gridCol>
                <a:gridCol w="2861639">
                  <a:extLst>
                    <a:ext uri="{9D8B030D-6E8A-4147-A177-3AD203B41FA5}">
                      <a16:colId xmlns:a16="http://schemas.microsoft.com/office/drawing/2014/main" xmlns="" val="20001"/>
                    </a:ext>
                  </a:extLst>
                </a:gridCol>
                <a:gridCol w="2590799">
                  <a:extLst>
                    <a:ext uri="{9D8B030D-6E8A-4147-A177-3AD203B41FA5}">
                      <a16:colId xmlns:a16="http://schemas.microsoft.com/office/drawing/2014/main" xmlns="" val="20002"/>
                    </a:ext>
                  </a:extLst>
                </a:gridCol>
              </a:tblGrid>
              <a:tr h="304800">
                <a:tc>
                  <a:txBody>
                    <a:bodyPr/>
                    <a:lstStyle/>
                    <a:p>
                      <a:pPr>
                        <a:lnSpc>
                          <a:spcPct val="115000"/>
                        </a:lnSpc>
                        <a:spcAft>
                          <a:spcPts val="0"/>
                        </a:spcAft>
                      </a:pPr>
                      <a:r>
                        <a:rPr lang="fr-FR" sz="1600" b="1" dirty="0">
                          <a:latin typeface="Calibri"/>
                          <a:ea typeface="Calibri"/>
                          <a:cs typeface="Times New Roman"/>
                        </a:rPr>
                        <a:t>Mentions de Licence</a:t>
                      </a:r>
                      <a:endParaRPr lang="fr-FR"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Times New Roman"/>
                        </a:rPr>
                        <a:t>Recommandations Terminale</a:t>
                      </a:r>
                      <a:endParaRPr lang="fr-FR"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Times New Roman"/>
                        </a:rPr>
                        <a:t>Recommandations Première</a:t>
                      </a:r>
                      <a:endParaRPr lang="fr-FR"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762000">
                <a:tc>
                  <a:txBody>
                    <a:bodyPr/>
                    <a:lstStyle/>
                    <a:p>
                      <a:pPr>
                        <a:lnSpc>
                          <a:spcPct val="115000"/>
                        </a:lnSpc>
                        <a:spcAft>
                          <a:spcPts val="0"/>
                        </a:spcAft>
                      </a:pPr>
                      <a:r>
                        <a:rPr lang="fr-FR" sz="1600" b="1" dirty="0">
                          <a:latin typeface="Calibri"/>
                          <a:ea typeface="Calibri"/>
                          <a:cs typeface="Times New Roman"/>
                        </a:rPr>
                        <a:t>Electronique, électrotechnique, automatique (EEA)</a:t>
                      </a:r>
                      <a:endParaRPr lang="fr-FR"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solidFill>
                            <a:srgbClr val="FF0000"/>
                          </a:solidFill>
                          <a:latin typeface="Calibri"/>
                          <a:ea typeface="Calibri"/>
                          <a:cs typeface="Times New Roman"/>
                        </a:rPr>
                        <a:t>PC</a:t>
                      </a:r>
                      <a:r>
                        <a:rPr lang="fr-FR" sz="1600" dirty="0">
                          <a:latin typeface="Calibri"/>
                          <a:ea typeface="Calibri"/>
                          <a:cs typeface="Times New Roman"/>
                        </a:rPr>
                        <a:t> + </a:t>
                      </a:r>
                      <a:r>
                        <a:rPr lang="fr-FR" sz="1600" b="1" dirty="0">
                          <a:solidFill>
                            <a:srgbClr val="FF0000"/>
                          </a:solidFill>
                          <a:latin typeface="Calibri"/>
                          <a:ea typeface="Calibri"/>
                          <a:cs typeface="Times New Roman"/>
                        </a:rPr>
                        <a:t>Maths</a:t>
                      </a:r>
                      <a:r>
                        <a:rPr lang="fr-FR" sz="1600" dirty="0">
                          <a:latin typeface="Calibri"/>
                          <a:ea typeface="Calibri"/>
                          <a:cs typeface="Times New Roman"/>
                        </a:rPr>
                        <a:t/>
                      </a:r>
                      <a:br>
                        <a:rPr lang="fr-FR" sz="1600" dirty="0">
                          <a:latin typeface="Calibri"/>
                          <a:ea typeface="Calibri"/>
                          <a:cs typeface="Times New Roman"/>
                        </a:rPr>
                      </a:br>
                      <a:r>
                        <a:rPr lang="fr-FR" sz="1600" b="1" dirty="0">
                          <a:solidFill>
                            <a:srgbClr val="FF0000"/>
                          </a:solidFill>
                          <a:latin typeface="Calibri"/>
                          <a:ea typeface="Calibri"/>
                          <a:cs typeface="Times New Roman"/>
                        </a:rPr>
                        <a:t>SISP</a:t>
                      </a:r>
                      <a:r>
                        <a:rPr lang="fr-FR" sz="1600" dirty="0">
                          <a:latin typeface="Calibri"/>
                          <a:ea typeface="Calibri"/>
                          <a:cs typeface="Times New Roman"/>
                        </a:rPr>
                        <a:t> + </a:t>
                      </a:r>
                      <a:r>
                        <a:rPr lang="fr-FR" sz="1600" b="1" dirty="0">
                          <a:solidFill>
                            <a:srgbClr val="FF0000"/>
                          </a:solidFill>
                          <a:latin typeface="Calibri"/>
                          <a:ea typeface="Calibri"/>
                          <a:cs typeface="Times New Roman"/>
                        </a:rPr>
                        <a:t>Maths</a:t>
                      </a:r>
                      <a:r>
                        <a:rPr lang="fr-FR" sz="1600" dirty="0">
                          <a:latin typeface="Calibri"/>
                          <a:ea typeface="Calibri"/>
                          <a:cs typeface="Times New Roman"/>
                        </a:rPr>
                        <a:t/>
                      </a:r>
                      <a:br>
                        <a:rPr lang="fr-FR" sz="1600" dirty="0">
                          <a:latin typeface="Calibri"/>
                          <a:ea typeface="Calibri"/>
                          <a:cs typeface="Times New Roman"/>
                        </a:rPr>
                      </a:br>
                      <a:r>
                        <a:rPr lang="fr-FR" sz="1600" b="1" dirty="0">
                          <a:solidFill>
                            <a:srgbClr val="FF0000"/>
                          </a:solidFill>
                          <a:latin typeface="Calibri"/>
                          <a:ea typeface="Calibri"/>
                          <a:cs typeface="Times New Roman"/>
                        </a:rPr>
                        <a:t>SISP</a:t>
                      </a:r>
                      <a:r>
                        <a:rPr lang="fr-FR" sz="1600" dirty="0">
                          <a:latin typeface="Calibri"/>
                          <a:ea typeface="Calibri"/>
                          <a:cs typeface="Times New Roman"/>
                        </a:rPr>
                        <a:t> + autre spécialité + option Maths </a:t>
                      </a:r>
                      <a:r>
                        <a:rPr lang="fr-FR" sz="1600" dirty="0" err="1">
                          <a:latin typeface="Calibri"/>
                          <a:ea typeface="Calibri"/>
                          <a:cs typeface="Times New Roman"/>
                        </a:rPr>
                        <a:t>comp</a:t>
                      </a:r>
                      <a:r>
                        <a:rPr lang="fr-FR" sz="1600" dirty="0">
                          <a:latin typeface="Calibri"/>
                          <a:ea typeface="Calibri"/>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dirty="0">
                          <a:latin typeface="Calibri"/>
                          <a:ea typeface="Calibri"/>
                          <a:cs typeface="Times New Roman"/>
                        </a:rPr>
                        <a:t>Maths</a:t>
                      </a:r>
                    </a:p>
                    <a:p>
                      <a:pPr>
                        <a:lnSpc>
                          <a:spcPct val="115000"/>
                        </a:lnSpc>
                        <a:spcAft>
                          <a:spcPts val="0"/>
                        </a:spcAft>
                      </a:pPr>
                      <a:r>
                        <a:rPr lang="fr-FR" sz="1600" dirty="0">
                          <a:latin typeface="Calibri"/>
                          <a:ea typeface="Calibri"/>
                          <a:cs typeface="Times New Roman"/>
                        </a:rPr>
                        <a:t>+ PC ou SI</a:t>
                      </a:r>
                      <a:br>
                        <a:rPr lang="fr-FR" sz="1600" dirty="0">
                          <a:latin typeface="Calibri"/>
                          <a:ea typeface="Calibri"/>
                          <a:cs typeface="Times New Roman"/>
                        </a:rPr>
                      </a:br>
                      <a:r>
                        <a:rPr lang="fr-FR" sz="1600" dirty="0">
                          <a:latin typeface="Calibri"/>
                          <a:ea typeface="Calibri"/>
                          <a:cs typeface="Times New Roman"/>
                        </a:rPr>
                        <a:t>+ Autre spécialité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762000">
                <a:tc>
                  <a:txBody>
                    <a:bodyPr/>
                    <a:lstStyle/>
                    <a:p>
                      <a:pPr>
                        <a:lnSpc>
                          <a:spcPct val="115000"/>
                        </a:lnSpc>
                        <a:spcAft>
                          <a:spcPts val="0"/>
                        </a:spcAft>
                      </a:pPr>
                      <a:r>
                        <a:rPr lang="fr-FR" sz="1600" b="1" dirty="0">
                          <a:latin typeface="Calibri"/>
                          <a:ea typeface="Calibri"/>
                          <a:cs typeface="Times New Roman"/>
                        </a:rPr>
                        <a:t>Génie-Civil</a:t>
                      </a:r>
                      <a:endParaRPr lang="fr-FR" sz="1600" dirty="0">
                        <a:latin typeface="Calibri"/>
                        <a:ea typeface="Calibri"/>
                        <a:cs typeface="Times New Roman"/>
                      </a:endParaRPr>
                    </a:p>
                    <a:p>
                      <a:pPr>
                        <a:lnSpc>
                          <a:spcPct val="115000"/>
                        </a:lnSpc>
                        <a:spcAft>
                          <a:spcPts val="0"/>
                        </a:spcAft>
                      </a:pPr>
                      <a:r>
                        <a:rPr lang="fr-FR" sz="1600" b="1" dirty="0">
                          <a:latin typeface="Calibri"/>
                          <a:ea typeface="Calibri"/>
                          <a:cs typeface="Times New Roman"/>
                        </a:rPr>
                        <a:t>Sciences Pour l’Ingénieur</a:t>
                      </a:r>
                      <a:endParaRPr lang="fr-FR"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solidFill>
                            <a:srgbClr val="FF0000"/>
                          </a:solidFill>
                          <a:latin typeface="Calibri"/>
                          <a:ea typeface="Calibri"/>
                          <a:cs typeface="Times New Roman"/>
                        </a:rPr>
                        <a:t>PC</a:t>
                      </a:r>
                      <a:r>
                        <a:rPr lang="fr-FR" sz="1600" dirty="0">
                          <a:latin typeface="Calibri"/>
                          <a:ea typeface="Calibri"/>
                          <a:cs typeface="Times New Roman"/>
                        </a:rPr>
                        <a:t> + </a:t>
                      </a:r>
                      <a:r>
                        <a:rPr lang="fr-FR" sz="1600" b="1" dirty="0">
                          <a:solidFill>
                            <a:srgbClr val="FF0000"/>
                          </a:solidFill>
                          <a:latin typeface="Calibri"/>
                          <a:ea typeface="Calibri"/>
                          <a:cs typeface="Times New Roman"/>
                        </a:rPr>
                        <a:t>Maths</a:t>
                      </a:r>
                      <a:r>
                        <a:rPr lang="fr-FR" sz="1600" dirty="0">
                          <a:latin typeface="Calibri"/>
                          <a:ea typeface="Calibri"/>
                          <a:cs typeface="Times New Roman"/>
                        </a:rPr>
                        <a:t/>
                      </a:r>
                      <a:br>
                        <a:rPr lang="fr-FR" sz="1600" dirty="0">
                          <a:latin typeface="Calibri"/>
                          <a:ea typeface="Calibri"/>
                          <a:cs typeface="Times New Roman"/>
                        </a:rPr>
                      </a:br>
                      <a:r>
                        <a:rPr lang="fr-FR" sz="1600" b="1" dirty="0">
                          <a:solidFill>
                            <a:srgbClr val="FF0000"/>
                          </a:solidFill>
                          <a:latin typeface="Calibri"/>
                          <a:ea typeface="Calibri"/>
                          <a:cs typeface="Times New Roman"/>
                        </a:rPr>
                        <a:t>SISP</a:t>
                      </a:r>
                      <a:r>
                        <a:rPr lang="fr-FR" sz="1600" dirty="0">
                          <a:latin typeface="Calibri"/>
                          <a:ea typeface="Calibri"/>
                          <a:cs typeface="Times New Roman"/>
                        </a:rPr>
                        <a:t> + </a:t>
                      </a:r>
                      <a:r>
                        <a:rPr lang="fr-FR" sz="1600" b="1" dirty="0">
                          <a:solidFill>
                            <a:srgbClr val="FF0000"/>
                          </a:solidFill>
                          <a:latin typeface="Calibri"/>
                          <a:ea typeface="Calibri"/>
                          <a:cs typeface="Times New Roman"/>
                        </a:rPr>
                        <a:t>Maths</a:t>
                      </a:r>
                      <a:r>
                        <a:rPr lang="fr-FR" sz="1600" dirty="0">
                          <a:latin typeface="Calibri"/>
                          <a:ea typeface="Calibri"/>
                          <a:cs typeface="Times New Roman"/>
                        </a:rPr>
                        <a:t/>
                      </a:r>
                      <a:br>
                        <a:rPr lang="fr-FR" sz="1600" dirty="0">
                          <a:latin typeface="Calibri"/>
                          <a:ea typeface="Calibri"/>
                          <a:cs typeface="Times New Roman"/>
                        </a:rPr>
                      </a:br>
                      <a:r>
                        <a:rPr lang="fr-FR" sz="1600" b="1" dirty="0">
                          <a:solidFill>
                            <a:srgbClr val="FF0000"/>
                          </a:solidFill>
                          <a:latin typeface="Calibri"/>
                          <a:ea typeface="Calibri"/>
                          <a:cs typeface="Times New Roman"/>
                        </a:rPr>
                        <a:t>SISP</a:t>
                      </a:r>
                      <a:r>
                        <a:rPr lang="fr-FR" sz="1600" dirty="0">
                          <a:latin typeface="Calibri"/>
                          <a:ea typeface="Calibri"/>
                          <a:cs typeface="Times New Roman"/>
                        </a:rPr>
                        <a:t> + </a:t>
                      </a:r>
                      <a:r>
                        <a:rPr lang="fr-FR" sz="1600" b="1" dirty="0">
                          <a:solidFill>
                            <a:srgbClr val="FF0000"/>
                          </a:solidFill>
                          <a:latin typeface="Calibri"/>
                          <a:ea typeface="Calibri"/>
                          <a:cs typeface="Times New Roman"/>
                        </a:rPr>
                        <a:t>PC</a:t>
                      </a:r>
                      <a:r>
                        <a:rPr lang="fr-FR" sz="1600" dirty="0">
                          <a:latin typeface="Calibri"/>
                          <a:ea typeface="Calibri"/>
                          <a:cs typeface="Times New Roman"/>
                        </a:rPr>
                        <a:t> + option Maths </a:t>
                      </a:r>
                      <a:r>
                        <a:rPr lang="fr-FR" sz="1600" dirty="0" err="1">
                          <a:latin typeface="Calibri"/>
                          <a:ea typeface="Calibri"/>
                          <a:cs typeface="Times New Roman"/>
                        </a:rPr>
                        <a:t>Comp</a:t>
                      </a:r>
                      <a:r>
                        <a:rPr lang="fr-FR" sz="1600" dirty="0">
                          <a:latin typeface="Calibri"/>
                          <a:ea typeface="Calibri"/>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dirty="0">
                          <a:latin typeface="Calibri"/>
                          <a:ea typeface="Calibri"/>
                          <a:cs typeface="Times New Roman"/>
                        </a:rPr>
                        <a:t>Maths</a:t>
                      </a:r>
                    </a:p>
                    <a:p>
                      <a:pPr>
                        <a:lnSpc>
                          <a:spcPct val="115000"/>
                        </a:lnSpc>
                        <a:spcAft>
                          <a:spcPts val="0"/>
                        </a:spcAft>
                      </a:pPr>
                      <a:r>
                        <a:rPr lang="fr-FR" sz="1600" dirty="0">
                          <a:latin typeface="Calibri"/>
                          <a:ea typeface="Calibri"/>
                          <a:cs typeface="Times New Roman"/>
                        </a:rPr>
                        <a:t>+ PC</a:t>
                      </a:r>
                      <a:br>
                        <a:rPr lang="fr-FR" sz="1600" dirty="0">
                          <a:latin typeface="Calibri"/>
                          <a:ea typeface="Calibri"/>
                          <a:cs typeface="Times New Roman"/>
                        </a:rPr>
                      </a:br>
                      <a:r>
                        <a:rPr lang="fr-FR" sz="1600" dirty="0">
                          <a:latin typeface="Calibri"/>
                          <a:ea typeface="Calibri"/>
                          <a:cs typeface="Times New Roman"/>
                        </a:rPr>
                        <a:t>+ SI ou autre spécialité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33400">
                <a:tc>
                  <a:txBody>
                    <a:bodyPr/>
                    <a:lstStyle/>
                    <a:p>
                      <a:pPr>
                        <a:lnSpc>
                          <a:spcPct val="115000"/>
                        </a:lnSpc>
                        <a:spcAft>
                          <a:spcPts val="0"/>
                        </a:spcAft>
                      </a:pPr>
                      <a:r>
                        <a:rPr lang="fr-FR" sz="1600" b="1" dirty="0">
                          <a:latin typeface="Calibri"/>
                          <a:ea typeface="Calibri"/>
                          <a:cs typeface="Times New Roman"/>
                        </a:rPr>
                        <a:t>Mécanique</a:t>
                      </a:r>
                      <a:endParaRPr lang="fr-FR" sz="1600" dirty="0">
                        <a:latin typeface="Calibri"/>
                        <a:ea typeface="Calibri"/>
                        <a:cs typeface="Times New Roman"/>
                      </a:endParaRPr>
                    </a:p>
                    <a:p>
                      <a:pPr>
                        <a:lnSpc>
                          <a:spcPct val="115000"/>
                        </a:lnSpc>
                        <a:spcAft>
                          <a:spcPts val="0"/>
                        </a:spcAft>
                      </a:pPr>
                      <a:r>
                        <a:rPr lang="fr-FR" sz="1600" b="1" dirty="0">
                          <a:latin typeface="Calibri"/>
                          <a:ea typeface="Calibri"/>
                          <a:cs typeface="Times New Roman"/>
                        </a:rPr>
                        <a:t>Physique</a:t>
                      </a:r>
                      <a:endParaRPr lang="fr-FR"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solidFill>
                            <a:srgbClr val="FF0000"/>
                          </a:solidFill>
                          <a:latin typeface="Calibri"/>
                          <a:ea typeface="Calibri"/>
                          <a:cs typeface="Times New Roman"/>
                        </a:rPr>
                        <a:t>PC</a:t>
                      </a:r>
                      <a:r>
                        <a:rPr lang="fr-FR" sz="1600" dirty="0">
                          <a:latin typeface="Calibri"/>
                          <a:ea typeface="Calibri"/>
                          <a:cs typeface="Times New Roman"/>
                        </a:rPr>
                        <a:t> + </a:t>
                      </a:r>
                      <a:r>
                        <a:rPr lang="fr-FR" sz="1600" b="1" dirty="0">
                          <a:solidFill>
                            <a:srgbClr val="FF0000"/>
                          </a:solidFill>
                          <a:latin typeface="Calibri"/>
                          <a:ea typeface="Calibri"/>
                          <a:cs typeface="Times New Roman"/>
                        </a:rPr>
                        <a:t>Maths</a:t>
                      </a:r>
                      <a:r>
                        <a:rPr lang="fr-FR" sz="1600" dirty="0">
                          <a:latin typeface="Calibri"/>
                          <a:ea typeface="Calibri"/>
                          <a:cs typeface="Times New Roman"/>
                        </a:rPr>
                        <a:t/>
                      </a:r>
                      <a:br>
                        <a:rPr lang="fr-FR" sz="1600" dirty="0">
                          <a:latin typeface="Calibri"/>
                          <a:ea typeface="Calibri"/>
                          <a:cs typeface="Times New Roman"/>
                        </a:rPr>
                      </a:br>
                      <a:r>
                        <a:rPr lang="fr-FR" sz="1600" b="1" dirty="0">
                          <a:solidFill>
                            <a:srgbClr val="FF0000"/>
                          </a:solidFill>
                          <a:latin typeface="Calibri"/>
                          <a:ea typeface="Calibri"/>
                          <a:cs typeface="Times New Roman"/>
                        </a:rPr>
                        <a:t>SISP</a:t>
                      </a:r>
                      <a:r>
                        <a:rPr lang="fr-FR" sz="1600" dirty="0">
                          <a:latin typeface="Calibri"/>
                          <a:ea typeface="Calibri"/>
                          <a:cs typeface="Times New Roman"/>
                        </a:rPr>
                        <a:t> + </a:t>
                      </a:r>
                      <a:r>
                        <a:rPr lang="fr-FR" sz="1600" b="1" dirty="0">
                          <a:solidFill>
                            <a:srgbClr val="FF0000"/>
                          </a:solidFill>
                          <a:latin typeface="Calibri"/>
                          <a:ea typeface="Calibri"/>
                          <a:cs typeface="Times New Roman"/>
                        </a:rPr>
                        <a:t>Maths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dirty="0">
                          <a:latin typeface="Calibri"/>
                          <a:ea typeface="Calibri"/>
                          <a:cs typeface="Times New Roman"/>
                        </a:rPr>
                        <a:t>Maths</a:t>
                      </a:r>
                    </a:p>
                    <a:p>
                      <a:pPr>
                        <a:lnSpc>
                          <a:spcPct val="115000"/>
                        </a:lnSpc>
                        <a:spcAft>
                          <a:spcPts val="0"/>
                        </a:spcAft>
                      </a:pPr>
                      <a:r>
                        <a:rPr lang="fr-FR" sz="1600" dirty="0">
                          <a:latin typeface="Calibri"/>
                          <a:ea typeface="Calibri"/>
                          <a:cs typeface="Times New Roman"/>
                        </a:rPr>
                        <a:t>+ PC</a:t>
                      </a:r>
                      <a:br>
                        <a:rPr lang="fr-FR" sz="1600" dirty="0">
                          <a:latin typeface="Calibri"/>
                          <a:ea typeface="Calibri"/>
                          <a:cs typeface="Times New Roman"/>
                        </a:rPr>
                      </a:br>
                      <a:r>
                        <a:rPr lang="fr-FR" sz="1600" dirty="0">
                          <a:latin typeface="Calibri"/>
                          <a:ea typeface="Calibri"/>
                          <a:cs typeface="Times New Roman"/>
                        </a:rPr>
                        <a:t>+ SI ou autre spécialité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33400">
                <a:tc>
                  <a:txBody>
                    <a:bodyPr/>
                    <a:lstStyle/>
                    <a:p>
                      <a:pPr>
                        <a:lnSpc>
                          <a:spcPct val="115000"/>
                        </a:lnSpc>
                        <a:spcAft>
                          <a:spcPts val="0"/>
                        </a:spcAft>
                      </a:pPr>
                      <a:r>
                        <a:rPr lang="fr-FR" sz="1600" b="1" dirty="0">
                          <a:latin typeface="Calibri"/>
                          <a:ea typeface="Calibri"/>
                          <a:cs typeface="Times New Roman"/>
                        </a:rPr>
                        <a:t>Mathématiques</a:t>
                      </a:r>
                      <a:endParaRPr lang="fr-FR"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solidFill>
                            <a:srgbClr val="FF0000"/>
                          </a:solidFill>
                          <a:latin typeface="Calibri"/>
                          <a:ea typeface="Calibri"/>
                          <a:cs typeface="Times New Roman"/>
                        </a:rPr>
                        <a:t>Maths</a:t>
                      </a:r>
                      <a:r>
                        <a:rPr lang="fr-FR" sz="1600" dirty="0">
                          <a:latin typeface="Calibri"/>
                          <a:ea typeface="Calibri"/>
                          <a:cs typeface="Times New Roman"/>
                        </a:rPr>
                        <a:t> + autre spécialité</a:t>
                      </a:r>
                    </a:p>
                    <a:p>
                      <a:pPr>
                        <a:lnSpc>
                          <a:spcPct val="115000"/>
                        </a:lnSpc>
                        <a:spcAft>
                          <a:spcPts val="0"/>
                        </a:spcAft>
                      </a:pPr>
                      <a:r>
                        <a:rPr lang="fr-FR" sz="1600" dirty="0">
                          <a:latin typeface="Calibri"/>
                          <a:ea typeface="Calibri"/>
                          <a:cs typeface="Times New Roman"/>
                        </a:rPr>
                        <a:t>(l’option Maths </a:t>
                      </a:r>
                      <a:r>
                        <a:rPr lang="fr-FR" sz="1600" dirty="0" err="1">
                          <a:latin typeface="Calibri"/>
                          <a:ea typeface="Calibri"/>
                          <a:cs typeface="Times New Roman"/>
                        </a:rPr>
                        <a:t>exp</a:t>
                      </a:r>
                      <a:r>
                        <a:rPr lang="fr-FR" sz="1600" dirty="0">
                          <a:latin typeface="Calibri"/>
                          <a:ea typeface="Calibri"/>
                          <a:cs typeface="Times New Roman"/>
                        </a:rPr>
                        <a:t>. peut être conseillée)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dirty="0">
                          <a:latin typeface="Calibri"/>
                          <a:ea typeface="Calibri"/>
                          <a:cs typeface="Times New Roman"/>
                        </a:rPr>
                        <a:t>Maths</a:t>
                      </a:r>
                    </a:p>
                    <a:p>
                      <a:pPr>
                        <a:lnSpc>
                          <a:spcPct val="115000"/>
                        </a:lnSpc>
                        <a:spcAft>
                          <a:spcPts val="0"/>
                        </a:spcAft>
                      </a:pPr>
                      <a:r>
                        <a:rPr lang="fr-FR" sz="1600" dirty="0">
                          <a:latin typeface="Calibri"/>
                          <a:ea typeface="Calibri"/>
                          <a:cs typeface="Times New Roman"/>
                        </a:rPr>
                        <a:t>+ Autre spécialité </a:t>
                      </a:r>
                    </a:p>
                    <a:p>
                      <a:pPr>
                        <a:lnSpc>
                          <a:spcPct val="115000"/>
                        </a:lnSpc>
                        <a:spcAft>
                          <a:spcPts val="0"/>
                        </a:spcAft>
                      </a:pPr>
                      <a:r>
                        <a:rPr lang="fr-FR" sz="1600" dirty="0">
                          <a:latin typeface="Calibri"/>
                          <a:ea typeface="Calibri"/>
                          <a:cs typeface="Times New Roman"/>
                        </a:rPr>
                        <a:t>+ Autre spécialité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533400">
                <a:tc>
                  <a:txBody>
                    <a:bodyPr/>
                    <a:lstStyle/>
                    <a:p>
                      <a:pPr>
                        <a:lnSpc>
                          <a:spcPct val="115000"/>
                        </a:lnSpc>
                        <a:spcAft>
                          <a:spcPts val="0"/>
                        </a:spcAft>
                      </a:pPr>
                      <a:r>
                        <a:rPr lang="fr-FR" sz="1600" b="1" dirty="0">
                          <a:latin typeface="Calibri"/>
                          <a:ea typeface="Calibri"/>
                          <a:cs typeface="Times New Roman"/>
                        </a:rPr>
                        <a:t>Informatique</a:t>
                      </a:r>
                      <a:endParaRPr lang="fr-FR"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solidFill>
                            <a:srgbClr val="FF0000"/>
                          </a:solidFill>
                          <a:latin typeface="Calibri"/>
                          <a:ea typeface="Calibri"/>
                          <a:cs typeface="Times New Roman"/>
                        </a:rPr>
                        <a:t>Maths</a:t>
                      </a:r>
                      <a:r>
                        <a:rPr lang="fr-FR" sz="1600" dirty="0">
                          <a:latin typeface="Calibri"/>
                          <a:ea typeface="Calibri"/>
                          <a:cs typeface="Times New Roman"/>
                        </a:rPr>
                        <a:t> + </a:t>
                      </a:r>
                      <a:r>
                        <a:rPr lang="fr-FR" sz="1600" b="1" dirty="0">
                          <a:solidFill>
                            <a:srgbClr val="FF0000"/>
                          </a:solidFill>
                          <a:latin typeface="Calibri"/>
                          <a:ea typeface="Calibri"/>
                          <a:cs typeface="Times New Roman"/>
                        </a:rPr>
                        <a:t>NSI</a:t>
                      </a:r>
                      <a:r>
                        <a:rPr lang="fr-FR" sz="1600" dirty="0">
                          <a:latin typeface="Calibri"/>
                          <a:ea typeface="Calibri"/>
                          <a:cs typeface="Times New Roman"/>
                        </a:rPr>
                        <a:t/>
                      </a:r>
                      <a:br>
                        <a:rPr lang="fr-FR" sz="1600" dirty="0">
                          <a:latin typeface="Calibri"/>
                          <a:ea typeface="Calibri"/>
                          <a:cs typeface="Times New Roman"/>
                        </a:rPr>
                      </a:br>
                      <a:r>
                        <a:rPr lang="fr-FR" sz="1600" b="1" dirty="0">
                          <a:solidFill>
                            <a:srgbClr val="FF0000"/>
                          </a:solidFill>
                          <a:latin typeface="Calibri"/>
                          <a:ea typeface="Calibri"/>
                          <a:cs typeface="Times New Roman"/>
                        </a:rPr>
                        <a:t>Maths</a:t>
                      </a:r>
                      <a:r>
                        <a:rPr lang="fr-FR" sz="1600" dirty="0">
                          <a:latin typeface="Calibri"/>
                          <a:ea typeface="Calibri"/>
                          <a:cs typeface="Times New Roman"/>
                        </a:rPr>
                        <a:t> + autre spécialité</a:t>
                      </a:r>
                      <a:br>
                        <a:rPr lang="fr-FR" sz="1600" dirty="0">
                          <a:latin typeface="Calibri"/>
                          <a:ea typeface="Calibri"/>
                          <a:cs typeface="Times New Roman"/>
                        </a:rPr>
                      </a:br>
                      <a:r>
                        <a:rPr lang="fr-FR" sz="1600" b="1" dirty="0">
                          <a:solidFill>
                            <a:srgbClr val="FF0000"/>
                          </a:solidFill>
                          <a:latin typeface="Calibri"/>
                          <a:ea typeface="Calibri"/>
                          <a:cs typeface="Times New Roman"/>
                        </a:rPr>
                        <a:t>NSI</a:t>
                      </a:r>
                      <a:r>
                        <a:rPr lang="fr-FR" sz="1600" dirty="0">
                          <a:latin typeface="Calibri"/>
                          <a:ea typeface="Calibri"/>
                          <a:cs typeface="Times New Roman"/>
                        </a:rPr>
                        <a:t> + autre spécialité + option Maths </a:t>
                      </a:r>
                      <a:r>
                        <a:rPr lang="fr-FR" sz="1600" dirty="0" err="1">
                          <a:latin typeface="Calibri"/>
                          <a:ea typeface="Calibri"/>
                          <a:cs typeface="Times New Roman"/>
                        </a:rPr>
                        <a:t>comp</a:t>
                      </a:r>
                      <a:r>
                        <a:rPr lang="fr-FR" sz="1600" dirty="0">
                          <a:latin typeface="Calibri"/>
                          <a:ea typeface="Calibri"/>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dirty="0">
                          <a:latin typeface="Calibri"/>
                          <a:ea typeface="Calibri"/>
                          <a:cs typeface="Times New Roman"/>
                        </a:rPr>
                        <a:t>Maths</a:t>
                      </a:r>
                    </a:p>
                    <a:p>
                      <a:pPr>
                        <a:lnSpc>
                          <a:spcPct val="115000"/>
                        </a:lnSpc>
                        <a:spcAft>
                          <a:spcPts val="0"/>
                        </a:spcAft>
                      </a:pPr>
                      <a:r>
                        <a:rPr lang="fr-FR" sz="1600" dirty="0">
                          <a:latin typeface="Calibri"/>
                          <a:ea typeface="Calibri"/>
                          <a:cs typeface="Times New Roman"/>
                        </a:rPr>
                        <a:t>+ NSI</a:t>
                      </a:r>
                    </a:p>
                    <a:p>
                      <a:pPr>
                        <a:lnSpc>
                          <a:spcPct val="115000"/>
                        </a:lnSpc>
                        <a:spcAft>
                          <a:spcPts val="0"/>
                        </a:spcAft>
                      </a:pPr>
                      <a:r>
                        <a:rPr lang="fr-FR" sz="1600" dirty="0">
                          <a:latin typeface="Calibri"/>
                          <a:ea typeface="Calibri"/>
                          <a:cs typeface="Times New Roman"/>
                        </a:rPr>
                        <a:t>+ Autre spécialité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Département licence sciences et technologies de l’UGA – Extrait </a:t>
            </a:r>
          </a:p>
        </p:txBody>
      </p:sp>
      <p:sp>
        <p:nvSpPr>
          <p:cNvPr id="4" name="Espace réservé du pied de page 3"/>
          <p:cNvSpPr>
            <a:spLocks noGrp="1"/>
          </p:cNvSpPr>
          <p:nvPr>
            <p:ph type="ftr" sz="quarter" idx="10"/>
          </p:nvPr>
        </p:nvSpPr>
        <p:spPr/>
        <p:txBody>
          <a:bodyPr/>
          <a:lstStyle/>
          <a:p>
            <a:pPr>
              <a:defRPr/>
            </a:pPr>
            <a:r>
              <a:rPr lang="fr-FR"/>
              <a:t>Après la spécialité SI en première…</a:t>
            </a: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39</a:t>
            </a:fld>
            <a:endParaRPr lang="fr-FR"/>
          </a:p>
        </p:txBody>
      </p:sp>
      <p:graphicFrame>
        <p:nvGraphicFramePr>
          <p:cNvPr id="6" name="Tableau 5"/>
          <p:cNvGraphicFramePr>
            <a:graphicFrameLocks noGrp="1"/>
          </p:cNvGraphicFramePr>
          <p:nvPr/>
        </p:nvGraphicFramePr>
        <p:xfrm>
          <a:off x="914400" y="1219200"/>
          <a:ext cx="7391399" cy="3892780"/>
        </p:xfrm>
        <a:graphic>
          <a:graphicData uri="http://schemas.openxmlformats.org/drawingml/2006/table">
            <a:tbl>
              <a:tblPr/>
              <a:tblGrid>
                <a:gridCol w="1494006">
                  <a:extLst>
                    <a:ext uri="{9D8B030D-6E8A-4147-A177-3AD203B41FA5}">
                      <a16:colId xmlns:a16="http://schemas.microsoft.com/office/drawing/2014/main" xmlns="" val="20000"/>
                    </a:ext>
                  </a:extLst>
                </a:gridCol>
                <a:gridCol w="2280325">
                  <a:extLst>
                    <a:ext uri="{9D8B030D-6E8A-4147-A177-3AD203B41FA5}">
                      <a16:colId xmlns:a16="http://schemas.microsoft.com/office/drawing/2014/main" xmlns="" val="20001"/>
                    </a:ext>
                  </a:extLst>
                </a:gridCol>
                <a:gridCol w="1483469">
                  <a:extLst>
                    <a:ext uri="{9D8B030D-6E8A-4147-A177-3AD203B41FA5}">
                      <a16:colId xmlns:a16="http://schemas.microsoft.com/office/drawing/2014/main" xmlns="" val="20002"/>
                    </a:ext>
                  </a:extLst>
                </a:gridCol>
                <a:gridCol w="2133599">
                  <a:extLst>
                    <a:ext uri="{9D8B030D-6E8A-4147-A177-3AD203B41FA5}">
                      <a16:colId xmlns:a16="http://schemas.microsoft.com/office/drawing/2014/main" xmlns="" val="20003"/>
                    </a:ext>
                  </a:extLst>
                </a:gridCol>
              </a:tblGrid>
              <a:tr h="737743">
                <a:tc>
                  <a:txBody>
                    <a:bodyPr/>
                    <a:lstStyle/>
                    <a:p>
                      <a:pPr>
                        <a:lnSpc>
                          <a:spcPct val="115000"/>
                        </a:lnSpc>
                        <a:spcAft>
                          <a:spcPts val="0"/>
                        </a:spcAft>
                      </a:pPr>
                      <a:r>
                        <a:rPr lang="fr-FR" sz="1400" b="1" dirty="0">
                          <a:latin typeface="Calibri"/>
                          <a:ea typeface="Calibri"/>
                          <a:cs typeface="Times New Roman"/>
                        </a:rPr>
                        <a:t>Parcours de</a:t>
                      </a:r>
                      <a:endParaRPr lang="fr-FR" sz="1400" dirty="0">
                        <a:latin typeface="Calibri"/>
                        <a:ea typeface="Calibri"/>
                        <a:cs typeface="Times New Roman"/>
                      </a:endParaRPr>
                    </a:p>
                    <a:p>
                      <a:pPr>
                        <a:lnSpc>
                          <a:spcPct val="115000"/>
                        </a:lnSpc>
                        <a:spcAft>
                          <a:spcPts val="0"/>
                        </a:spcAft>
                      </a:pPr>
                      <a:r>
                        <a:rPr lang="fr-FR" sz="1400" b="1" dirty="0">
                          <a:latin typeface="Calibri"/>
                          <a:ea typeface="Calibri"/>
                          <a:cs typeface="Times New Roman"/>
                        </a:rPr>
                        <a:t>licence</a:t>
                      </a:r>
                      <a:endParaRPr lang="fr-FR"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dirty="0">
                          <a:latin typeface="Calibri"/>
                          <a:ea typeface="Calibri"/>
                          <a:cs typeface="Times New Roman"/>
                        </a:rPr>
                        <a:t>Spécialités en terminale</a:t>
                      </a:r>
                      <a:endParaRPr lang="fr-FR"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dirty="0">
                          <a:latin typeface="Calibri"/>
                          <a:ea typeface="Calibri"/>
                          <a:cs typeface="Times New Roman"/>
                        </a:rPr>
                        <a:t>Option(s)</a:t>
                      </a:r>
                      <a:endParaRPr lang="fr-FR" sz="1400" dirty="0">
                        <a:latin typeface="Calibri"/>
                        <a:ea typeface="Calibri"/>
                        <a:cs typeface="Times New Roman"/>
                      </a:endParaRPr>
                    </a:p>
                    <a:p>
                      <a:pPr>
                        <a:lnSpc>
                          <a:spcPct val="115000"/>
                        </a:lnSpc>
                        <a:spcAft>
                          <a:spcPts val="0"/>
                        </a:spcAft>
                      </a:pPr>
                      <a:r>
                        <a:rPr lang="fr-FR" sz="1400" b="1" dirty="0">
                          <a:latin typeface="Calibri"/>
                          <a:ea typeface="Calibri"/>
                          <a:cs typeface="Times New Roman"/>
                        </a:rPr>
                        <a:t>recommandée(s)</a:t>
                      </a:r>
                      <a:endParaRPr lang="fr-FR" sz="1400" dirty="0">
                        <a:latin typeface="Calibri"/>
                        <a:ea typeface="Calibri"/>
                        <a:cs typeface="Times New Roman"/>
                      </a:endParaRPr>
                    </a:p>
                    <a:p>
                      <a:pPr>
                        <a:lnSpc>
                          <a:spcPct val="115000"/>
                        </a:lnSpc>
                        <a:spcAft>
                          <a:spcPts val="0"/>
                        </a:spcAft>
                      </a:pPr>
                      <a:r>
                        <a:rPr lang="fr-FR" sz="1400" b="1" dirty="0">
                          <a:latin typeface="Calibri"/>
                          <a:ea typeface="Calibri"/>
                          <a:cs typeface="Times New Roman"/>
                        </a:rPr>
                        <a:t>en terminale</a:t>
                      </a:r>
                      <a:endParaRPr lang="fr-FR"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dirty="0">
                          <a:latin typeface="Calibri"/>
                          <a:ea typeface="Calibri"/>
                          <a:cs typeface="Times New Roman"/>
                        </a:rPr>
                        <a:t>Spécialités en première</a:t>
                      </a:r>
                      <a:endParaRPr lang="fr-FR"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004149">
                <a:tc>
                  <a:txBody>
                    <a:bodyPr/>
                    <a:lstStyle/>
                    <a:p>
                      <a:pPr>
                        <a:lnSpc>
                          <a:spcPct val="115000"/>
                        </a:lnSpc>
                        <a:spcAft>
                          <a:spcPts val="0"/>
                        </a:spcAft>
                      </a:pPr>
                      <a:r>
                        <a:rPr lang="fr-FR" sz="1400" b="1" dirty="0">
                          <a:latin typeface="Calibri"/>
                          <a:ea typeface="Calibri"/>
                          <a:cs typeface="Times New Roman"/>
                        </a:rPr>
                        <a:t>Informatique,</a:t>
                      </a:r>
                      <a:endParaRPr lang="fr-FR" sz="1400" dirty="0">
                        <a:latin typeface="Calibri"/>
                        <a:ea typeface="Calibri"/>
                        <a:cs typeface="Times New Roman"/>
                      </a:endParaRPr>
                    </a:p>
                    <a:p>
                      <a:pPr>
                        <a:lnSpc>
                          <a:spcPct val="115000"/>
                        </a:lnSpc>
                        <a:spcAft>
                          <a:spcPts val="0"/>
                        </a:spcAft>
                      </a:pPr>
                      <a:r>
                        <a:rPr lang="fr-FR" sz="1400" b="1" dirty="0">
                          <a:latin typeface="Calibri"/>
                          <a:ea typeface="Calibri"/>
                          <a:cs typeface="Times New Roman"/>
                        </a:rPr>
                        <a:t>Mathématiques</a:t>
                      </a:r>
                      <a:endParaRPr lang="fr-FR" sz="1400" dirty="0">
                        <a:latin typeface="Calibri"/>
                        <a:ea typeface="Calibri"/>
                        <a:cs typeface="Times New Roman"/>
                      </a:endParaRPr>
                    </a:p>
                    <a:p>
                      <a:pPr>
                        <a:lnSpc>
                          <a:spcPct val="115000"/>
                        </a:lnSpc>
                        <a:spcAft>
                          <a:spcPts val="0"/>
                        </a:spcAft>
                      </a:pPr>
                      <a:r>
                        <a:rPr lang="fr-FR" sz="1400" b="1" dirty="0">
                          <a:latin typeface="Calibri"/>
                          <a:ea typeface="Calibri"/>
                          <a:cs typeface="Times New Roman"/>
                        </a:rPr>
                        <a:t>et Applications</a:t>
                      </a:r>
                      <a:endParaRPr lang="fr-FR"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dirty="0">
                          <a:solidFill>
                            <a:srgbClr val="FF0000"/>
                          </a:solidFill>
                          <a:latin typeface="Calibri"/>
                          <a:ea typeface="Calibri"/>
                          <a:cs typeface="Times New Roman"/>
                        </a:rPr>
                        <a:t>Mathématiques</a:t>
                      </a:r>
                      <a:r>
                        <a:rPr lang="fr-FR" sz="1400" b="0" dirty="0">
                          <a:latin typeface="Calibri"/>
                          <a:ea typeface="Calibri"/>
                          <a:cs typeface="Times New Roman"/>
                        </a:rPr>
                        <a:t/>
                      </a:r>
                      <a:br>
                        <a:rPr lang="fr-FR" sz="1400" b="0" dirty="0">
                          <a:latin typeface="Calibri"/>
                          <a:ea typeface="Calibri"/>
                          <a:cs typeface="Times New Roman"/>
                        </a:rPr>
                      </a:br>
                      <a:r>
                        <a:rPr lang="fr-FR" sz="1400" b="0" dirty="0">
                          <a:latin typeface="Calibri"/>
                          <a:ea typeface="Calibri"/>
                          <a:cs typeface="Times New Roman"/>
                        </a:rPr>
                        <a:t>+ </a:t>
                      </a:r>
                      <a:r>
                        <a:rPr lang="fr-FR" sz="1400" b="1" dirty="0">
                          <a:solidFill>
                            <a:srgbClr val="FF0000"/>
                          </a:solidFill>
                          <a:latin typeface="Calibri"/>
                          <a:ea typeface="Calibri"/>
                          <a:cs typeface="Times New Roman"/>
                        </a:rPr>
                        <a:t>Physique-chimie</a:t>
                      </a:r>
                      <a:r>
                        <a:rPr lang="fr-FR" sz="1400" b="0" dirty="0">
                          <a:latin typeface="Calibri"/>
                          <a:ea typeface="Calibri"/>
                          <a:cs typeface="Times New Roman"/>
                        </a:rPr>
                        <a:t/>
                      </a:r>
                      <a:br>
                        <a:rPr lang="fr-FR" sz="1400" b="0" dirty="0">
                          <a:latin typeface="Calibri"/>
                          <a:ea typeface="Calibri"/>
                          <a:cs typeface="Times New Roman"/>
                        </a:rPr>
                      </a:br>
                      <a:r>
                        <a:rPr lang="fr-FR" sz="1400" b="0" dirty="0">
                          <a:latin typeface="Calibri"/>
                          <a:ea typeface="Calibri"/>
                          <a:cs typeface="Times New Roman"/>
                        </a:rPr>
                        <a:t>ou </a:t>
                      </a:r>
                      <a:r>
                        <a:rPr lang="fr-FR" sz="1400" b="1" dirty="0">
                          <a:solidFill>
                            <a:srgbClr val="FF0000"/>
                          </a:solidFill>
                          <a:latin typeface="Calibri"/>
                          <a:ea typeface="Calibri"/>
                          <a:cs typeface="Times New Roman"/>
                        </a:rPr>
                        <a:t>Numérique et sciences informatiques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0" dirty="0">
                          <a:latin typeface="Calibri"/>
                          <a:ea typeface="Calibri"/>
                          <a:cs typeface="Times New Roman"/>
                        </a:rPr>
                        <a:t>Mathématiques</a:t>
                      </a:r>
                    </a:p>
                    <a:p>
                      <a:pPr>
                        <a:lnSpc>
                          <a:spcPct val="115000"/>
                        </a:lnSpc>
                        <a:spcAft>
                          <a:spcPts val="0"/>
                        </a:spcAft>
                      </a:pPr>
                      <a:r>
                        <a:rPr lang="fr-FR" sz="1400" b="0" dirty="0">
                          <a:latin typeface="Calibri"/>
                          <a:ea typeface="Calibri"/>
                          <a:cs typeface="Times New Roman"/>
                        </a:rPr>
                        <a:t>expertes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0" dirty="0">
                          <a:latin typeface="Calibri"/>
                          <a:ea typeface="Calibri"/>
                          <a:cs typeface="Times New Roman"/>
                        </a:rPr>
                        <a:t>Mathématiques</a:t>
                      </a:r>
                      <a:br>
                        <a:rPr lang="fr-FR" sz="1400" b="0" dirty="0">
                          <a:latin typeface="Calibri"/>
                          <a:ea typeface="Calibri"/>
                          <a:cs typeface="Times New Roman"/>
                        </a:rPr>
                      </a:br>
                      <a:r>
                        <a:rPr lang="fr-FR" sz="1400" b="0" dirty="0">
                          <a:latin typeface="Calibri"/>
                          <a:ea typeface="Calibri"/>
                          <a:cs typeface="Times New Roman"/>
                        </a:rPr>
                        <a:t>+ Physique-chimie</a:t>
                      </a:r>
                      <a:br>
                        <a:rPr lang="fr-FR" sz="1400" b="0" dirty="0">
                          <a:latin typeface="Calibri"/>
                          <a:ea typeface="Calibri"/>
                          <a:cs typeface="Times New Roman"/>
                        </a:rPr>
                      </a:br>
                      <a:r>
                        <a:rPr lang="fr-FR" sz="1400" b="0" dirty="0">
                          <a:latin typeface="Calibri"/>
                          <a:ea typeface="Calibri"/>
                          <a:cs typeface="Times New Roman"/>
                        </a:rPr>
                        <a:t>+ 1 autre spécialité scientifique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897423">
                <a:tc>
                  <a:txBody>
                    <a:bodyPr/>
                    <a:lstStyle/>
                    <a:p>
                      <a:pPr>
                        <a:lnSpc>
                          <a:spcPct val="115000"/>
                        </a:lnSpc>
                        <a:spcAft>
                          <a:spcPts val="0"/>
                        </a:spcAft>
                      </a:pPr>
                      <a:r>
                        <a:rPr lang="fr-FR" sz="1400" b="1">
                          <a:latin typeface="Calibri"/>
                          <a:ea typeface="Calibri"/>
                          <a:cs typeface="Times New Roman"/>
                        </a:rPr>
                        <a:t>Physique, Chimie,</a:t>
                      </a:r>
                      <a:endParaRPr lang="fr-FR" sz="1400">
                        <a:latin typeface="Calibri"/>
                        <a:ea typeface="Calibri"/>
                        <a:cs typeface="Times New Roman"/>
                      </a:endParaRPr>
                    </a:p>
                    <a:p>
                      <a:pPr>
                        <a:lnSpc>
                          <a:spcPct val="115000"/>
                        </a:lnSpc>
                        <a:spcAft>
                          <a:spcPts val="0"/>
                        </a:spcAft>
                      </a:pPr>
                      <a:r>
                        <a:rPr lang="fr-FR" sz="1400" b="1">
                          <a:latin typeface="Calibri"/>
                          <a:ea typeface="Calibri"/>
                          <a:cs typeface="Times New Roman"/>
                        </a:rPr>
                        <a:t>Mécanique,</a:t>
                      </a:r>
                      <a:endParaRPr lang="fr-FR" sz="1400">
                        <a:latin typeface="Calibri"/>
                        <a:ea typeface="Calibri"/>
                        <a:cs typeface="Times New Roman"/>
                      </a:endParaRPr>
                    </a:p>
                    <a:p>
                      <a:pPr>
                        <a:lnSpc>
                          <a:spcPct val="115000"/>
                        </a:lnSpc>
                        <a:spcAft>
                          <a:spcPts val="0"/>
                        </a:spcAft>
                      </a:pPr>
                      <a:r>
                        <a:rPr lang="fr-FR" sz="1400" b="1">
                          <a:latin typeface="Calibri"/>
                          <a:ea typeface="Calibri"/>
                          <a:cs typeface="Times New Roman"/>
                        </a:rPr>
                        <a:t>Mathématiques</a:t>
                      </a:r>
                      <a:endParaRPr lang="fr-FR"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dirty="0">
                          <a:solidFill>
                            <a:srgbClr val="FF0000"/>
                          </a:solidFill>
                          <a:latin typeface="Calibri"/>
                          <a:ea typeface="Calibri"/>
                          <a:cs typeface="Times New Roman"/>
                        </a:rPr>
                        <a:t>Mathématiques</a:t>
                      </a:r>
                      <a:r>
                        <a:rPr lang="fr-FR" sz="1400" b="0" dirty="0">
                          <a:latin typeface="Calibri"/>
                          <a:ea typeface="Calibri"/>
                          <a:cs typeface="Times New Roman"/>
                        </a:rPr>
                        <a:t/>
                      </a:r>
                      <a:br>
                        <a:rPr lang="fr-FR" sz="1400" b="0" dirty="0">
                          <a:latin typeface="Calibri"/>
                          <a:ea typeface="Calibri"/>
                          <a:cs typeface="Times New Roman"/>
                        </a:rPr>
                      </a:br>
                      <a:r>
                        <a:rPr lang="fr-FR" sz="1400" b="0" dirty="0">
                          <a:latin typeface="Calibri"/>
                          <a:ea typeface="Calibri"/>
                          <a:cs typeface="Times New Roman"/>
                        </a:rPr>
                        <a:t>+ </a:t>
                      </a:r>
                      <a:r>
                        <a:rPr lang="fr-FR" sz="1400" b="1" dirty="0">
                          <a:solidFill>
                            <a:srgbClr val="FF0000"/>
                          </a:solidFill>
                          <a:latin typeface="Calibri"/>
                          <a:ea typeface="Calibri"/>
                          <a:cs typeface="Times New Roman"/>
                        </a:rPr>
                        <a:t>Physique-chimie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0" dirty="0">
                          <a:latin typeface="Calibri"/>
                          <a:ea typeface="Calibri"/>
                          <a:cs typeface="Times New Roman"/>
                        </a:rPr>
                        <a:t>Mathématiques</a:t>
                      </a:r>
                    </a:p>
                    <a:p>
                      <a:pPr>
                        <a:lnSpc>
                          <a:spcPct val="115000"/>
                        </a:lnSpc>
                        <a:spcAft>
                          <a:spcPts val="0"/>
                        </a:spcAft>
                      </a:pPr>
                      <a:r>
                        <a:rPr lang="fr-FR" sz="1400" b="0" dirty="0">
                          <a:latin typeface="Calibri"/>
                          <a:ea typeface="Calibri"/>
                          <a:cs typeface="Times New Roman"/>
                        </a:rPr>
                        <a:t>expertes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0" dirty="0">
                          <a:latin typeface="Calibri"/>
                          <a:ea typeface="Calibri"/>
                          <a:cs typeface="Times New Roman"/>
                        </a:rPr>
                        <a:t>Mathématiques</a:t>
                      </a:r>
                      <a:br>
                        <a:rPr lang="fr-FR" sz="1400" b="0" dirty="0">
                          <a:latin typeface="Calibri"/>
                          <a:ea typeface="Calibri"/>
                          <a:cs typeface="Times New Roman"/>
                        </a:rPr>
                      </a:br>
                      <a:r>
                        <a:rPr lang="fr-FR" sz="1400" b="0" dirty="0">
                          <a:latin typeface="Calibri"/>
                          <a:ea typeface="Calibri"/>
                          <a:cs typeface="Times New Roman"/>
                        </a:rPr>
                        <a:t>+ Physique-chimie</a:t>
                      </a:r>
                      <a:br>
                        <a:rPr lang="fr-FR" sz="1400" b="0" dirty="0">
                          <a:latin typeface="Calibri"/>
                          <a:ea typeface="Calibri"/>
                          <a:cs typeface="Times New Roman"/>
                        </a:rPr>
                      </a:br>
                      <a:r>
                        <a:rPr lang="fr-FR" sz="1400" b="0" dirty="0">
                          <a:latin typeface="Calibri"/>
                          <a:ea typeface="Calibri"/>
                          <a:cs typeface="Times New Roman"/>
                        </a:rPr>
                        <a:t>+ toute autre spécialité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253465">
                <a:tc>
                  <a:txBody>
                    <a:bodyPr/>
                    <a:lstStyle/>
                    <a:p>
                      <a:pPr>
                        <a:lnSpc>
                          <a:spcPct val="115000"/>
                        </a:lnSpc>
                        <a:spcAft>
                          <a:spcPts val="0"/>
                        </a:spcAft>
                      </a:pPr>
                      <a:r>
                        <a:rPr lang="fr-FR" sz="1400" b="1" dirty="0">
                          <a:latin typeface="Calibri"/>
                          <a:ea typeface="Calibri"/>
                          <a:cs typeface="Times New Roman"/>
                        </a:rPr>
                        <a:t>Sciences</a:t>
                      </a:r>
                      <a:endParaRPr lang="fr-FR" sz="1400" dirty="0">
                        <a:latin typeface="Calibri"/>
                        <a:ea typeface="Calibri"/>
                        <a:cs typeface="Times New Roman"/>
                      </a:endParaRPr>
                    </a:p>
                    <a:p>
                      <a:pPr>
                        <a:lnSpc>
                          <a:spcPct val="115000"/>
                        </a:lnSpc>
                        <a:spcAft>
                          <a:spcPts val="0"/>
                        </a:spcAft>
                      </a:pPr>
                      <a:r>
                        <a:rPr lang="fr-FR" sz="1400" b="1" dirty="0">
                          <a:latin typeface="Calibri"/>
                          <a:ea typeface="Calibri"/>
                          <a:cs typeface="Times New Roman"/>
                        </a:rPr>
                        <a:t>Pour</a:t>
                      </a:r>
                      <a:endParaRPr lang="fr-FR" sz="1400" dirty="0">
                        <a:latin typeface="Calibri"/>
                        <a:ea typeface="Calibri"/>
                        <a:cs typeface="Times New Roman"/>
                      </a:endParaRPr>
                    </a:p>
                    <a:p>
                      <a:pPr>
                        <a:lnSpc>
                          <a:spcPct val="115000"/>
                        </a:lnSpc>
                        <a:spcAft>
                          <a:spcPts val="0"/>
                        </a:spcAft>
                      </a:pPr>
                      <a:r>
                        <a:rPr lang="fr-FR" sz="1400" b="1" dirty="0">
                          <a:latin typeface="Calibri"/>
                          <a:ea typeface="Calibri"/>
                          <a:cs typeface="Times New Roman"/>
                        </a:rPr>
                        <a:t>l'ingénieur</a:t>
                      </a:r>
                    </a:p>
                    <a:p>
                      <a:pPr>
                        <a:lnSpc>
                          <a:spcPct val="115000"/>
                        </a:lnSpc>
                        <a:spcAft>
                          <a:spcPts val="0"/>
                        </a:spcAft>
                      </a:pPr>
                      <a:r>
                        <a:rPr lang="fr-FR" sz="1400" b="1" dirty="0">
                          <a:latin typeface="Calibri"/>
                          <a:ea typeface="Calibri"/>
                          <a:cs typeface="Times New Roman"/>
                        </a:rPr>
                        <a:t>(</a:t>
                      </a:r>
                      <a:r>
                        <a:rPr lang="fr-FR" sz="1400" b="1" dirty="0" err="1">
                          <a:latin typeface="Calibri"/>
                          <a:ea typeface="Calibri"/>
                          <a:cs typeface="Times New Roman"/>
                        </a:rPr>
                        <a:t>Méca</a:t>
                      </a:r>
                      <a:r>
                        <a:rPr lang="fr-FR" sz="1400" b="1" dirty="0">
                          <a:latin typeface="Calibri"/>
                          <a:ea typeface="Calibri"/>
                          <a:cs typeface="Times New Roman"/>
                        </a:rPr>
                        <a:t>,</a:t>
                      </a:r>
                      <a:r>
                        <a:rPr lang="fr-FR" sz="1400" b="1" baseline="0" dirty="0">
                          <a:latin typeface="Calibri"/>
                          <a:ea typeface="Calibri"/>
                          <a:cs typeface="Times New Roman"/>
                        </a:rPr>
                        <a:t> EEA, GC)</a:t>
                      </a:r>
                      <a:endParaRPr lang="fr-FR"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dirty="0">
                          <a:solidFill>
                            <a:srgbClr val="FF0000"/>
                          </a:solidFill>
                          <a:latin typeface="Calibri"/>
                          <a:ea typeface="Calibri"/>
                          <a:cs typeface="Times New Roman"/>
                        </a:rPr>
                        <a:t>Mathématiques</a:t>
                      </a:r>
                      <a:r>
                        <a:rPr lang="fr-FR" sz="1400" b="0" dirty="0">
                          <a:latin typeface="Calibri"/>
                          <a:ea typeface="Calibri"/>
                          <a:cs typeface="Times New Roman"/>
                        </a:rPr>
                        <a:t/>
                      </a:r>
                      <a:br>
                        <a:rPr lang="fr-FR" sz="1400" b="0" dirty="0">
                          <a:latin typeface="Calibri"/>
                          <a:ea typeface="Calibri"/>
                          <a:cs typeface="Times New Roman"/>
                        </a:rPr>
                      </a:br>
                      <a:r>
                        <a:rPr lang="fr-FR" sz="1400" b="0" dirty="0">
                          <a:latin typeface="Calibri"/>
                          <a:ea typeface="Calibri"/>
                          <a:cs typeface="Times New Roman"/>
                        </a:rPr>
                        <a:t>+ </a:t>
                      </a:r>
                      <a:r>
                        <a:rPr lang="fr-FR" sz="1400" b="1" dirty="0">
                          <a:solidFill>
                            <a:srgbClr val="FF0000"/>
                          </a:solidFill>
                          <a:latin typeface="Calibri"/>
                          <a:ea typeface="Calibri"/>
                          <a:cs typeface="Times New Roman"/>
                        </a:rPr>
                        <a:t>Physique-chimie</a:t>
                      </a:r>
                      <a:r>
                        <a:rPr lang="fr-FR" sz="1400" b="0" dirty="0">
                          <a:latin typeface="Calibri"/>
                          <a:ea typeface="Calibri"/>
                          <a:cs typeface="Times New Roman"/>
                        </a:rPr>
                        <a:t/>
                      </a:r>
                      <a:br>
                        <a:rPr lang="fr-FR" sz="1400" b="0" dirty="0">
                          <a:latin typeface="Calibri"/>
                          <a:ea typeface="Calibri"/>
                          <a:cs typeface="Times New Roman"/>
                        </a:rPr>
                      </a:br>
                      <a:r>
                        <a:rPr lang="fr-FR" sz="1400" b="0" dirty="0">
                          <a:latin typeface="Calibri"/>
                          <a:ea typeface="Calibri"/>
                          <a:cs typeface="Times New Roman"/>
                        </a:rPr>
                        <a:t> ou </a:t>
                      </a:r>
                      <a:r>
                        <a:rPr lang="fr-FR" sz="1400" b="1" dirty="0">
                          <a:solidFill>
                            <a:srgbClr val="FF0000"/>
                          </a:solidFill>
                          <a:latin typeface="Calibri"/>
                          <a:ea typeface="Calibri"/>
                          <a:cs typeface="Times New Roman"/>
                        </a:rPr>
                        <a:t>Sciences de l'ingénieur et sciences physiques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0" dirty="0">
                          <a:latin typeface="Calibri"/>
                          <a:ea typeface="Calibri"/>
                          <a:cs typeface="Times New Roman"/>
                        </a:rPr>
                        <a:t>Mathématiques</a:t>
                      </a:r>
                    </a:p>
                    <a:p>
                      <a:pPr>
                        <a:lnSpc>
                          <a:spcPct val="115000"/>
                        </a:lnSpc>
                        <a:spcAft>
                          <a:spcPts val="0"/>
                        </a:spcAft>
                      </a:pPr>
                      <a:r>
                        <a:rPr lang="fr-FR" sz="1400" b="0" dirty="0">
                          <a:latin typeface="Calibri"/>
                          <a:ea typeface="Calibri"/>
                          <a:cs typeface="Times New Roman"/>
                        </a:rPr>
                        <a:t>expertes</a:t>
                      </a:r>
                      <a:br>
                        <a:rPr lang="fr-FR" sz="1400" b="0" dirty="0">
                          <a:latin typeface="Calibri"/>
                          <a:ea typeface="Calibri"/>
                          <a:cs typeface="Times New Roman"/>
                        </a:rPr>
                      </a:br>
                      <a:endParaRPr lang="fr-FR" sz="1400" b="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0" dirty="0">
                          <a:latin typeface="Calibri"/>
                          <a:ea typeface="Calibri"/>
                          <a:cs typeface="Times New Roman"/>
                        </a:rPr>
                        <a:t>Mathématiques</a:t>
                      </a:r>
                      <a:br>
                        <a:rPr lang="fr-FR" sz="1400" b="0" dirty="0">
                          <a:latin typeface="Calibri"/>
                          <a:ea typeface="Calibri"/>
                          <a:cs typeface="Times New Roman"/>
                        </a:rPr>
                      </a:br>
                      <a:r>
                        <a:rPr lang="fr-FR" sz="1400" b="0" dirty="0">
                          <a:latin typeface="Calibri"/>
                          <a:ea typeface="Calibri"/>
                          <a:cs typeface="Times New Roman"/>
                        </a:rPr>
                        <a:t>+ Physique-chimie</a:t>
                      </a:r>
                      <a:br>
                        <a:rPr lang="fr-FR" sz="1400" b="0" dirty="0">
                          <a:latin typeface="Calibri"/>
                          <a:ea typeface="Calibri"/>
                          <a:cs typeface="Times New Roman"/>
                        </a:rPr>
                      </a:br>
                      <a:r>
                        <a:rPr lang="fr-FR" sz="1400" b="0" dirty="0">
                          <a:latin typeface="Calibri"/>
                          <a:ea typeface="Calibri"/>
                          <a:cs typeface="Times New Roman"/>
                        </a:rPr>
                        <a:t>+ Sciences de l'ingénieur</a:t>
                      </a:r>
                      <a:br>
                        <a:rPr lang="fr-FR" sz="1400" b="0" dirty="0">
                          <a:latin typeface="Calibri"/>
                          <a:ea typeface="Calibri"/>
                          <a:cs typeface="Times New Roman"/>
                        </a:rPr>
                      </a:br>
                      <a:r>
                        <a:rPr lang="fr-FR" sz="1400" b="0" dirty="0">
                          <a:latin typeface="Calibri"/>
                          <a:ea typeface="Calibri"/>
                          <a:cs typeface="Times New Roman"/>
                        </a:rPr>
                        <a:t>    ou toute autre spécialité</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Les questions à se poser pour choisir deux spécialités parmi les trois de première</a:t>
            </a:r>
          </a:p>
        </p:txBody>
      </p:sp>
      <p:sp>
        <p:nvSpPr>
          <p:cNvPr id="3" name="Espace réservé du contenu 2"/>
          <p:cNvSpPr>
            <a:spLocks noGrp="1"/>
          </p:cNvSpPr>
          <p:nvPr>
            <p:ph idx="1"/>
          </p:nvPr>
        </p:nvSpPr>
        <p:spPr/>
        <p:txBody>
          <a:bodyPr/>
          <a:lstStyle/>
          <a:p>
            <a:endParaRPr lang="fr-FR" sz="2800" dirty="0"/>
          </a:p>
          <a:p>
            <a:r>
              <a:rPr lang="fr-FR" sz="2800" dirty="0"/>
              <a:t>Quelles sont les combinaisons de spécialités les plus pertinentes ?</a:t>
            </a:r>
          </a:p>
          <a:p>
            <a:endParaRPr lang="fr-FR" sz="2800" dirty="0"/>
          </a:p>
          <a:p>
            <a:r>
              <a:rPr lang="fr-FR" sz="2800" dirty="0"/>
              <a:t>Quel est le meilleur choix pour bien réussir le Bac et avoir un bon dossier ?</a:t>
            </a:r>
          </a:p>
          <a:p>
            <a:endParaRPr lang="fr-FR" sz="2800" dirty="0"/>
          </a:p>
          <a:p>
            <a:r>
              <a:rPr lang="fr-FR" sz="2800" dirty="0"/>
              <a:t>Quelles sont les poursuites d’études les plus adaptées ?</a:t>
            </a:r>
          </a:p>
          <a:p>
            <a:endParaRPr lang="fr-FR" sz="2800" dirty="0"/>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4</a:t>
            </a:fld>
            <a:endParaRPr lang="fr-FR"/>
          </a:p>
        </p:txBody>
      </p:sp>
      <p:pic>
        <p:nvPicPr>
          <p:cNvPr id="6" name="Picture 2"/>
          <p:cNvPicPr/>
          <p:nvPr/>
        </p:nvPicPr>
        <p:blipFill>
          <a:blip r:embed="rId2" cstate="print"/>
          <a:stretch/>
        </p:blipFill>
        <p:spPr>
          <a:xfrm>
            <a:off x="4495800" y="2057400"/>
            <a:ext cx="533400" cy="830692"/>
          </a:xfrm>
          <a:prstGeom prst="rect">
            <a:avLst/>
          </a:prstGeom>
          <a:ln w="9360">
            <a:noFill/>
          </a:ln>
          <a:scene3d>
            <a:camera prst="orthographicFront">
              <a:rot lat="0" lon="10800000" rev="0"/>
            </a:camera>
            <a:lightRig rig="threePt" dir="t"/>
          </a:scene3d>
        </p:spPr>
      </p:pic>
      <p:pic>
        <p:nvPicPr>
          <p:cNvPr id="7" name="Picture 2"/>
          <p:cNvPicPr/>
          <p:nvPr/>
        </p:nvPicPr>
        <p:blipFill>
          <a:blip r:embed="rId2" cstate="print"/>
          <a:stretch/>
        </p:blipFill>
        <p:spPr>
          <a:xfrm>
            <a:off x="5867400" y="3581400"/>
            <a:ext cx="533400" cy="830692"/>
          </a:xfrm>
          <a:prstGeom prst="rect">
            <a:avLst/>
          </a:prstGeom>
          <a:ln w="9360">
            <a:noFill/>
          </a:ln>
          <a:scene3d>
            <a:camera prst="orthographicFront">
              <a:rot lat="0" lon="10800000" rev="0"/>
            </a:camera>
            <a:lightRig rig="threePt" dir="t"/>
          </a:scene3d>
        </p:spPr>
      </p:pic>
      <p:pic>
        <p:nvPicPr>
          <p:cNvPr id="8" name="Picture 2"/>
          <p:cNvPicPr/>
          <p:nvPr/>
        </p:nvPicPr>
        <p:blipFill>
          <a:blip r:embed="rId2" cstate="print"/>
          <a:stretch/>
        </p:blipFill>
        <p:spPr>
          <a:xfrm>
            <a:off x="7162800" y="5105400"/>
            <a:ext cx="533400" cy="830692"/>
          </a:xfrm>
          <a:prstGeom prst="rect">
            <a:avLst/>
          </a:prstGeom>
          <a:ln w="9360">
            <a:noFill/>
          </a:ln>
          <a:scene3d>
            <a:camera prst="orthographicFront">
              <a:rot lat="0" lon="10800000" rev="0"/>
            </a:camera>
            <a:lightRig rig="threePt" dir="t"/>
          </a:scene3d>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Licences USMB – Extrait </a:t>
            </a:r>
          </a:p>
        </p:txBody>
      </p:sp>
      <p:sp>
        <p:nvSpPr>
          <p:cNvPr id="4" name="Espace réservé du pied de page 3"/>
          <p:cNvSpPr>
            <a:spLocks noGrp="1"/>
          </p:cNvSpPr>
          <p:nvPr>
            <p:ph type="ftr" sz="quarter" idx="10"/>
          </p:nvPr>
        </p:nvSpPr>
        <p:spPr/>
        <p:txBody>
          <a:bodyPr/>
          <a:lstStyle/>
          <a:p>
            <a:pPr>
              <a:defRPr/>
            </a:pPr>
            <a:r>
              <a:rPr lang="fr-FR"/>
              <a:t>Après la spécialité SI en première…</a:t>
            </a: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40</a:t>
            </a:fld>
            <a:endParaRPr lang="fr-FR"/>
          </a:p>
        </p:txBody>
      </p:sp>
      <p:pic>
        <p:nvPicPr>
          <p:cNvPr id="1026" name="Picture 2"/>
          <p:cNvPicPr>
            <a:picLocks noChangeAspect="1" noChangeArrowheads="1"/>
          </p:cNvPicPr>
          <p:nvPr/>
        </p:nvPicPr>
        <p:blipFill>
          <a:blip r:embed="rId2" cstate="print"/>
          <a:srcRect/>
          <a:stretch>
            <a:fillRect/>
          </a:stretch>
        </p:blipFill>
        <p:spPr bwMode="auto">
          <a:xfrm>
            <a:off x="228600" y="776317"/>
            <a:ext cx="8640881" cy="5668926"/>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Quelles sont les poursuites d’études les plus adaptées avec un bac </a:t>
            </a:r>
            <a:r>
              <a:rPr lang="fr-FR" sz="2400" dirty="0" err="1"/>
              <a:t>gén</a:t>
            </a:r>
            <a:r>
              <a:rPr lang="fr-FR" sz="2400" dirty="0"/>
              <a:t>. et une spé. SI ?</a:t>
            </a:r>
          </a:p>
        </p:txBody>
      </p:sp>
      <p:sp>
        <p:nvSpPr>
          <p:cNvPr id="3" name="Espace réservé du contenu 2"/>
          <p:cNvSpPr>
            <a:spLocks noGrp="1"/>
          </p:cNvSpPr>
          <p:nvPr>
            <p:ph idx="1"/>
          </p:nvPr>
        </p:nvSpPr>
        <p:spPr/>
        <p:txBody>
          <a:bodyPr/>
          <a:lstStyle/>
          <a:p>
            <a:endParaRPr lang="fr-FR" sz="2400" b="1" dirty="0"/>
          </a:p>
          <a:p>
            <a:r>
              <a:rPr lang="fr-FR" sz="2400" b="1" dirty="0"/>
              <a:t>La spécialité SI permet d’accéder à de nombreuses poursuites d’études :</a:t>
            </a:r>
            <a:r>
              <a:rPr lang="fr-FR" sz="2400" dirty="0"/>
              <a:t> </a:t>
            </a:r>
            <a:r>
              <a:rPr lang="fr-FR" sz="2400" b="1" dirty="0">
                <a:solidFill>
                  <a:srgbClr val="0070C0"/>
                </a:solidFill>
              </a:rPr>
              <a:t>CPGE</a:t>
            </a:r>
            <a:r>
              <a:rPr lang="fr-FR" sz="2400" dirty="0"/>
              <a:t>, </a:t>
            </a:r>
            <a:r>
              <a:rPr lang="fr-FR" sz="2400" b="1" dirty="0" smtClean="0">
                <a:solidFill>
                  <a:srgbClr val="0070C0"/>
                </a:solidFill>
              </a:rPr>
              <a:t>CPI-EI</a:t>
            </a:r>
            <a:r>
              <a:rPr lang="fr-FR" sz="2400" dirty="0"/>
              <a:t>, </a:t>
            </a:r>
            <a:r>
              <a:rPr lang="fr-FR" sz="2400" b="1" dirty="0">
                <a:solidFill>
                  <a:srgbClr val="0070C0"/>
                </a:solidFill>
              </a:rPr>
              <a:t>IUT</a:t>
            </a:r>
            <a:r>
              <a:rPr lang="fr-FR" sz="2400" dirty="0"/>
              <a:t>, </a:t>
            </a:r>
            <a:r>
              <a:rPr lang="fr-FR" sz="2400" b="1" dirty="0">
                <a:solidFill>
                  <a:srgbClr val="0070C0"/>
                </a:solidFill>
              </a:rPr>
              <a:t>L1</a:t>
            </a:r>
            <a:r>
              <a:rPr lang="fr-FR" sz="2400" dirty="0"/>
              <a:t>, </a:t>
            </a:r>
            <a:r>
              <a:rPr lang="fr-FR" sz="2400" b="1" dirty="0">
                <a:solidFill>
                  <a:srgbClr val="0070C0"/>
                </a:solidFill>
              </a:rPr>
              <a:t>écoles d’architectes et d’urbanisme</a:t>
            </a:r>
            <a:r>
              <a:rPr lang="fr-FR" sz="2400" dirty="0"/>
              <a:t>, … , elle est conseillée pour les CPGE </a:t>
            </a:r>
            <a:r>
              <a:rPr lang="fr-FR" sz="2400" b="1" dirty="0">
                <a:solidFill>
                  <a:srgbClr val="0070C0"/>
                </a:solidFill>
              </a:rPr>
              <a:t>MPSI</a:t>
            </a:r>
            <a:r>
              <a:rPr lang="fr-FR" sz="2400" dirty="0"/>
              <a:t>, </a:t>
            </a:r>
            <a:r>
              <a:rPr lang="fr-FR" sz="2400" b="1" dirty="0">
                <a:solidFill>
                  <a:srgbClr val="0070C0"/>
                </a:solidFill>
              </a:rPr>
              <a:t>PCSI</a:t>
            </a:r>
            <a:r>
              <a:rPr lang="fr-FR" sz="2400" dirty="0"/>
              <a:t>, </a:t>
            </a:r>
            <a:r>
              <a:rPr lang="fr-FR" sz="2400" b="1" dirty="0">
                <a:solidFill>
                  <a:srgbClr val="0070C0"/>
                </a:solidFill>
              </a:rPr>
              <a:t>PTSI</a:t>
            </a:r>
            <a:r>
              <a:rPr lang="fr-FR" sz="2400" dirty="0"/>
              <a:t>, de nombreuses spécialités d’</a:t>
            </a:r>
            <a:r>
              <a:rPr lang="fr-FR" sz="2400" b="1" dirty="0">
                <a:solidFill>
                  <a:srgbClr val="0070C0"/>
                </a:solidFill>
              </a:rPr>
              <a:t>IUT</a:t>
            </a:r>
            <a:r>
              <a:rPr lang="fr-FR" sz="2400" dirty="0"/>
              <a:t>, plusieurs </a:t>
            </a:r>
            <a:r>
              <a:rPr lang="fr-FR" sz="2400" b="1" dirty="0">
                <a:solidFill>
                  <a:srgbClr val="0070C0"/>
                </a:solidFill>
              </a:rPr>
              <a:t>mentions de licence</a:t>
            </a:r>
            <a:r>
              <a:rPr lang="fr-FR" sz="2400" dirty="0"/>
              <a:t>, …</a:t>
            </a:r>
            <a:endParaRPr lang="fr-FR" sz="2400" b="1" dirty="0">
              <a:solidFill>
                <a:srgbClr val="0070C0"/>
              </a:solidFill>
            </a:endParaRPr>
          </a:p>
          <a:p>
            <a:r>
              <a:rPr lang="fr-FR" sz="2400" b="1" dirty="0"/>
              <a:t>La spécialité SI permet d’apprendre de manière diversifiée</a:t>
            </a:r>
            <a:r>
              <a:rPr lang="fr-FR" sz="2400" b="1" dirty="0">
                <a:solidFill>
                  <a:srgbClr val="0070C0"/>
                </a:solidFill>
              </a:rPr>
              <a:t> </a:t>
            </a:r>
            <a:r>
              <a:rPr lang="fr-FR" sz="2400" dirty="0"/>
              <a:t>avec des cours, des expérimentations et des projets.</a:t>
            </a:r>
          </a:p>
          <a:p>
            <a:r>
              <a:rPr lang="fr-FR" sz="2400" dirty="0"/>
              <a:t>L’ingénierie, la recherche et le numérique sont autant </a:t>
            </a:r>
            <a:r>
              <a:rPr lang="fr-FR" sz="2400" b="1" dirty="0">
                <a:solidFill>
                  <a:srgbClr val="0070C0"/>
                </a:solidFill>
              </a:rPr>
              <a:t>des métiers de femmes</a:t>
            </a:r>
            <a:r>
              <a:rPr lang="fr-FR" sz="2400" dirty="0"/>
              <a:t> que d’hommes.</a:t>
            </a:r>
          </a:p>
          <a:p>
            <a:endParaRPr lang="fr-FR" sz="2400" dirty="0"/>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41</a:t>
            </a:fld>
            <a:endParaRPr lang="fr-FR"/>
          </a:p>
        </p:txBody>
      </p:sp>
      <p:pic>
        <p:nvPicPr>
          <p:cNvPr id="7" name="Picture 2"/>
          <p:cNvPicPr/>
          <p:nvPr/>
        </p:nvPicPr>
        <p:blipFill>
          <a:blip r:embed="rId2" cstate="print"/>
          <a:stretch/>
        </p:blipFill>
        <p:spPr>
          <a:xfrm>
            <a:off x="152400" y="5638800"/>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400" dirty="0"/>
              <a:t>Quelles sont les poursuites d’études les plus adaptées avec un bac STI2D ?</a:t>
            </a:r>
          </a:p>
        </p:txBody>
      </p:sp>
      <p:sp>
        <p:nvSpPr>
          <p:cNvPr id="3" name="Espace réservé du contenu 2"/>
          <p:cNvSpPr>
            <a:spLocks noGrp="1"/>
          </p:cNvSpPr>
          <p:nvPr>
            <p:ph idx="1"/>
          </p:nvPr>
        </p:nvSpPr>
        <p:spPr>
          <a:xfrm>
            <a:off x="457200" y="990600"/>
            <a:ext cx="8458200" cy="5135563"/>
          </a:xfrm>
        </p:spPr>
        <p:txBody>
          <a:bodyPr/>
          <a:lstStyle/>
          <a:p>
            <a:endParaRPr lang="fr-FR" sz="2400" b="1" dirty="0"/>
          </a:p>
          <a:p>
            <a:r>
              <a:rPr lang="fr-FR" sz="2400" b="1" dirty="0"/>
              <a:t>La série STI2D permet d’accéder à de très nombreuses poursuites d’études</a:t>
            </a:r>
            <a:r>
              <a:rPr lang="fr-FR" sz="2400" dirty="0"/>
              <a:t> de bac +3/+2 : </a:t>
            </a:r>
            <a:r>
              <a:rPr lang="fr-FR" sz="2400" b="1" dirty="0">
                <a:solidFill>
                  <a:srgbClr val="0070C0"/>
                </a:solidFill>
              </a:rPr>
              <a:t>IUT</a:t>
            </a:r>
            <a:r>
              <a:rPr lang="fr-FR" sz="2400" dirty="0"/>
              <a:t>, </a:t>
            </a:r>
            <a:r>
              <a:rPr lang="fr-FR" sz="2400" b="1" dirty="0">
                <a:solidFill>
                  <a:srgbClr val="0070C0"/>
                </a:solidFill>
              </a:rPr>
              <a:t>STS</a:t>
            </a:r>
            <a:r>
              <a:rPr lang="fr-FR" sz="2400" dirty="0"/>
              <a:t>, à bac +5 : </a:t>
            </a:r>
            <a:r>
              <a:rPr lang="fr-FR" sz="2400" b="1" dirty="0">
                <a:solidFill>
                  <a:srgbClr val="0070C0"/>
                </a:solidFill>
              </a:rPr>
              <a:t>CPGE TSI</a:t>
            </a:r>
            <a:r>
              <a:rPr lang="fr-FR" sz="2400" dirty="0"/>
              <a:t>, </a:t>
            </a:r>
            <a:r>
              <a:rPr lang="fr-FR" sz="2400" b="1" dirty="0" smtClean="0">
                <a:solidFill>
                  <a:srgbClr val="0070C0"/>
                </a:solidFill>
              </a:rPr>
              <a:t>CPI-EI</a:t>
            </a:r>
            <a:r>
              <a:rPr lang="fr-FR" sz="2400" dirty="0" smtClean="0"/>
              <a:t> </a:t>
            </a:r>
            <a:r>
              <a:rPr lang="fr-FR" sz="2400" dirty="0"/>
              <a:t>(INSA, GEIPI, ENSAM, …)</a:t>
            </a:r>
          </a:p>
          <a:p>
            <a:endParaRPr lang="fr-FR" sz="2400" dirty="0"/>
          </a:p>
          <a:p>
            <a:r>
              <a:rPr lang="fr-FR" sz="2400" dirty="0"/>
              <a:t>Le </a:t>
            </a:r>
            <a:r>
              <a:rPr lang="fr-FR" sz="2400" b="1" dirty="0">
                <a:solidFill>
                  <a:srgbClr val="0070C0"/>
                </a:solidFill>
              </a:rPr>
              <a:t>BUT</a:t>
            </a:r>
            <a:r>
              <a:rPr lang="fr-FR" sz="2400" dirty="0"/>
              <a:t> est un nouveau diplôme à bac +3 délivré par les IUT. Il permet d’accueillir </a:t>
            </a:r>
            <a:r>
              <a:rPr lang="fr-FR" sz="2400" b="1" dirty="0">
                <a:solidFill>
                  <a:srgbClr val="0070C0"/>
                </a:solidFill>
              </a:rPr>
              <a:t>au moins 50 % de bacheliers technologiques</a:t>
            </a:r>
            <a:r>
              <a:rPr lang="fr-FR" sz="2400" dirty="0"/>
              <a:t>.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42</a:t>
            </a:fld>
            <a:endParaRPr lang="fr-FR"/>
          </a:p>
        </p:txBody>
      </p:sp>
      <p:pic>
        <p:nvPicPr>
          <p:cNvPr id="6" name="Picture 2"/>
          <p:cNvPicPr/>
          <p:nvPr/>
        </p:nvPicPr>
        <p:blipFill>
          <a:blip r:embed="rId2" cstate="print"/>
          <a:stretch/>
        </p:blipFill>
        <p:spPr>
          <a:xfrm>
            <a:off x="228600" y="5105400"/>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Toutes ces poursuites d’études permettent de devenir…</a:t>
            </a:r>
          </a:p>
        </p:txBody>
      </p:sp>
      <p:sp>
        <p:nvSpPr>
          <p:cNvPr id="3" name="Espace réservé du contenu 2"/>
          <p:cNvSpPr>
            <a:spLocks noGrp="1"/>
          </p:cNvSpPr>
          <p:nvPr>
            <p:ph idx="1"/>
          </p:nvPr>
        </p:nvSpPr>
        <p:spPr/>
        <p:txBody>
          <a:bodyPr/>
          <a:lstStyle/>
          <a:p>
            <a:endParaRPr lang="fr-F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43</a:t>
            </a:fld>
            <a:endParaRPr lang="fr-FR"/>
          </a:p>
        </p:txBody>
      </p:sp>
      <p:pic>
        <p:nvPicPr>
          <p:cNvPr id="6" name="Picture 2" descr="C:\Users\Guy\Desktop\Com SII\Envoi Liste Diff SII\mascotte.png"/>
          <p:cNvPicPr>
            <a:picLocks noChangeAspect="1" noChangeArrowheads="1"/>
          </p:cNvPicPr>
          <p:nvPr/>
        </p:nvPicPr>
        <p:blipFill>
          <a:blip r:embed="rId2" cstate="print"/>
          <a:srcRect/>
          <a:stretch>
            <a:fillRect/>
          </a:stretch>
        </p:blipFill>
        <p:spPr bwMode="auto">
          <a:xfrm>
            <a:off x="2362200" y="1127728"/>
            <a:ext cx="6310148" cy="5045555"/>
          </a:xfrm>
          <a:prstGeom prst="rect">
            <a:avLst/>
          </a:prstGeom>
          <a:noFill/>
        </p:spPr>
      </p:pic>
      <p:pic>
        <p:nvPicPr>
          <p:cNvPr id="9" name="Picture 2"/>
          <p:cNvPicPr/>
          <p:nvPr/>
        </p:nvPicPr>
        <p:blipFill>
          <a:blip r:embed="rId3" cstate="print"/>
          <a:stretch/>
        </p:blipFill>
        <p:spPr>
          <a:xfrm>
            <a:off x="533400" y="5181600"/>
            <a:ext cx="533400" cy="830692"/>
          </a:xfrm>
          <a:prstGeom prst="rect">
            <a:avLst/>
          </a:prstGeom>
          <a:ln w="9360">
            <a:noFill/>
          </a:ln>
          <a:scene3d>
            <a:camera prst="orthographicFront">
              <a:rot lat="0" lon="0" rev="0"/>
            </a:camera>
            <a:lightRig rig="threePt" dir="t"/>
          </a:scene3d>
        </p:spPr>
      </p:pic>
      <p:pic>
        <p:nvPicPr>
          <p:cNvPr id="10" name="Picture 2"/>
          <p:cNvPicPr/>
          <p:nvPr/>
        </p:nvPicPr>
        <p:blipFill>
          <a:blip r:embed="rId3" cstate="print"/>
          <a:stretch/>
        </p:blipFill>
        <p:spPr>
          <a:xfrm>
            <a:off x="1295400" y="3657600"/>
            <a:ext cx="1066800" cy="1661384"/>
          </a:xfrm>
          <a:prstGeom prst="rect">
            <a:avLst/>
          </a:prstGeom>
          <a:ln w="9360">
            <a:noFill/>
          </a:ln>
          <a:scene3d>
            <a:camera prst="orthographicFront">
              <a:rot lat="0" lon="0" rev="0"/>
            </a:camera>
            <a:lightRig rig="threePt" dir="t"/>
          </a:scene3d>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Après la spécialité SI en première…</a:t>
            </a:r>
          </a:p>
        </p:txBody>
      </p:sp>
      <p:sp>
        <p:nvSpPr>
          <p:cNvPr id="3" name="Espace réservé du contenu 2"/>
          <p:cNvSpPr>
            <a:spLocks noGrp="1"/>
          </p:cNvSpPr>
          <p:nvPr>
            <p:ph idx="1"/>
          </p:nvPr>
        </p:nvSpPr>
        <p:spPr/>
        <p:txBody>
          <a:bodyPr/>
          <a:lstStyle/>
          <a:p>
            <a:endParaRPr lang="fr-FR" dirty="0"/>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44</a:t>
            </a:fld>
            <a:endParaRPr lang="fr-FR"/>
          </a:p>
        </p:txBody>
      </p:sp>
      <p:pic>
        <p:nvPicPr>
          <p:cNvPr id="9" name="Picture 2"/>
          <p:cNvPicPr/>
          <p:nvPr/>
        </p:nvPicPr>
        <p:blipFill>
          <a:blip r:embed="rId2" cstate="print"/>
          <a:stretch/>
        </p:blipFill>
        <p:spPr>
          <a:xfrm>
            <a:off x="533400" y="5257800"/>
            <a:ext cx="533400" cy="830692"/>
          </a:xfrm>
          <a:prstGeom prst="rect">
            <a:avLst/>
          </a:prstGeom>
          <a:ln w="9360">
            <a:noFill/>
          </a:ln>
          <a:scene3d>
            <a:camera prst="orthographicFront">
              <a:rot lat="0" lon="0" rev="0"/>
            </a:camera>
            <a:lightRig rig="threePt" dir="t"/>
          </a:scene3d>
        </p:spPr>
      </p:pic>
      <p:pic>
        <p:nvPicPr>
          <p:cNvPr id="10" name="Picture 2"/>
          <p:cNvPicPr/>
          <p:nvPr/>
        </p:nvPicPr>
        <p:blipFill>
          <a:blip r:embed="rId2" cstate="print"/>
          <a:stretch/>
        </p:blipFill>
        <p:spPr>
          <a:xfrm>
            <a:off x="2743200" y="1524000"/>
            <a:ext cx="1828800" cy="2848087"/>
          </a:xfrm>
          <a:prstGeom prst="rect">
            <a:avLst/>
          </a:prstGeom>
          <a:ln w="9360">
            <a:noFill/>
          </a:ln>
          <a:scene3d>
            <a:camera prst="orthographicFront">
              <a:rot lat="0" lon="0" rev="0"/>
            </a:camera>
            <a:lightRig rig="threePt" dir="t"/>
          </a:scene3d>
        </p:spPr>
      </p:pic>
      <p:pic>
        <p:nvPicPr>
          <p:cNvPr id="11" name="Image 10"/>
          <p:cNvPicPr/>
          <p:nvPr/>
        </p:nvPicPr>
        <p:blipFill>
          <a:blip r:embed="rId3" cstate="print"/>
          <a:stretch>
            <a:fillRect/>
          </a:stretch>
        </p:blipFill>
        <p:spPr>
          <a:xfrm>
            <a:off x="4648200" y="990600"/>
            <a:ext cx="4169203" cy="2743200"/>
          </a:xfrm>
          <a:prstGeom prst="rect">
            <a:avLst/>
          </a:prstGeom>
        </p:spPr>
      </p:pic>
      <p:sp>
        <p:nvSpPr>
          <p:cNvPr id="12" name="Rectangle à coins arrondis 11"/>
          <p:cNvSpPr/>
          <p:nvPr/>
        </p:nvSpPr>
        <p:spPr bwMode="auto">
          <a:xfrm>
            <a:off x="3276600" y="4038600"/>
            <a:ext cx="5410200" cy="2133600"/>
          </a:xfrm>
          <a:prstGeom prst="roundRect">
            <a:avLst/>
          </a:prstGeom>
          <a:solidFill>
            <a:schemeClr val="accent5">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fr-FR" sz="2800" b="1" i="1" dirty="0">
                <a:solidFill>
                  <a:srgbClr val="FF0000"/>
                </a:solidFill>
                <a:latin typeface="Segoe Print" pitchFamily="2" charset="0"/>
              </a:rPr>
              <a:t>« L'imagination est plus importante que le savoir. »</a:t>
            </a:r>
          </a:p>
          <a:p>
            <a:endParaRPr lang="fr-FR" sz="2800" b="1" i="1" dirty="0">
              <a:solidFill>
                <a:srgbClr val="FF0000"/>
              </a:solidFill>
              <a:latin typeface="Segoe Print" pitchFamily="2" charset="0"/>
            </a:endParaRPr>
          </a:p>
          <a:p>
            <a:r>
              <a:rPr lang="fr-FR" sz="2800" b="1" dirty="0">
                <a:solidFill>
                  <a:srgbClr val="FF0000"/>
                </a:solidFill>
                <a:latin typeface="Segoe Print" pitchFamily="2" charset="0"/>
              </a:rPr>
              <a:t>Albert Einstein</a:t>
            </a:r>
          </a:p>
        </p:txBody>
      </p:sp>
      <p:pic>
        <p:nvPicPr>
          <p:cNvPr id="13" name="Picture 2"/>
          <p:cNvPicPr/>
          <p:nvPr/>
        </p:nvPicPr>
        <p:blipFill>
          <a:blip r:embed="rId2" cstate="print"/>
          <a:stretch/>
        </p:blipFill>
        <p:spPr>
          <a:xfrm>
            <a:off x="1371600" y="3657600"/>
            <a:ext cx="1256113" cy="1956211"/>
          </a:xfrm>
          <a:prstGeom prst="rect">
            <a:avLst/>
          </a:prstGeom>
          <a:ln w="9360">
            <a:noFill/>
          </a:ln>
          <a:scene3d>
            <a:camera prst="orthographicFront">
              <a:rot lat="0" lon="0" rev="0"/>
            </a:camera>
            <a:lightRig rig="threePt" dir="t"/>
          </a:scene3d>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Quelques liens</a:t>
            </a:r>
          </a:p>
        </p:txBody>
      </p:sp>
      <p:sp>
        <p:nvSpPr>
          <p:cNvPr id="3" name="Espace réservé du contenu 2"/>
          <p:cNvSpPr>
            <a:spLocks noGrp="1"/>
          </p:cNvSpPr>
          <p:nvPr>
            <p:ph idx="1"/>
          </p:nvPr>
        </p:nvSpPr>
        <p:spPr/>
        <p:txBody>
          <a:bodyPr/>
          <a:lstStyle/>
          <a:p>
            <a:r>
              <a:rPr lang="fr-FR" sz="1400" dirty="0"/>
              <a:t>Arrêté du 6 décembre 2019 portant réforme de la licence professionnelle : </a:t>
            </a:r>
            <a:r>
              <a:rPr lang="fr-FR" sz="1400" dirty="0">
                <a:hlinkClick r:id="rId2"/>
              </a:rPr>
              <a:t>https://www.legifrance.gouv.fr/affichTexte.do?cidTexte=LEGITEXT000039491826&amp;dateTexte=20200307</a:t>
            </a:r>
            <a:endParaRPr lang="fr-FR" sz="1400" dirty="0"/>
          </a:p>
          <a:p>
            <a:r>
              <a:rPr lang="fr-FR" sz="1400" dirty="0"/>
              <a:t>Note du SIES : </a:t>
            </a:r>
            <a:r>
              <a:rPr lang="fr-FR" sz="1400" dirty="0">
                <a:hlinkClick r:id="rId3"/>
              </a:rPr>
              <a:t>https://www.enseignementsup-recherche.gouv.fr/fr/rechercher-une-publication/collection_title/notes-flash-SIES</a:t>
            </a:r>
            <a:r>
              <a:rPr lang="fr-FR" sz="1400" dirty="0"/>
              <a:t> </a:t>
            </a:r>
          </a:p>
          <a:p>
            <a:r>
              <a:rPr lang="fr-FR" sz="1400" dirty="0"/>
              <a:t>Infographies CPGE : </a:t>
            </a:r>
            <a:r>
              <a:rPr lang="fr-FR" sz="1400" dirty="0">
                <a:hlinkClick r:id="rId4"/>
              </a:rPr>
              <a:t>https://www.education.gouv.fr/nouveau-lycee-une-opportunite-pour-acceder-aux-classes-preparatoires-11336</a:t>
            </a:r>
            <a:endParaRPr lang="fr-FR" sz="1400" dirty="0"/>
          </a:p>
          <a:p>
            <a:r>
              <a:rPr lang="fr-FR" sz="1400" dirty="0"/>
              <a:t>Prépa des INP : </a:t>
            </a:r>
            <a:r>
              <a:rPr lang="fr-FR" sz="1400" dirty="0">
                <a:hlinkClick r:id="rId5"/>
              </a:rPr>
              <a:t>https://www.la-prepa-des-inp.fr/</a:t>
            </a:r>
            <a:r>
              <a:rPr lang="fr-FR" sz="1400" dirty="0"/>
              <a:t> </a:t>
            </a:r>
          </a:p>
          <a:p>
            <a:r>
              <a:rPr lang="fr-FR" sz="1400" dirty="0"/>
              <a:t>INSA : </a:t>
            </a:r>
            <a:r>
              <a:rPr lang="fr-FR" sz="1400" dirty="0">
                <a:hlinkClick r:id="rId6"/>
              </a:rPr>
              <a:t>https://www.groupe-insa.fr/preparer/nos-plaquettes</a:t>
            </a:r>
            <a:r>
              <a:rPr lang="fr-FR" sz="1400" dirty="0"/>
              <a:t>  </a:t>
            </a:r>
          </a:p>
          <a:p>
            <a:r>
              <a:rPr lang="fr-FR" sz="1400" dirty="0"/>
              <a:t>GEIPI POLYTECH : </a:t>
            </a:r>
            <a:r>
              <a:rPr lang="fr-FR" sz="1400" dirty="0">
                <a:hlinkClick r:id="rId7"/>
              </a:rPr>
              <a:t>https://www.geipi-polytech.org/</a:t>
            </a:r>
            <a:r>
              <a:rPr lang="fr-FR" sz="1400" dirty="0"/>
              <a:t> </a:t>
            </a:r>
          </a:p>
          <a:p>
            <a:r>
              <a:rPr lang="fr-FR" sz="1400" dirty="0"/>
              <a:t>CDUS : </a:t>
            </a:r>
            <a:r>
              <a:rPr lang="fr-FR" sz="1400" dirty="0">
                <a:hlinkClick r:id="rId8"/>
              </a:rPr>
              <a:t>https://cdus.fr/recommandations-de-la-cdus-dans-le-choix-des-specialites-au-lycee-en-vue-detudes-scientifiques/</a:t>
            </a:r>
            <a:r>
              <a:rPr lang="fr-FR" sz="1400" dirty="0"/>
              <a:t> </a:t>
            </a:r>
          </a:p>
          <a:p>
            <a:r>
              <a:rPr lang="fr-FR" sz="1400" dirty="0"/>
              <a:t>DLST Grenoble : </a:t>
            </a:r>
            <a:r>
              <a:rPr lang="fr-FR" sz="1400" dirty="0">
                <a:hlinkClick r:id="rId9"/>
              </a:rPr>
              <a:t>https://dlst.univ-grenoble-alpes.fr/orientation/nouveau-baccalaureat-quelles-specialites-choisir-/</a:t>
            </a:r>
            <a:r>
              <a:rPr lang="fr-FR" sz="1400" dirty="0"/>
              <a:t> </a:t>
            </a:r>
          </a:p>
          <a:p>
            <a:r>
              <a:rPr lang="fr-FR" sz="1400" dirty="0"/>
              <a:t>USMB : </a:t>
            </a:r>
            <a:r>
              <a:rPr lang="fr-FR" sz="1400" dirty="0">
                <a:hlinkClick r:id="rId10"/>
              </a:rPr>
              <a:t>https://www.univ-smb.fr/wp-content/uploads/2020/11/specialites-et-options-de-lycee-et-leur-ouverture-vers-les-mentions-ou-pacours-de-licence.pdf</a:t>
            </a:r>
            <a:r>
              <a:rPr lang="fr-FR" sz="1400" dirty="0"/>
              <a:t> </a:t>
            </a:r>
          </a:p>
          <a:p>
            <a:endParaRPr lang="fr-FR" sz="1400" dirty="0"/>
          </a:p>
        </p:txBody>
      </p:sp>
      <p:sp>
        <p:nvSpPr>
          <p:cNvPr id="4" name="Espace réservé du pied de page 3"/>
          <p:cNvSpPr>
            <a:spLocks noGrp="1"/>
          </p:cNvSpPr>
          <p:nvPr>
            <p:ph type="ftr" sz="quarter" idx="10"/>
          </p:nvPr>
        </p:nvSpPr>
        <p:spPr/>
        <p:txBody>
          <a:bodyPr/>
          <a:lstStyle/>
          <a:p>
            <a:pPr>
              <a:defRPr/>
            </a:pPr>
            <a:r>
              <a:rPr lang="fr-FR"/>
              <a:t>Après la spécialité SI en première…</a:t>
            </a:r>
            <a:endParaRPr lang="fr-FR" dirty="0"/>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45</a:t>
            </a:fld>
            <a:endParaRPr 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dirty="0"/>
              <a:t>Quelles sont les combinaisons de spécialités les plus pertinentes ?</a:t>
            </a:r>
          </a:p>
        </p:txBody>
      </p:sp>
      <p:sp>
        <p:nvSpPr>
          <p:cNvPr id="3" name="Espace réservé du texte 2"/>
          <p:cNvSpPr>
            <a:spLocks noGrp="1"/>
          </p:cNvSpPr>
          <p:nvPr>
            <p:ph type="body" idx="1"/>
          </p:nvPr>
        </p:nvSpPr>
        <p:spPr/>
        <p:txBody>
          <a:bodyPr/>
          <a:lstStyle/>
          <a:p>
            <a:endParaRPr lang="fr-FR"/>
          </a:p>
        </p:txBody>
      </p:sp>
      <p:sp>
        <p:nvSpPr>
          <p:cNvPr id="4" name="Espace réservé du pied de page 3"/>
          <p:cNvSpPr>
            <a:spLocks noGrp="1"/>
          </p:cNvSpPr>
          <p:nvPr>
            <p:ph type="ftr" sz="quarter" idx="10"/>
          </p:nvPr>
        </p:nvSpPr>
        <p:spPr/>
        <p:txBody>
          <a:bodyPr/>
          <a:lstStyle/>
          <a:p>
            <a:pPr>
              <a:defRPr/>
            </a:pPr>
            <a:endParaRPr lang="fr-FR" dirty="0"/>
          </a:p>
        </p:txBody>
      </p:sp>
      <p:sp>
        <p:nvSpPr>
          <p:cNvPr id="5" name="Espace réservé du numéro de diapositive 4"/>
          <p:cNvSpPr>
            <a:spLocks noGrp="1"/>
          </p:cNvSpPr>
          <p:nvPr>
            <p:ph type="sldNum" sz="quarter" idx="11"/>
          </p:nvPr>
        </p:nvSpPr>
        <p:spPr/>
        <p:txBody>
          <a:bodyPr/>
          <a:lstStyle/>
          <a:p>
            <a:pPr>
              <a:defRPr/>
            </a:pPr>
            <a:fld id="{31345AF8-87BB-48AA-839A-0E89BF20891A}" type="slidenum">
              <a:rPr lang="fr-FR" smtClean="0"/>
              <a:pPr>
                <a:defRPr/>
              </a:pPr>
              <a:t>5</a:t>
            </a:fld>
            <a:endParaRPr lang="fr-F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Quelles sont les combinaisons de spécialités les plus pertinentes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6</a:t>
            </a:fld>
            <a:endParaRPr lang="fr-FR"/>
          </a:p>
        </p:txBody>
      </p:sp>
      <p:sp>
        <p:nvSpPr>
          <p:cNvPr id="8" name="Espace réservé du contenu 7"/>
          <p:cNvSpPr>
            <a:spLocks noGrp="1"/>
          </p:cNvSpPr>
          <p:nvPr>
            <p:ph idx="1"/>
          </p:nvPr>
        </p:nvSpPr>
        <p:spPr>
          <a:xfrm>
            <a:off x="457200" y="990601"/>
            <a:ext cx="8229600" cy="685800"/>
          </a:xfrm>
        </p:spPr>
        <p:txBody>
          <a:bodyPr/>
          <a:lstStyle/>
          <a:p>
            <a:r>
              <a:rPr lang="fr-FR" sz="2800" b="1" dirty="0"/>
              <a:t>Principaux choix envisageables en Tale :</a:t>
            </a:r>
          </a:p>
        </p:txBody>
      </p:sp>
      <p:sp>
        <p:nvSpPr>
          <p:cNvPr id="12" name="Espace réservé du contenu 7"/>
          <p:cNvSpPr txBox="1">
            <a:spLocks/>
          </p:cNvSpPr>
          <p:nvPr/>
        </p:nvSpPr>
        <p:spPr bwMode="auto">
          <a:xfrm>
            <a:off x="457200" y="5715000"/>
            <a:ext cx="8229600" cy="68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2800" b="1" i="0" u="none" strike="noStrike" kern="0" cap="none" spc="0" normalizeH="0" baseline="0" noProof="0" dirty="0">
                <a:ln>
                  <a:noFill/>
                </a:ln>
                <a:effectLst/>
                <a:uLnTx/>
                <a:uFillTx/>
                <a:latin typeface="+mn-lt"/>
                <a:ea typeface="+mn-ea"/>
                <a:cs typeface="+mn-cs"/>
              </a:rPr>
              <a:t>Autres choix : au cas par cas</a:t>
            </a:r>
          </a:p>
        </p:txBody>
      </p:sp>
      <p:pic>
        <p:nvPicPr>
          <p:cNvPr id="3" name="Picture 2"/>
          <p:cNvPicPr>
            <a:picLocks noChangeAspect="1" noChangeArrowheads="1"/>
          </p:cNvPicPr>
          <p:nvPr/>
        </p:nvPicPr>
        <p:blipFill>
          <a:blip r:embed="rId2" cstate="print"/>
          <a:srcRect/>
          <a:stretch>
            <a:fillRect/>
          </a:stretch>
        </p:blipFill>
        <p:spPr bwMode="auto">
          <a:xfrm>
            <a:off x="338138" y="1728788"/>
            <a:ext cx="8467725" cy="3400425"/>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Quelles sont les combinaisons de spécialités les plus pertinentes ?</a:t>
            </a: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7</a:t>
            </a:fld>
            <a:endParaRPr lang="fr-FR"/>
          </a:p>
        </p:txBody>
      </p:sp>
      <p:graphicFrame>
        <p:nvGraphicFramePr>
          <p:cNvPr id="7" name="Tableau 6"/>
          <p:cNvGraphicFramePr>
            <a:graphicFrameLocks noGrp="1"/>
          </p:cNvGraphicFramePr>
          <p:nvPr/>
        </p:nvGraphicFramePr>
        <p:xfrm>
          <a:off x="1905000" y="1981200"/>
          <a:ext cx="5904000" cy="3835400"/>
        </p:xfrm>
        <a:graphic>
          <a:graphicData uri="http://schemas.openxmlformats.org/drawingml/2006/table">
            <a:tbl>
              <a:tblPr firstRow="1" firstCol="1" bandRow="1">
                <a:tableStyleId>{69CF1AB2-1976-4502-BF36-3FF5EA218861}</a:tableStyleId>
              </a:tblPr>
              <a:tblGrid>
                <a:gridCol w="1296000">
                  <a:extLst>
                    <a:ext uri="{9D8B030D-6E8A-4147-A177-3AD203B41FA5}">
                      <a16:colId xmlns:a16="http://schemas.microsoft.com/office/drawing/2014/main" xmlns="" val="20000"/>
                    </a:ext>
                  </a:extLst>
                </a:gridCol>
                <a:gridCol w="576000">
                  <a:extLst>
                    <a:ext uri="{9D8B030D-6E8A-4147-A177-3AD203B41FA5}">
                      <a16:colId xmlns:a16="http://schemas.microsoft.com/office/drawing/2014/main" xmlns="" val="20001"/>
                    </a:ext>
                  </a:extLst>
                </a:gridCol>
                <a:gridCol w="576000">
                  <a:extLst>
                    <a:ext uri="{9D8B030D-6E8A-4147-A177-3AD203B41FA5}">
                      <a16:colId xmlns:a16="http://schemas.microsoft.com/office/drawing/2014/main" xmlns="" val="20002"/>
                    </a:ext>
                  </a:extLst>
                </a:gridCol>
                <a:gridCol w="576000">
                  <a:extLst>
                    <a:ext uri="{9D8B030D-6E8A-4147-A177-3AD203B41FA5}">
                      <a16:colId xmlns:a16="http://schemas.microsoft.com/office/drawing/2014/main" xmlns="" val="20003"/>
                    </a:ext>
                  </a:extLst>
                </a:gridCol>
                <a:gridCol w="576000">
                  <a:extLst>
                    <a:ext uri="{9D8B030D-6E8A-4147-A177-3AD203B41FA5}">
                      <a16:colId xmlns:a16="http://schemas.microsoft.com/office/drawing/2014/main" xmlns="" val="20004"/>
                    </a:ext>
                  </a:extLst>
                </a:gridCol>
                <a:gridCol w="576000">
                  <a:extLst>
                    <a:ext uri="{9D8B030D-6E8A-4147-A177-3AD203B41FA5}">
                      <a16:colId xmlns:a16="http://schemas.microsoft.com/office/drawing/2014/main" xmlns="" val="20005"/>
                    </a:ext>
                  </a:extLst>
                </a:gridCol>
                <a:gridCol w="576000">
                  <a:extLst>
                    <a:ext uri="{9D8B030D-6E8A-4147-A177-3AD203B41FA5}">
                      <a16:colId xmlns:a16="http://schemas.microsoft.com/office/drawing/2014/main" xmlns="" val="20006"/>
                    </a:ext>
                  </a:extLst>
                </a:gridCol>
                <a:gridCol w="576000">
                  <a:extLst>
                    <a:ext uri="{9D8B030D-6E8A-4147-A177-3AD203B41FA5}">
                      <a16:colId xmlns:a16="http://schemas.microsoft.com/office/drawing/2014/main" xmlns="" val="20007"/>
                    </a:ext>
                  </a:extLst>
                </a:gridCol>
                <a:gridCol w="576000">
                  <a:extLst>
                    <a:ext uri="{9D8B030D-6E8A-4147-A177-3AD203B41FA5}">
                      <a16:colId xmlns:a16="http://schemas.microsoft.com/office/drawing/2014/main" xmlns="" val="20008"/>
                    </a:ext>
                  </a:extLst>
                </a:gridCol>
              </a:tblGrid>
              <a:tr h="635000">
                <a:tc gridSpan="5">
                  <a:txBody>
                    <a:bodyPr/>
                    <a:lstStyle/>
                    <a:p>
                      <a:pPr algn="ctr"/>
                      <a:r>
                        <a:rPr lang="fr-FR" dirty="0">
                          <a:solidFill>
                            <a:srgbClr val="0070C0"/>
                          </a:solidFill>
                        </a:rPr>
                        <a:t>Première</a:t>
                      </a:r>
                    </a:p>
                    <a:p>
                      <a:pPr algn="ctr"/>
                      <a:r>
                        <a:rPr lang="fr-FR" dirty="0">
                          <a:solidFill>
                            <a:srgbClr val="7030A0"/>
                          </a:solidFill>
                        </a:rPr>
                        <a:t>Terminale</a:t>
                      </a:r>
                      <a:endParaRPr lang="fr-FR" dirty="0"/>
                    </a:p>
                  </a:txBody>
                  <a:tcPr anchor="ctr"/>
                </a:tc>
                <a:tc hMerge="1">
                  <a:txBody>
                    <a:bodyPr/>
                    <a:lstStyle/>
                    <a:p>
                      <a:pPr algn="ctr"/>
                      <a:endParaRPr lang="fr-FR" dirty="0">
                        <a:solidFill>
                          <a:srgbClr val="0070C0"/>
                        </a:solidFill>
                      </a:endParaRPr>
                    </a:p>
                  </a:txBody>
                  <a:tcPr anchor="ctr"/>
                </a:tc>
                <a:tc hMerge="1">
                  <a:txBody>
                    <a:bodyPr/>
                    <a:lstStyle/>
                    <a:p>
                      <a:pPr algn="ctr"/>
                      <a:endParaRPr lang="fr-FR" dirty="0"/>
                    </a:p>
                  </a:txBody>
                  <a:tcPr anchor="ctr"/>
                </a:tc>
                <a:tc hMerge="1">
                  <a:txBody>
                    <a:bodyPr/>
                    <a:lstStyle/>
                    <a:p>
                      <a:pPr algn="ctr"/>
                      <a:endParaRPr lang="fr-FR" dirty="0"/>
                    </a:p>
                  </a:txBody>
                  <a:tcPr anchor="ctr"/>
                </a:tc>
                <a:tc hMerge="1">
                  <a:txBody>
                    <a:bodyPr/>
                    <a:lstStyle/>
                    <a:p>
                      <a:pPr algn="ctr"/>
                      <a:endParaRPr lang="fr-FR" dirty="0"/>
                    </a:p>
                  </a:txBody>
                  <a:tcPr anchor="ctr"/>
                </a:tc>
                <a:tc gridSpan="4">
                  <a:txBody>
                    <a:bodyPr/>
                    <a:lstStyle/>
                    <a:p>
                      <a:pPr algn="ctr"/>
                      <a:r>
                        <a:rPr lang="fr-FR" dirty="0"/>
                        <a:t>Première + Terminale</a:t>
                      </a:r>
                    </a:p>
                  </a:txBody>
                  <a:tcPr anchor="ctr"/>
                </a:tc>
                <a:tc hMerge="1">
                  <a:txBody>
                    <a:bodyPr/>
                    <a:lstStyle/>
                    <a:p>
                      <a:pPr algn="ctr"/>
                      <a:endParaRPr lang="fr-FR" dirty="0"/>
                    </a:p>
                  </a:txBody>
                  <a:tcPr anchor="ctr"/>
                </a:tc>
                <a:tc hMerge="1">
                  <a:txBody>
                    <a:bodyPr/>
                    <a:lstStyle/>
                    <a:p>
                      <a:pPr algn="ctr"/>
                      <a:endParaRPr lang="fr-FR" dirty="0"/>
                    </a:p>
                  </a:txBody>
                  <a:tcPr anchor="ctr"/>
                </a:tc>
                <a:tc hMerge="1">
                  <a:txBody>
                    <a:bodyPr/>
                    <a:lstStyle/>
                    <a:p>
                      <a:pPr algn="ctr"/>
                      <a:endParaRPr lang="fr-FR" dirty="0"/>
                    </a:p>
                  </a:txBody>
                  <a:tcPr anchor="ctr"/>
                </a:tc>
                <a:extLst>
                  <a:ext uri="{0D108BD9-81ED-4DB2-BD59-A6C34878D82A}">
                    <a16:rowId xmlns:a16="http://schemas.microsoft.com/office/drawing/2014/main" xmlns="" val="10000"/>
                  </a:ext>
                </a:extLst>
              </a:tr>
              <a:tr h="635000">
                <a:tc>
                  <a:txBody>
                    <a:bodyPr/>
                    <a:lstStyle/>
                    <a:p>
                      <a:pPr algn="ctr"/>
                      <a:r>
                        <a:rPr lang="fr-FR" dirty="0"/>
                        <a:t>Parcours</a:t>
                      </a:r>
                    </a:p>
                  </a:txBody>
                  <a:tcPr anchor="ctr"/>
                </a:tc>
                <a:tc>
                  <a:txBody>
                    <a:bodyPr/>
                    <a:lstStyle/>
                    <a:p>
                      <a:pPr algn="ctr"/>
                      <a:r>
                        <a:rPr lang="fr-FR" dirty="0">
                          <a:solidFill>
                            <a:srgbClr val="0070C0"/>
                          </a:solidFill>
                        </a:rPr>
                        <a:t>M</a:t>
                      </a:r>
                    </a:p>
                  </a:txBody>
                  <a:tcPr anchor="ctr"/>
                </a:tc>
                <a:tc>
                  <a:txBody>
                    <a:bodyPr/>
                    <a:lstStyle/>
                    <a:p>
                      <a:pPr algn="ctr"/>
                      <a:r>
                        <a:rPr lang="fr-FR" dirty="0">
                          <a:solidFill>
                            <a:srgbClr val="0070C0"/>
                          </a:solidFill>
                        </a:rPr>
                        <a:t>PC</a:t>
                      </a:r>
                    </a:p>
                  </a:txBody>
                  <a:tcPr anchor="ctr"/>
                </a:tc>
                <a:tc>
                  <a:txBody>
                    <a:bodyPr/>
                    <a:lstStyle/>
                    <a:p>
                      <a:pPr algn="ctr"/>
                      <a:r>
                        <a:rPr lang="fr-FR" dirty="0">
                          <a:solidFill>
                            <a:srgbClr val="0070C0"/>
                          </a:solidFill>
                        </a:rPr>
                        <a:t>SI</a:t>
                      </a:r>
                    </a:p>
                  </a:txBody>
                  <a:tcPr anchor="ctr"/>
                </a:tc>
                <a:tc>
                  <a:txBody>
                    <a:bodyPr/>
                    <a:lstStyle/>
                    <a:p>
                      <a:pPr algn="ctr"/>
                      <a:r>
                        <a:rPr lang="fr-FR" dirty="0">
                          <a:solidFill>
                            <a:srgbClr val="0070C0"/>
                          </a:solidFill>
                        </a:rPr>
                        <a:t>NSI</a:t>
                      </a:r>
                    </a:p>
                  </a:txBody>
                  <a:tcPr anchor="ctr"/>
                </a:tc>
                <a:tc>
                  <a:txBody>
                    <a:bodyPr/>
                    <a:lstStyle/>
                    <a:p>
                      <a:pPr algn="ctr"/>
                      <a:r>
                        <a:rPr lang="fr-FR" b="1" dirty="0"/>
                        <a:t>M</a:t>
                      </a:r>
                    </a:p>
                  </a:txBody>
                  <a:tcPr anchor="ctr"/>
                </a:tc>
                <a:tc>
                  <a:txBody>
                    <a:bodyPr/>
                    <a:lstStyle/>
                    <a:p>
                      <a:pPr algn="ctr"/>
                      <a:r>
                        <a:rPr lang="fr-FR" b="1" dirty="0"/>
                        <a:t>PC</a:t>
                      </a:r>
                    </a:p>
                  </a:txBody>
                  <a:tcPr anchor="ctr"/>
                </a:tc>
                <a:tc>
                  <a:txBody>
                    <a:bodyPr/>
                    <a:lstStyle/>
                    <a:p>
                      <a:pPr algn="ctr"/>
                      <a:r>
                        <a:rPr lang="fr-FR" b="1" dirty="0"/>
                        <a:t>SI</a:t>
                      </a:r>
                    </a:p>
                  </a:txBody>
                  <a:tcPr anchor="ctr"/>
                </a:tc>
                <a:tc>
                  <a:txBody>
                    <a:bodyPr/>
                    <a:lstStyle/>
                    <a:p>
                      <a:pPr algn="ctr"/>
                      <a:r>
                        <a:rPr lang="fr-FR" b="1" dirty="0"/>
                        <a:t>NSI</a:t>
                      </a:r>
                    </a:p>
                  </a:txBody>
                  <a:tcPr anchor="ctr"/>
                </a:tc>
                <a:extLst>
                  <a:ext uri="{0D108BD9-81ED-4DB2-BD59-A6C34878D82A}">
                    <a16:rowId xmlns:a16="http://schemas.microsoft.com/office/drawing/2014/main" xmlns="" val="10001"/>
                  </a:ext>
                </a:extLst>
              </a:tr>
              <a:tr h="635000">
                <a:tc>
                  <a:txBody>
                    <a:bodyPr/>
                    <a:lstStyle/>
                    <a:p>
                      <a:pPr algn="ctr"/>
                      <a:r>
                        <a:rPr lang="fr-FR" b="0" dirty="0">
                          <a:solidFill>
                            <a:srgbClr val="0070C0"/>
                          </a:solidFill>
                        </a:rPr>
                        <a:t>M-PC-SI</a:t>
                      </a:r>
                    </a:p>
                    <a:p>
                      <a:pPr marL="0" marR="0" indent="0" algn="ctr" defTabSz="914400" rtl="0" eaLnBrk="1" fontAlgn="auto" latinLnBrk="0" hangingPunct="1">
                        <a:lnSpc>
                          <a:spcPct val="100000"/>
                        </a:lnSpc>
                        <a:spcBef>
                          <a:spcPts val="0"/>
                        </a:spcBef>
                        <a:spcAft>
                          <a:spcPts val="0"/>
                        </a:spcAft>
                        <a:buClrTx/>
                        <a:buSzTx/>
                        <a:buFontTx/>
                        <a:buNone/>
                        <a:tabLst/>
                        <a:defRPr/>
                      </a:pPr>
                      <a:r>
                        <a:rPr lang="fr-FR" b="0" dirty="0">
                          <a:solidFill>
                            <a:srgbClr val="7030A0"/>
                          </a:solidFill>
                        </a:rPr>
                        <a:t>M-PC</a:t>
                      </a:r>
                    </a:p>
                  </a:txBody>
                  <a:tcPr anchor="ctr"/>
                </a:tc>
                <a:tc>
                  <a:txBody>
                    <a:bodyPr/>
                    <a:lstStyle/>
                    <a:p>
                      <a:pPr algn="ctr"/>
                      <a:r>
                        <a:rPr lang="fr-FR" dirty="0">
                          <a:solidFill>
                            <a:srgbClr val="0070C0"/>
                          </a:solidFill>
                        </a:rPr>
                        <a:t>4</a:t>
                      </a:r>
                    </a:p>
                    <a:p>
                      <a:pPr algn="ctr"/>
                      <a:r>
                        <a:rPr lang="fr-FR" dirty="0">
                          <a:solidFill>
                            <a:srgbClr val="7030A0"/>
                          </a:solidFill>
                        </a:rPr>
                        <a:t>6</a:t>
                      </a:r>
                    </a:p>
                  </a:txBody>
                  <a:tcPr/>
                </a:tc>
                <a:tc>
                  <a:txBody>
                    <a:bodyPr/>
                    <a:lstStyle/>
                    <a:p>
                      <a:pPr algn="ctr"/>
                      <a:r>
                        <a:rPr lang="fr-FR" dirty="0">
                          <a:solidFill>
                            <a:srgbClr val="0070C0"/>
                          </a:solidFill>
                        </a:rPr>
                        <a:t>4</a:t>
                      </a:r>
                    </a:p>
                    <a:p>
                      <a:pPr algn="ctr"/>
                      <a:r>
                        <a:rPr lang="fr-FR" dirty="0">
                          <a:solidFill>
                            <a:srgbClr val="7030A0"/>
                          </a:solidFill>
                        </a:rPr>
                        <a:t>6</a:t>
                      </a:r>
                    </a:p>
                  </a:txBody>
                  <a:tcPr/>
                </a:tc>
                <a:tc>
                  <a:txBody>
                    <a:bodyPr/>
                    <a:lstStyle/>
                    <a:p>
                      <a:pPr algn="ctr"/>
                      <a:r>
                        <a:rPr lang="fr-FR" dirty="0">
                          <a:solidFill>
                            <a:srgbClr val="0070C0"/>
                          </a:solidFill>
                        </a:rPr>
                        <a:t>4</a:t>
                      </a:r>
                    </a:p>
                  </a:txBody>
                  <a:tcPr/>
                </a:tc>
                <a:tc>
                  <a:txBody>
                    <a:bodyPr/>
                    <a:lstStyle/>
                    <a:p>
                      <a:pPr algn="ctr"/>
                      <a:endParaRPr lang="fr-FR" dirty="0">
                        <a:solidFill>
                          <a:srgbClr val="0070C0"/>
                        </a:solidFill>
                      </a:endParaRPr>
                    </a:p>
                  </a:txBody>
                  <a:tcPr/>
                </a:tc>
                <a:tc>
                  <a:txBody>
                    <a:bodyPr/>
                    <a:lstStyle/>
                    <a:p>
                      <a:pPr algn="ctr"/>
                      <a:r>
                        <a:rPr lang="fr-FR" b="1" dirty="0"/>
                        <a:t>10</a:t>
                      </a:r>
                    </a:p>
                  </a:txBody>
                  <a:tcPr anchor="ctr"/>
                </a:tc>
                <a:tc>
                  <a:txBody>
                    <a:bodyPr/>
                    <a:lstStyle/>
                    <a:p>
                      <a:pPr algn="ctr"/>
                      <a:r>
                        <a:rPr lang="fr-FR" b="1" dirty="0"/>
                        <a:t>10</a:t>
                      </a:r>
                    </a:p>
                  </a:txBody>
                  <a:tcPr anchor="ctr"/>
                </a:tc>
                <a:tc>
                  <a:txBody>
                    <a:bodyPr/>
                    <a:lstStyle/>
                    <a:p>
                      <a:pPr algn="ctr"/>
                      <a:r>
                        <a:rPr lang="fr-FR" b="1" dirty="0"/>
                        <a:t>4</a:t>
                      </a:r>
                    </a:p>
                  </a:txBody>
                  <a:tcPr anchor="ctr"/>
                </a:tc>
                <a:tc>
                  <a:txBody>
                    <a:bodyPr/>
                    <a:lstStyle/>
                    <a:p>
                      <a:pPr algn="ctr"/>
                      <a:endParaRPr lang="fr-FR" b="1" dirty="0"/>
                    </a:p>
                  </a:txBody>
                  <a:tcPr anchor="ctr"/>
                </a:tc>
                <a:extLst>
                  <a:ext uri="{0D108BD9-81ED-4DB2-BD59-A6C34878D82A}">
                    <a16:rowId xmlns:a16="http://schemas.microsoft.com/office/drawing/2014/main" xmlns="" val="10002"/>
                  </a:ext>
                </a:extLst>
              </a:tr>
              <a:tr h="635000">
                <a:tc>
                  <a:txBody>
                    <a:bodyPr/>
                    <a:lstStyle/>
                    <a:p>
                      <a:pPr algn="ctr"/>
                      <a:r>
                        <a:rPr lang="fr-FR" b="0" dirty="0">
                          <a:solidFill>
                            <a:srgbClr val="0070C0"/>
                          </a:solidFill>
                        </a:rPr>
                        <a:t>M-PC-SI</a:t>
                      </a:r>
                    </a:p>
                    <a:p>
                      <a:pPr algn="ctr"/>
                      <a:r>
                        <a:rPr lang="fr-FR" b="0" dirty="0">
                          <a:solidFill>
                            <a:srgbClr val="7030A0"/>
                          </a:solidFill>
                        </a:rPr>
                        <a:t>M-SISP</a:t>
                      </a:r>
                    </a:p>
                  </a:txBody>
                  <a:tcPr anchor="ctr"/>
                </a:tc>
                <a:tc>
                  <a:txBody>
                    <a:bodyPr/>
                    <a:lstStyle/>
                    <a:p>
                      <a:pPr algn="ctr"/>
                      <a:r>
                        <a:rPr lang="fr-FR" dirty="0">
                          <a:solidFill>
                            <a:srgbClr val="0070C0"/>
                          </a:solidFill>
                        </a:rPr>
                        <a:t>4</a:t>
                      </a:r>
                    </a:p>
                    <a:p>
                      <a:pPr algn="ctr"/>
                      <a:r>
                        <a:rPr lang="fr-FR" dirty="0">
                          <a:solidFill>
                            <a:srgbClr val="7030A0"/>
                          </a:solidFill>
                        </a:rPr>
                        <a:t>6</a:t>
                      </a:r>
                    </a:p>
                  </a:txBody>
                  <a:tcPr/>
                </a:tc>
                <a:tc>
                  <a:txBody>
                    <a:bodyPr/>
                    <a:lstStyle/>
                    <a:p>
                      <a:pPr algn="ctr"/>
                      <a:r>
                        <a:rPr lang="fr-FR" dirty="0">
                          <a:solidFill>
                            <a:srgbClr val="0070C0"/>
                          </a:solidFill>
                        </a:rPr>
                        <a:t>4</a:t>
                      </a:r>
                    </a:p>
                    <a:p>
                      <a:pPr algn="ctr"/>
                      <a:r>
                        <a:rPr lang="fr-FR" dirty="0">
                          <a:solidFill>
                            <a:srgbClr val="7030A0"/>
                          </a:solidFill>
                        </a:rPr>
                        <a:t>2</a:t>
                      </a:r>
                    </a:p>
                  </a:txBody>
                  <a:tcPr/>
                </a:tc>
                <a:tc>
                  <a:txBody>
                    <a:bodyPr/>
                    <a:lstStyle/>
                    <a:p>
                      <a:pPr algn="ctr"/>
                      <a:r>
                        <a:rPr lang="fr-FR" dirty="0">
                          <a:solidFill>
                            <a:srgbClr val="0070C0"/>
                          </a:solidFill>
                        </a:rPr>
                        <a:t>4</a:t>
                      </a:r>
                    </a:p>
                    <a:p>
                      <a:pPr algn="ctr"/>
                      <a:r>
                        <a:rPr lang="fr-FR" dirty="0">
                          <a:solidFill>
                            <a:srgbClr val="7030A0"/>
                          </a:solidFill>
                        </a:rPr>
                        <a:t>6</a:t>
                      </a:r>
                    </a:p>
                  </a:txBody>
                  <a:tcPr/>
                </a:tc>
                <a:tc>
                  <a:txBody>
                    <a:bodyPr/>
                    <a:lstStyle/>
                    <a:p>
                      <a:pPr algn="ctr"/>
                      <a:endParaRPr lang="fr-FR" dirty="0">
                        <a:solidFill>
                          <a:srgbClr val="0070C0"/>
                        </a:solidFill>
                      </a:endParaRPr>
                    </a:p>
                  </a:txBody>
                  <a:tcPr/>
                </a:tc>
                <a:tc>
                  <a:txBody>
                    <a:bodyPr/>
                    <a:lstStyle/>
                    <a:p>
                      <a:pPr algn="ctr"/>
                      <a:r>
                        <a:rPr lang="fr-FR" b="1" dirty="0"/>
                        <a:t>10</a:t>
                      </a:r>
                    </a:p>
                  </a:txBody>
                  <a:tcPr anchor="ctr"/>
                </a:tc>
                <a:tc>
                  <a:txBody>
                    <a:bodyPr/>
                    <a:lstStyle/>
                    <a:p>
                      <a:pPr algn="ctr"/>
                      <a:r>
                        <a:rPr lang="fr-FR" b="1" dirty="0">
                          <a:solidFill>
                            <a:schemeClr val="tx1"/>
                          </a:solidFill>
                        </a:rPr>
                        <a:t>6</a:t>
                      </a:r>
                    </a:p>
                  </a:txBody>
                  <a:tcPr anchor="ctr"/>
                </a:tc>
                <a:tc>
                  <a:txBody>
                    <a:bodyPr/>
                    <a:lstStyle/>
                    <a:p>
                      <a:pPr algn="ctr"/>
                      <a:r>
                        <a:rPr lang="fr-FR" b="1" dirty="0"/>
                        <a:t>10</a:t>
                      </a:r>
                    </a:p>
                  </a:txBody>
                  <a:tcPr anchor="ctr"/>
                </a:tc>
                <a:tc>
                  <a:txBody>
                    <a:bodyPr/>
                    <a:lstStyle/>
                    <a:p>
                      <a:pPr algn="ctr"/>
                      <a:endParaRPr lang="fr-FR" b="1" dirty="0"/>
                    </a:p>
                  </a:txBody>
                  <a:tcPr anchor="ctr"/>
                </a:tc>
                <a:extLst>
                  <a:ext uri="{0D108BD9-81ED-4DB2-BD59-A6C34878D82A}">
                    <a16:rowId xmlns:a16="http://schemas.microsoft.com/office/drawing/2014/main" xmlns="" val="10003"/>
                  </a:ext>
                </a:extLst>
              </a:tr>
              <a:tr h="635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0" dirty="0">
                          <a:solidFill>
                            <a:srgbClr val="0070C0"/>
                          </a:solidFill>
                        </a:rPr>
                        <a:t>M-SI-NSI</a:t>
                      </a:r>
                    </a:p>
                    <a:p>
                      <a:pPr marL="0" marR="0" indent="0" algn="ctr" defTabSz="914400" rtl="0" eaLnBrk="1" fontAlgn="auto" latinLnBrk="0" hangingPunct="1">
                        <a:lnSpc>
                          <a:spcPct val="100000"/>
                        </a:lnSpc>
                        <a:spcBef>
                          <a:spcPts val="0"/>
                        </a:spcBef>
                        <a:spcAft>
                          <a:spcPts val="0"/>
                        </a:spcAft>
                        <a:buClrTx/>
                        <a:buSzTx/>
                        <a:buFontTx/>
                        <a:buNone/>
                        <a:tabLst/>
                        <a:defRPr/>
                      </a:pPr>
                      <a:r>
                        <a:rPr lang="fr-FR" b="0" dirty="0">
                          <a:solidFill>
                            <a:srgbClr val="7030A0"/>
                          </a:solidFill>
                        </a:rPr>
                        <a:t>M-SISP</a:t>
                      </a:r>
                    </a:p>
                  </a:txBody>
                  <a:tcPr anchor="ctr"/>
                </a:tc>
                <a:tc>
                  <a:txBody>
                    <a:bodyPr/>
                    <a:lstStyle/>
                    <a:p>
                      <a:pPr algn="ctr"/>
                      <a:r>
                        <a:rPr lang="fr-FR" dirty="0">
                          <a:solidFill>
                            <a:srgbClr val="0070C0"/>
                          </a:solidFill>
                        </a:rPr>
                        <a:t>4</a:t>
                      </a:r>
                    </a:p>
                    <a:p>
                      <a:pPr algn="ctr"/>
                      <a:r>
                        <a:rPr lang="fr-FR" dirty="0">
                          <a:solidFill>
                            <a:srgbClr val="7030A0"/>
                          </a:solidFill>
                        </a:rPr>
                        <a:t>6</a:t>
                      </a:r>
                    </a:p>
                  </a:txBody>
                  <a:tcPr/>
                </a:tc>
                <a:tc>
                  <a:txBody>
                    <a:bodyPr/>
                    <a:lstStyle/>
                    <a:p>
                      <a:pPr algn="ctr"/>
                      <a:r>
                        <a:rPr lang="fr-FR" dirty="0">
                          <a:solidFill>
                            <a:srgbClr val="7030A0"/>
                          </a:solidFill>
                        </a:rPr>
                        <a:t>2</a:t>
                      </a:r>
                    </a:p>
                  </a:txBody>
                  <a:tcPr anchor="b"/>
                </a:tc>
                <a:tc>
                  <a:txBody>
                    <a:bodyPr/>
                    <a:lstStyle/>
                    <a:p>
                      <a:pPr algn="ctr"/>
                      <a:r>
                        <a:rPr lang="fr-FR" dirty="0">
                          <a:solidFill>
                            <a:srgbClr val="0070C0"/>
                          </a:solidFill>
                        </a:rPr>
                        <a:t>4</a:t>
                      </a:r>
                    </a:p>
                    <a:p>
                      <a:pPr algn="ctr"/>
                      <a:r>
                        <a:rPr lang="fr-FR" dirty="0">
                          <a:solidFill>
                            <a:srgbClr val="7030A0"/>
                          </a:solidFill>
                        </a:rPr>
                        <a:t>6</a:t>
                      </a:r>
                    </a:p>
                  </a:txBody>
                  <a:tcPr/>
                </a:tc>
                <a:tc>
                  <a:txBody>
                    <a:bodyPr/>
                    <a:lstStyle/>
                    <a:p>
                      <a:pPr algn="ctr"/>
                      <a:r>
                        <a:rPr lang="fr-FR" dirty="0">
                          <a:solidFill>
                            <a:srgbClr val="0070C0"/>
                          </a:solidFill>
                        </a:rPr>
                        <a:t>4</a:t>
                      </a:r>
                    </a:p>
                  </a:txBody>
                  <a:tcPr/>
                </a:tc>
                <a:tc>
                  <a:txBody>
                    <a:bodyPr/>
                    <a:lstStyle/>
                    <a:p>
                      <a:pPr algn="ctr"/>
                      <a:r>
                        <a:rPr lang="fr-FR" b="1" dirty="0"/>
                        <a:t>10</a:t>
                      </a:r>
                    </a:p>
                  </a:txBody>
                  <a:tcPr anchor="ctr"/>
                </a:tc>
                <a:tc>
                  <a:txBody>
                    <a:bodyPr/>
                    <a:lstStyle/>
                    <a:p>
                      <a:pPr algn="ctr"/>
                      <a:r>
                        <a:rPr lang="fr-FR" b="1" dirty="0"/>
                        <a:t>2</a:t>
                      </a:r>
                    </a:p>
                  </a:txBody>
                  <a:tcPr anchor="ctr"/>
                </a:tc>
                <a:tc>
                  <a:txBody>
                    <a:bodyPr/>
                    <a:lstStyle/>
                    <a:p>
                      <a:pPr algn="ctr"/>
                      <a:r>
                        <a:rPr lang="fr-FR" b="1" dirty="0"/>
                        <a:t>10</a:t>
                      </a:r>
                    </a:p>
                  </a:txBody>
                  <a:tcPr anchor="ctr"/>
                </a:tc>
                <a:tc>
                  <a:txBody>
                    <a:bodyPr/>
                    <a:lstStyle/>
                    <a:p>
                      <a:pPr algn="ctr"/>
                      <a:r>
                        <a:rPr lang="fr-FR" b="1" dirty="0"/>
                        <a:t>4</a:t>
                      </a:r>
                    </a:p>
                  </a:txBody>
                  <a:tcPr anchor="ctr"/>
                </a:tc>
                <a:extLst>
                  <a:ext uri="{0D108BD9-81ED-4DB2-BD59-A6C34878D82A}">
                    <a16:rowId xmlns:a16="http://schemas.microsoft.com/office/drawing/2014/main" xmlns="" val="10004"/>
                  </a:ext>
                </a:extLst>
              </a:tr>
              <a:tr h="635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0" dirty="0">
                          <a:solidFill>
                            <a:srgbClr val="0070C0"/>
                          </a:solidFill>
                        </a:rPr>
                        <a:t>M-SI-NSI</a:t>
                      </a:r>
                    </a:p>
                    <a:p>
                      <a:pPr marL="0" marR="0" indent="0" algn="ctr" defTabSz="914400" rtl="0" eaLnBrk="1" fontAlgn="auto" latinLnBrk="0" hangingPunct="1">
                        <a:lnSpc>
                          <a:spcPct val="100000"/>
                        </a:lnSpc>
                        <a:spcBef>
                          <a:spcPts val="0"/>
                        </a:spcBef>
                        <a:spcAft>
                          <a:spcPts val="0"/>
                        </a:spcAft>
                        <a:buClrTx/>
                        <a:buSzTx/>
                        <a:buFontTx/>
                        <a:buNone/>
                        <a:tabLst/>
                        <a:defRPr/>
                      </a:pPr>
                      <a:r>
                        <a:rPr lang="fr-FR" b="0" dirty="0">
                          <a:solidFill>
                            <a:srgbClr val="7030A0"/>
                          </a:solidFill>
                        </a:rPr>
                        <a:t>M-NSI</a:t>
                      </a:r>
                    </a:p>
                  </a:txBody>
                  <a:tcPr anchor="ctr"/>
                </a:tc>
                <a:tc>
                  <a:txBody>
                    <a:bodyPr/>
                    <a:lstStyle/>
                    <a:p>
                      <a:pPr algn="ctr"/>
                      <a:r>
                        <a:rPr lang="fr-FR" dirty="0">
                          <a:solidFill>
                            <a:srgbClr val="0070C0"/>
                          </a:solidFill>
                        </a:rPr>
                        <a:t>4</a:t>
                      </a:r>
                    </a:p>
                    <a:p>
                      <a:pPr algn="ctr"/>
                      <a:r>
                        <a:rPr lang="fr-FR" dirty="0">
                          <a:solidFill>
                            <a:srgbClr val="7030A0"/>
                          </a:solidFill>
                        </a:rPr>
                        <a:t>6</a:t>
                      </a:r>
                    </a:p>
                  </a:txBody>
                  <a:tcPr/>
                </a:tc>
                <a:tc>
                  <a:txBody>
                    <a:bodyPr/>
                    <a:lstStyle/>
                    <a:p>
                      <a:pPr algn="ctr"/>
                      <a:endParaRPr lang="fr-FR" dirty="0">
                        <a:solidFill>
                          <a:srgbClr val="0070C0"/>
                        </a:solidFill>
                      </a:endParaRPr>
                    </a:p>
                  </a:txBody>
                  <a:tcPr/>
                </a:tc>
                <a:tc>
                  <a:txBody>
                    <a:bodyPr/>
                    <a:lstStyle/>
                    <a:p>
                      <a:pPr algn="ctr"/>
                      <a:r>
                        <a:rPr lang="fr-FR" dirty="0">
                          <a:solidFill>
                            <a:srgbClr val="0070C0"/>
                          </a:solidFill>
                        </a:rPr>
                        <a:t>4</a:t>
                      </a:r>
                    </a:p>
                  </a:txBody>
                  <a:tcPr/>
                </a:tc>
                <a:tc>
                  <a:txBody>
                    <a:bodyPr/>
                    <a:lstStyle/>
                    <a:p>
                      <a:pPr algn="ctr"/>
                      <a:r>
                        <a:rPr lang="fr-FR" dirty="0">
                          <a:solidFill>
                            <a:srgbClr val="0070C0"/>
                          </a:solidFill>
                        </a:rPr>
                        <a:t>4</a:t>
                      </a:r>
                    </a:p>
                    <a:p>
                      <a:pPr algn="ctr"/>
                      <a:r>
                        <a:rPr lang="fr-FR" dirty="0">
                          <a:solidFill>
                            <a:srgbClr val="7030A0"/>
                          </a:solidFill>
                        </a:rPr>
                        <a:t>6</a:t>
                      </a:r>
                    </a:p>
                  </a:txBody>
                  <a:tcPr/>
                </a:tc>
                <a:tc>
                  <a:txBody>
                    <a:bodyPr/>
                    <a:lstStyle/>
                    <a:p>
                      <a:pPr algn="ctr"/>
                      <a:r>
                        <a:rPr lang="fr-FR" b="1" dirty="0"/>
                        <a:t>10</a:t>
                      </a:r>
                    </a:p>
                  </a:txBody>
                  <a:tcPr anchor="ctr"/>
                </a:tc>
                <a:tc>
                  <a:txBody>
                    <a:bodyPr/>
                    <a:lstStyle/>
                    <a:p>
                      <a:pPr algn="ctr"/>
                      <a:endParaRPr lang="fr-FR" b="1" dirty="0"/>
                    </a:p>
                  </a:txBody>
                  <a:tcPr anchor="ctr"/>
                </a:tc>
                <a:tc>
                  <a:txBody>
                    <a:bodyPr/>
                    <a:lstStyle/>
                    <a:p>
                      <a:pPr algn="ctr"/>
                      <a:r>
                        <a:rPr lang="fr-FR" b="1" dirty="0"/>
                        <a:t>4</a:t>
                      </a:r>
                    </a:p>
                  </a:txBody>
                  <a:tcPr anchor="ctr"/>
                </a:tc>
                <a:tc>
                  <a:txBody>
                    <a:bodyPr/>
                    <a:lstStyle/>
                    <a:p>
                      <a:pPr algn="ctr"/>
                      <a:r>
                        <a:rPr lang="fr-FR" b="1" dirty="0"/>
                        <a:t>10</a:t>
                      </a:r>
                    </a:p>
                  </a:txBody>
                  <a:tcPr anchor="ctr"/>
                </a:tc>
                <a:extLst>
                  <a:ext uri="{0D108BD9-81ED-4DB2-BD59-A6C34878D82A}">
                    <a16:rowId xmlns:a16="http://schemas.microsoft.com/office/drawing/2014/main" xmlns="" val="10005"/>
                  </a:ext>
                </a:extLst>
              </a:tr>
            </a:tbl>
          </a:graphicData>
        </a:graphic>
      </p:graphicFrame>
      <p:sp>
        <p:nvSpPr>
          <p:cNvPr id="8" name="Espace réservé du contenu 7"/>
          <p:cNvSpPr>
            <a:spLocks noGrp="1"/>
          </p:cNvSpPr>
          <p:nvPr>
            <p:ph idx="1"/>
          </p:nvPr>
        </p:nvSpPr>
        <p:spPr>
          <a:xfrm>
            <a:off x="457200" y="990600"/>
            <a:ext cx="8229600" cy="990599"/>
          </a:xfrm>
        </p:spPr>
        <p:txBody>
          <a:bodyPr/>
          <a:lstStyle/>
          <a:p>
            <a:r>
              <a:rPr lang="fr-FR" sz="2800" b="1" dirty="0"/>
              <a:t>4 parcours colorés </a:t>
            </a:r>
            <a:r>
              <a:rPr lang="fr-FR" sz="2800" dirty="0"/>
              <a:t>(après la spécialité SI en première) :</a:t>
            </a:r>
          </a:p>
        </p:txBody>
      </p:sp>
      <p:pic>
        <p:nvPicPr>
          <p:cNvPr id="9" name="Picture 2"/>
          <p:cNvPicPr/>
          <p:nvPr/>
        </p:nvPicPr>
        <p:blipFill>
          <a:blip r:embed="rId2" cstate="print"/>
          <a:stretch/>
        </p:blipFill>
        <p:spPr>
          <a:xfrm>
            <a:off x="1219200" y="4114800"/>
            <a:ext cx="533400" cy="830692"/>
          </a:xfrm>
          <a:prstGeom prst="rect">
            <a:avLst/>
          </a:prstGeom>
          <a:ln w="9360">
            <a:noFill/>
          </a:ln>
          <a:scene3d>
            <a:camera prst="orthographicFront">
              <a:rot lat="0" lon="0" rev="0"/>
            </a:camera>
            <a:lightRig rig="threePt" dir="t"/>
          </a:scene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Quelles sont les combinaisons de spécialités les plus pertinentes ?</a:t>
            </a:r>
          </a:p>
        </p:txBody>
      </p:sp>
      <p:sp>
        <p:nvSpPr>
          <p:cNvPr id="3" name="Espace réservé du contenu 2"/>
          <p:cNvSpPr>
            <a:spLocks noGrp="1"/>
          </p:cNvSpPr>
          <p:nvPr>
            <p:ph idx="1"/>
          </p:nvPr>
        </p:nvSpPr>
        <p:spPr/>
        <p:txBody>
          <a:bodyPr/>
          <a:lstStyle/>
          <a:p>
            <a:r>
              <a:rPr lang="fr-FR" sz="2800" b="1" dirty="0"/>
              <a:t>Spécificité du choix de SISP en terminale :</a:t>
            </a:r>
          </a:p>
          <a:p>
            <a:pPr algn="ctr">
              <a:buNone/>
            </a:pPr>
            <a:r>
              <a:rPr lang="fr-FR" sz="2800" b="1" dirty="0">
                <a:solidFill>
                  <a:srgbClr val="0070C0"/>
                </a:solidFill>
              </a:rPr>
              <a:t>	SISP = 6 h de SI + 2 h  de SP</a:t>
            </a:r>
          </a:p>
          <a:p>
            <a:pPr>
              <a:buNone/>
            </a:pPr>
            <a:r>
              <a:rPr lang="fr-FR" sz="2800" dirty="0"/>
              <a:t>	Le programme des 2 h de sciences physiques :</a:t>
            </a:r>
          </a:p>
          <a:p>
            <a:pPr lvl="1"/>
            <a:r>
              <a:rPr lang="fr-FR" sz="2400" dirty="0"/>
              <a:t>reprend 1/3 du programme de la spécialité de PC, soit quasiment toute la physique à l’exception de :</a:t>
            </a:r>
          </a:p>
          <a:p>
            <a:pPr lvl="2"/>
            <a:r>
              <a:rPr lang="fr-FR" sz="2000" dirty="0"/>
              <a:t>la mécanique des fluides</a:t>
            </a:r>
          </a:p>
          <a:p>
            <a:pPr lvl="2"/>
            <a:r>
              <a:rPr lang="fr-FR" sz="2000" dirty="0"/>
              <a:t>l’optique</a:t>
            </a:r>
          </a:p>
          <a:p>
            <a:pPr lvl="2"/>
            <a:r>
              <a:rPr lang="fr-FR" sz="2000" dirty="0"/>
              <a:t>le gaz parfait</a:t>
            </a:r>
          </a:p>
          <a:p>
            <a:pPr lvl="2"/>
            <a:r>
              <a:rPr lang="fr-FR" sz="2000" dirty="0"/>
              <a:t>les régimes variables en électricité</a:t>
            </a:r>
          </a:p>
          <a:p>
            <a:pPr lvl="1"/>
            <a:r>
              <a:rPr lang="fr-FR" sz="2400" dirty="0"/>
              <a:t>renforce les bases en mécanique</a:t>
            </a:r>
          </a:p>
          <a:p>
            <a:pPr lvl="1"/>
            <a:r>
              <a:rPr lang="fr-FR" sz="2400" dirty="0"/>
              <a:t>ne traite pas de la chimie</a:t>
            </a:r>
          </a:p>
          <a:p>
            <a:endParaRPr lang="fr-FR" sz="2800" dirty="0"/>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6E9E0B61-DD1B-403B-8D5F-A91529873945}" type="slidenum">
              <a:rPr lang="fr-FR" smtClean="0"/>
              <a:pPr>
                <a:defRPr/>
              </a:pPr>
              <a:t>8</a:t>
            </a:fld>
            <a:endParaRPr lang="fr-FR"/>
          </a:p>
        </p:txBody>
      </p:sp>
      <p:pic>
        <p:nvPicPr>
          <p:cNvPr id="6" name="Picture 2"/>
          <p:cNvPicPr/>
          <p:nvPr/>
        </p:nvPicPr>
        <p:blipFill>
          <a:blip r:embed="rId2" cstate="print"/>
          <a:stretch/>
        </p:blipFill>
        <p:spPr>
          <a:xfrm>
            <a:off x="8001000" y="1143000"/>
            <a:ext cx="533400" cy="830692"/>
          </a:xfrm>
          <a:prstGeom prst="rect">
            <a:avLst/>
          </a:prstGeom>
          <a:ln w="9360">
            <a:noFill/>
          </a:ln>
          <a:scene3d>
            <a:camera prst="orthographicFront">
              <a:rot lat="0" lon="10800000" rev="0"/>
            </a:camera>
            <a:lightRig rig="threePt" dir="t"/>
          </a:scene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dirty="0"/>
              <a:t>Quel est le meilleur choix pour bien réussir le Bac et avoir un bon dossier ?</a:t>
            </a:r>
          </a:p>
        </p:txBody>
      </p:sp>
      <p:sp>
        <p:nvSpPr>
          <p:cNvPr id="3" name="Espace réservé du texte 2"/>
          <p:cNvSpPr>
            <a:spLocks noGrp="1"/>
          </p:cNvSpPr>
          <p:nvPr>
            <p:ph type="body" idx="1"/>
          </p:nvPr>
        </p:nvSpPr>
        <p:spPr/>
        <p:txBody>
          <a:bodyPr/>
          <a:lstStyle/>
          <a:p>
            <a:endParaRPr lang="fr-FR"/>
          </a:p>
        </p:txBody>
      </p:sp>
      <p:sp>
        <p:nvSpPr>
          <p:cNvPr id="4" name="Espace réservé du pied de page 3"/>
          <p:cNvSpPr>
            <a:spLocks noGrp="1"/>
          </p:cNvSpPr>
          <p:nvPr>
            <p:ph type="ftr" sz="quarter" idx="10"/>
          </p:nvPr>
        </p:nvSpPr>
        <p:spPr/>
        <p:txBody>
          <a:bodyPr/>
          <a:lstStyle/>
          <a:p>
            <a:pPr>
              <a:defRPr/>
            </a:pPr>
            <a:r>
              <a:rPr lang="fr-FR" dirty="0"/>
              <a:t>Après la spécialité SI en première…</a:t>
            </a:r>
          </a:p>
        </p:txBody>
      </p:sp>
      <p:sp>
        <p:nvSpPr>
          <p:cNvPr id="5" name="Espace réservé du numéro de diapositive 4"/>
          <p:cNvSpPr>
            <a:spLocks noGrp="1"/>
          </p:cNvSpPr>
          <p:nvPr>
            <p:ph type="sldNum" sz="quarter" idx="11"/>
          </p:nvPr>
        </p:nvSpPr>
        <p:spPr/>
        <p:txBody>
          <a:bodyPr/>
          <a:lstStyle/>
          <a:p>
            <a:pPr>
              <a:defRPr/>
            </a:pPr>
            <a:fld id="{31345AF8-87BB-48AA-839A-0E89BF20891A}" type="slidenum">
              <a:rPr lang="fr-FR" smtClean="0"/>
              <a:pPr>
                <a:defRPr/>
              </a:pPr>
              <a:t>9</a:t>
            </a:fld>
            <a:endParaRPr lang="fr-FR"/>
          </a:p>
        </p:txBody>
      </p:sp>
    </p:spTree>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19895</TotalTime>
  <Words>2498</Words>
  <Application>Microsoft Office PowerPoint</Application>
  <PresentationFormat>Affichage à l'écran (4:3)</PresentationFormat>
  <Paragraphs>488</Paragraphs>
  <Slides>45</Slides>
  <Notes>3</Notes>
  <HiddenSlides>0</HiddenSlides>
  <MMClips>0</MMClips>
  <ScaleCrop>false</ScaleCrop>
  <HeadingPairs>
    <vt:vector size="4" baseType="variant">
      <vt:variant>
        <vt:lpstr>Thème</vt:lpstr>
      </vt:variant>
      <vt:variant>
        <vt:i4>1</vt:i4>
      </vt:variant>
      <vt:variant>
        <vt:lpstr>Titres des diapositives</vt:lpstr>
      </vt:variant>
      <vt:variant>
        <vt:i4>45</vt:i4>
      </vt:variant>
    </vt:vector>
  </HeadingPairs>
  <TitlesOfParts>
    <vt:vector size="46" baseType="lpstr">
      <vt:lpstr>Modèle par défaut</vt:lpstr>
      <vt:lpstr>Après la spécialité Sciences de l’Ingénieur en première générale …</vt:lpstr>
      <vt:lpstr>Avertissement</vt:lpstr>
      <vt:lpstr>Principales triplettes avec SI en première générale </vt:lpstr>
      <vt:lpstr>Les questions à se poser pour choisir deux spécialités parmi les trois de première</vt:lpstr>
      <vt:lpstr>Quelles sont les combinaisons de spécialités les plus pertinentes ?</vt:lpstr>
      <vt:lpstr>Quelles sont les combinaisons de spécialités les plus pertinentes ?</vt:lpstr>
      <vt:lpstr>Quelles sont les combinaisons de spécialités les plus pertinentes ?</vt:lpstr>
      <vt:lpstr>Quelles sont les combinaisons de spécialités les plus pertinentes ?</vt:lpstr>
      <vt:lpstr>Quel est le meilleur choix pour bien réussir le Bac et avoir un bon dossier ?</vt:lpstr>
      <vt:lpstr>Quel est le meilleur choix pour bien réussir le Bac et avoir un bon dossier ?</vt:lpstr>
      <vt:lpstr>Quel est le meilleur choix pour bien réussir le Bac et avoir un bon dossier ? </vt:lpstr>
      <vt:lpstr>Quel est le meilleur choix pour bien réussir le Bac et avoir un bon dossier ?</vt:lpstr>
      <vt:lpstr>Quel est le meilleur choix pour bien réussir le Bac et avoir un bon dossier ?</vt:lpstr>
      <vt:lpstr>Quel est le meilleur choix pour bien réussir le Bac et avoir un bon dossier ?</vt:lpstr>
      <vt:lpstr>Quel est le meilleur choix pour bien réussir le Bac et avoir un bon dossier ?</vt:lpstr>
      <vt:lpstr>Quel est le meilleur choix pour bien réussir le Bac et avoir un bon dossier ?</vt:lpstr>
      <vt:lpstr>Quelles sont les poursuites d’études les plus adaptées ?</vt:lpstr>
      <vt:lpstr>Architecture générale actuelle de l’enseignement supérieur</vt:lpstr>
      <vt:lpstr>Construire son parcours de formation pour devenir ingénieur.e, chercheur.e, technicien.ne</vt:lpstr>
      <vt:lpstr>Construire son parcours de formation pour devenir ingénieur.e, chercheur.e, technicien.ne</vt:lpstr>
      <vt:lpstr>Construire son parcours de formation pour devenir ingénieur.e, chercheur.e, technicien.ne</vt:lpstr>
      <vt:lpstr>Construire son parcours de formation pour devenir ingénieur.e, chercheur.e, technicien.ne</vt:lpstr>
      <vt:lpstr>Construire son parcours de formation pour devenir ingénieur.e, chercheur.e, technicien.ne</vt:lpstr>
      <vt:lpstr>Construire son parcours de formation pour devenir ingénieur.e, chercheur.e, technicien.ne</vt:lpstr>
      <vt:lpstr>Construire son parcours de formation pour devenir ingénieur.e, chercheur.e, technicien.ne</vt:lpstr>
      <vt:lpstr>Origines scolaires des étudiants en première année du cycle ingénieur (3 ans)</vt:lpstr>
      <vt:lpstr>CPGE scientifiques pour bacheliers généraux - Infographie Ministère </vt:lpstr>
      <vt:lpstr>CPGE scientifique pour bacheliers STI2D et STL – Infographie Ministère </vt:lpstr>
      <vt:lpstr>La prépa des INP pour bacheliers généraux – Choix des spécialités</vt:lpstr>
      <vt:lpstr>La prépa des INP pour bacheliers généraux – Choix des spécialités</vt:lpstr>
      <vt:lpstr>INSA pour bacheliers généraux Choix des spécialités</vt:lpstr>
      <vt:lpstr>Geipi Polytech pour bacheliers généraux Choix des spécialités</vt:lpstr>
      <vt:lpstr>Geipi Polytech pour bacheliers généraux Choix des spécialités</vt:lpstr>
      <vt:lpstr>Résumé CPGE et CPI-EI bacheliers généraux</vt:lpstr>
      <vt:lpstr>BUT – spécialités du bac Général les plus adaptées (extrait) - ADIUT</vt:lpstr>
      <vt:lpstr>Résumé IUT – Bacheliers généraux</vt:lpstr>
      <vt:lpstr>Licence</vt:lpstr>
      <vt:lpstr>CDUS (Conférence des Doyens et Directeurs des UFR Scientifiques) Spécialités conseillées</vt:lpstr>
      <vt:lpstr>Département licence sciences et technologies de l’UGA – Extrait </vt:lpstr>
      <vt:lpstr>Licences USMB – Extrait </vt:lpstr>
      <vt:lpstr>Quelles sont les poursuites d’études les plus adaptées avec un bac gén. et une spé. SI ?</vt:lpstr>
      <vt:lpstr>Quelles sont les poursuites d’études les plus adaptées avec un bac STI2D ?</vt:lpstr>
      <vt:lpstr>Toutes ces poursuites d’études permettent de devenir…</vt:lpstr>
      <vt:lpstr>Après la spécialité SI en première…</vt:lpstr>
      <vt:lpstr>Quelques liens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Guy</dc:creator>
  <cp:lastModifiedBy>Guy</cp:lastModifiedBy>
  <cp:revision>3034</cp:revision>
  <cp:lastPrinted>2019-02-05T13:31:46Z</cp:lastPrinted>
  <dcterms:created xsi:type="dcterms:W3CDTF">1601-01-01T00:00:00Z</dcterms:created>
  <dcterms:modified xsi:type="dcterms:W3CDTF">2022-02-25T15:09:10Z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