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handoutMasterIdLst>
    <p:handoutMasterId r:id="rId18"/>
  </p:handoutMasterIdLst>
  <p:sldIdLst>
    <p:sldId id="257" r:id="rId2"/>
    <p:sldId id="274" r:id="rId3"/>
    <p:sldId id="265" r:id="rId4"/>
    <p:sldId id="266" r:id="rId5"/>
    <p:sldId id="267" r:id="rId6"/>
    <p:sldId id="268" r:id="rId7"/>
    <p:sldId id="269" r:id="rId8"/>
    <p:sldId id="270" r:id="rId9"/>
    <p:sldId id="275" r:id="rId10"/>
    <p:sldId id="271" r:id="rId11"/>
    <p:sldId id="272" r:id="rId12"/>
    <p:sldId id="276" r:id="rId13"/>
    <p:sldId id="273" r:id="rId14"/>
    <p:sldId id="278" r:id="rId15"/>
    <p:sldId id="277" r:id="rId1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43" autoAdjust="0"/>
    <p:restoredTop sz="94660"/>
  </p:normalViewPr>
  <p:slideViewPr>
    <p:cSldViewPr snapToGrid="0">
      <p:cViewPr varScale="1">
        <p:scale>
          <a:sx n="113" d="100"/>
          <a:sy n="113" d="100"/>
        </p:scale>
        <p:origin x="614" y="82"/>
      </p:cViewPr>
      <p:guideLst/>
    </p:cSldViewPr>
  </p:slideViewPr>
  <p:notesTextViewPr>
    <p:cViewPr>
      <p:scale>
        <a:sx n="3" d="2"/>
        <a:sy n="3" d="2"/>
      </p:scale>
      <p:origin x="0" y="0"/>
    </p:cViewPr>
  </p:notesTextViewPr>
  <p:notesViewPr>
    <p:cSldViewPr snapToGrid="0">
      <p:cViewPr varScale="1">
        <p:scale>
          <a:sx n="52" d="100"/>
          <a:sy n="52" d="100"/>
        </p:scale>
        <p:origin x="2504" y="4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1042337A-6C73-4F5C-827A-AC10D031C53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a:extLst>
              <a:ext uri="{FF2B5EF4-FFF2-40B4-BE49-F238E27FC236}">
                <a16:creationId xmlns:a16="http://schemas.microsoft.com/office/drawing/2014/main" id="{73B1C33C-11E1-4FA9-BC87-B854033BB41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919E0A-46F7-474F-82D4-97BAD2F30AD2}" type="datetimeFigureOut">
              <a:rPr lang="fr-FR" smtClean="0"/>
              <a:t>04/06/2021</a:t>
            </a:fld>
            <a:endParaRPr lang="fr-FR" dirty="0"/>
          </a:p>
        </p:txBody>
      </p:sp>
      <p:sp>
        <p:nvSpPr>
          <p:cNvPr id="4" name="Espace réservé du pied de page 3">
            <a:extLst>
              <a:ext uri="{FF2B5EF4-FFF2-40B4-BE49-F238E27FC236}">
                <a16:creationId xmlns:a16="http://schemas.microsoft.com/office/drawing/2014/main" id="{53671C5C-4AB0-41BC-BD8B-ABE32A858D2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5" name="Espace réservé du numéro de diapositive 4">
            <a:extLst>
              <a:ext uri="{FF2B5EF4-FFF2-40B4-BE49-F238E27FC236}">
                <a16:creationId xmlns:a16="http://schemas.microsoft.com/office/drawing/2014/main" id="{440EBA50-18DC-46A9-A6F2-B90844FB2ED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89551AA-815D-4695-8C08-278A66082318}" type="slidenum">
              <a:rPr lang="fr-FR" smtClean="0"/>
              <a:t>‹N°›</a:t>
            </a:fld>
            <a:endParaRPr lang="fr-FR" dirty="0"/>
          </a:p>
        </p:txBody>
      </p:sp>
    </p:spTree>
    <p:extLst>
      <p:ext uri="{BB962C8B-B14F-4D97-AF65-F5344CB8AC3E}">
        <p14:creationId xmlns:p14="http://schemas.microsoft.com/office/powerpoint/2010/main" val="35396877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BB7019-F01C-4C6C-8623-9452C2C0F741}" type="datetimeFigureOut">
              <a:rPr lang="fr-FR" smtClean="0"/>
              <a:t>04/06/2021</a:t>
            </a:fld>
            <a:endParaRPr lang="fr-FR" dirty="0"/>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498895-B85A-4D62-BDF1-CA3678F67A32}" type="slidenum">
              <a:rPr lang="fr-FR" smtClean="0"/>
              <a:t>‹N°›</a:t>
            </a:fld>
            <a:endParaRPr lang="fr-FR" dirty="0"/>
          </a:p>
        </p:txBody>
      </p:sp>
    </p:spTree>
    <p:extLst>
      <p:ext uri="{BB962C8B-B14F-4D97-AF65-F5344CB8AC3E}">
        <p14:creationId xmlns:p14="http://schemas.microsoft.com/office/powerpoint/2010/main" val="164633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401D9A-9BEA-443D-B7CA-5DBC822259C1}"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3205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401D9A-9BEA-443D-B7CA-5DBC822259C1}"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30531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9"/>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73302334-7E8B-4320-A1E2-4B05AC15A670}" type="datetimeFigureOut">
              <a:rPr lang="fr-FR" smtClean="0"/>
              <a:pPr/>
              <a:t>04/06/2021</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108582E2-60D7-40E7-AECB-CED9E7320F8D}" type="slidenum">
              <a:rPr lang="fr-FR" smtClean="0"/>
              <a:pPr/>
              <a:t>‹N°›</a:t>
            </a:fld>
            <a:endParaRPr lang="fr-FR" dirty="0"/>
          </a:p>
        </p:txBody>
      </p:sp>
    </p:spTree>
    <p:extLst>
      <p:ext uri="{BB962C8B-B14F-4D97-AF65-F5344CB8AC3E}">
        <p14:creationId xmlns:p14="http://schemas.microsoft.com/office/powerpoint/2010/main" val="1305853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73302334-7E8B-4320-A1E2-4B05AC15A670}" type="datetimeFigureOut">
              <a:rPr lang="fr-FR" smtClean="0"/>
              <a:pPr/>
              <a:t>04/06/2021</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108582E2-60D7-40E7-AECB-CED9E7320F8D}" type="slidenum">
              <a:rPr lang="fr-FR" smtClean="0"/>
              <a:pPr/>
              <a:t>‹N°›</a:t>
            </a:fld>
            <a:endParaRPr lang="fr-FR" dirty="0"/>
          </a:p>
        </p:txBody>
      </p:sp>
    </p:spTree>
    <p:extLst>
      <p:ext uri="{BB962C8B-B14F-4D97-AF65-F5344CB8AC3E}">
        <p14:creationId xmlns:p14="http://schemas.microsoft.com/office/powerpoint/2010/main" val="2014790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42"/>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42"/>
            <a:ext cx="6019800" cy="5851525"/>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73302334-7E8B-4320-A1E2-4B05AC15A670}" type="datetimeFigureOut">
              <a:rPr lang="fr-FR" smtClean="0"/>
              <a:pPr/>
              <a:t>04/06/2021</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108582E2-60D7-40E7-AECB-CED9E7320F8D}" type="slidenum">
              <a:rPr lang="fr-FR" smtClean="0"/>
              <a:pPr/>
              <a:t>‹N°›</a:t>
            </a:fld>
            <a:endParaRPr lang="fr-FR" dirty="0"/>
          </a:p>
        </p:txBody>
      </p:sp>
    </p:spTree>
    <p:extLst>
      <p:ext uri="{BB962C8B-B14F-4D97-AF65-F5344CB8AC3E}">
        <p14:creationId xmlns:p14="http://schemas.microsoft.com/office/powerpoint/2010/main" val="1369330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solidFill>
            <a:srgbClr val="FFFFFF">
              <a:alpha val="67059"/>
            </a:srgbClr>
          </a:solidFill>
        </p:spPr>
        <p:txBody>
          <a:bodyPr vert="horz" lIns="91440" tIns="45720" rIns="91440" bIns="45720" rtlCol="0" anchor="ctr">
            <a:normAutofit fontScale="90000"/>
          </a:bodyPr>
          <a:lstStyle>
            <a:lvl1pPr>
              <a:defRPr lang="fr-FR"/>
            </a:lvl1pPr>
          </a:lstStyle>
          <a:p>
            <a:pPr lvl="0"/>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73302334-7E8B-4320-A1E2-4B05AC15A670}" type="datetimeFigureOut">
              <a:rPr lang="fr-FR" smtClean="0"/>
              <a:pPr/>
              <a:t>04/06/2021</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108582E2-60D7-40E7-AECB-CED9E7320F8D}" type="slidenum">
              <a:rPr lang="fr-FR" smtClean="0"/>
              <a:pPr/>
              <a:t>‹N°›</a:t>
            </a:fld>
            <a:endParaRPr lang="fr-FR" dirty="0"/>
          </a:p>
        </p:txBody>
      </p:sp>
    </p:spTree>
    <p:extLst>
      <p:ext uri="{BB962C8B-B14F-4D97-AF65-F5344CB8AC3E}">
        <p14:creationId xmlns:p14="http://schemas.microsoft.com/office/powerpoint/2010/main" val="3462213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4"/>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73302334-7E8B-4320-A1E2-4B05AC15A670}" type="datetimeFigureOut">
              <a:rPr lang="fr-FR" smtClean="0"/>
              <a:pPr/>
              <a:t>04/06/2021</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108582E2-60D7-40E7-AECB-CED9E7320F8D}" type="slidenum">
              <a:rPr lang="fr-FR" smtClean="0"/>
              <a:pPr/>
              <a:t>‹N°›</a:t>
            </a:fld>
            <a:endParaRPr lang="fr-FR" dirty="0"/>
          </a:p>
        </p:txBody>
      </p:sp>
    </p:spTree>
    <p:extLst>
      <p:ext uri="{BB962C8B-B14F-4D97-AF65-F5344CB8AC3E}">
        <p14:creationId xmlns:p14="http://schemas.microsoft.com/office/powerpoint/2010/main" val="1431542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73302334-7E8B-4320-A1E2-4B05AC15A670}" type="datetimeFigureOut">
              <a:rPr lang="fr-FR" smtClean="0"/>
              <a:pPr/>
              <a:t>04/06/2021</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108582E2-60D7-40E7-AECB-CED9E7320F8D}" type="slidenum">
              <a:rPr lang="fr-FR" smtClean="0"/>
              <a:pPr/>
              <a:t>‹N°›</a:t>
            </a:fld>
            <a:endParaRPr lang="fr-FR" dirty="0"/>
          </a:p>
        </p:txBody>
      </p:sp>
    </p:spTree>
    <p:extLst>
      <p:ext uri="{BB962C8B-B14F-4D97-AF65-F5344CB8AC3E}">
        <p14:creationId xmlns:p14="http://schemas.microsoft.com/office/powerpoint/2010/main" val="2841301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7"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73302334-7E8B-4320-A1E2-4B05AC15A670}" type="datetimeFigureOut">
              <a:rPr lang="fr-FR" smtClean="0"/>
              <a:pPr/>
              <a:t>04/06/2021</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108582E2-60D7-40E7-AECB-CED9E7320F8D}" type="slidenum">
              <a:rPr lang="fr-FR" smtClean="0"/>
              <a:pPr/>
              <a:t>‹N°›</a:t>
            </a:fld>
            <a:endParaRPr lang="fr-FR" dirty="0"/>
          </a:p>
        </p:txBody>
      </p:sp>
    </p:spTree>
    <p:extLst>
      <p:ext uri="{BB962C8B-B14F-4D97-AF65-F5344CB8AC3E}">
        <p14:creationId xmlns:p14="http://schemas.microsoft.com/office/powerpoint/2010/main" val="1728028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73302334-7E8B-4320-A1E2-4B05AC15A670}" type="datetimeFigureOut">
              <a:rPr lang="fr-FR" smtClean="0"/>
              <a:pPr/>
              <a:t>04/06/2021</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108582E2-60D7-40E7-AECB-CED9E7320F8D}" type="slidenum">
              <a:rPr lang="fr-FR" smtClean="0"/>
              <a:pPr/>
              <a:t>‹N°›</a:t>
            </a:fld>
            <a:endParaRPr lang="fr-FR" dirty="0"/>
          </a:p>
        </p:txBody>
      </p:sp>
    </p:spTree>
    <p:extLst>
      <p:ext uri="{BB962C8B-B14F-4D97-AF65-F5344CB8AC3E}">
        <p14:creationId xmlns:p14="http://schemas.microsoft.com/office/powerpoint/2010/main" val="1638938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3302334-7E8B-4320-A1E2-4B05AC15A670}" type="datetimeFigureOut">
              <a:rPr lang="fr-FR" smtClean="0"/>
              <a:pPr/>
              <a:t>04/06/2021</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108582E2-60D7-40E7-AECB-CED9E7320F8D}" type="slidenum">
              <a:rPr lang="fr-FR" smtClean="0"/>
              <a:pPr/>
              <a:t>‹N°›</a:t>
            </a:fld>
            <a:endParaRPr lang="fr-FR" dirty="0"/>
          </a:p>
        </p:txBody>
      </p:sp>
    </p:spTree>
    <p:extLst>
      <p:ext uri="{BB962C8B-B14F-4D97-AF65-F5344CB8AC3E}">
        <p14:creationId xmlns:p14="http://schemas.microsoft.com/office/powerpoint/2010/main" val="1115656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2"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73302334-7E8B-4320-A1E2-4B05AC15A670}" type="datetimeFigureOut">
              <a:rPr lang="fr-FR" smtClean="0"/>
              <a:pPr/>
              <a:t>04/06/2021</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108582E2-60D7-40E7-AECB-CED9E7320F8D}" type="slidenum">
              <a:rPr lang="fr-FR" smtClean="0"/>
              <a:pPr/>
              <a:t>‹N°›</a:t>
            </a:fld>
            <a:endParaRPr lang="fr-FR" dirty="0"/>
          </a:p>
        </p:txBody>
      </p:sp>
    </p:spTree>
    <p:extLst>
      <p:ext uri="{BB962C8B-B14F-4D97-AF65-F5344CB8AC3E}">
        <p14:creationId xmlns:p14="http://schemas.microsoft.com/office/powerpoint/2010/main" val="3935484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fr-FR" dirty="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73302334-7E8B-4320-A1E2-4B05AC15A670}" type="datetimeFigureOut">
              <a:rPr lang="fr-FR" smtClean="0"/>
              <a:pPr/>
              <a:t>04/06/2021</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108582E2-60D7-40E7-AECB-CED9E7320F8D}" type="slidenum">
              <a:rPr lang="fr-FR" smtClean="0"/>
              <a:pPr/>
              <a:t>‹N°›</a:t>
            </a:fld>
            <a:endParaRPr lang="fr-FR" dirty="0"/>
          </a:p>
        </p:txBody>
      </p:sp>
    </p:spTree>
    <p:extLst>
      <p:ext uri="{BB962C8B-B14F-4D97-AF65-F5344CB8AC3E}">
        <p14:creationId xmlns:p14="http://schemas.microsoft.com/office/powerpoint/2010/main" val="30720776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302334-7E8B-4320-A1E2-4B05AC15A670}" type="datetimeFigureOut">
              <a:rPr lang="fr-FR" smtClean="0"/>
              <a:pPr/>
              <a:t>04/06/2021</a:t>
            </a:fld>
            <a:endParaRPr lang="fr-FR" dirty="0"/>
          </a:p>
        </p:txBody>
      </p:sp>
      <p:sp>
        <p:nvSpPr>
          <p:cNvPr id="5" name="Espace réservé du pied de page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8582E2-60D7-40E7-AECB-CED9E7320F8D}" type="slidenum">
              <a:rPr lang="fr-FR" smtClean="0"/>
              <a:pPr/>
              <a:t>‹N°›</a:t>
            </a:fld>
            <a:endParaRPr lang="fr-FR" dirty="0"/>
          </a:p>
        </p:txBody>
      </p:sp>
    </p:spTree>
    <p:extLst>
      <p:ext uri="{BB962C8B-B14F-4D97-AF65-F5344CB8AC3E}">
        <p14:creationId xmlns:p14="http://schemas.microsoft.com/office/powerpoint/2010/main" val="23914093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377"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JIWKjBKD0_Y&amp;t=17s"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5GaZudn-yJ8&amp;t=11s" TargetMode="Externa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5GaZudn-yJ8&amp;t=11s" TargetMode="External"/><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youtube.com/watch?v=VwXuPXDeMoU"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N95a0eIYIcM"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hyperlink" Target="https://www.youtube.com/playlist?list=PL-n6ewemRJTI8xwpTCo3jXHC27vE2FIw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hyperlink" Target="https://www.youtube.com/watch?v=N95a0eIYIcM" TargetMode="External"/><Relationship Id="rId3" Type="http://schemas.openxmlformats.org/officeDocument/2006/relationships/slide" Target="slide5.xml"/><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hyperlink" Target="https://www.youtube.com/watch?v=N95a0eIYIcM&amp;t=26s"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0LHasJiihiU&amp;t=5s"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4" name="Rectangle 83">
            <a:extLst>
              <a:ext uri="{FF2B5EF4-FFF2-40B4-BE49-F238E27FC236}">
                <a16:creationId xmlns:a16="http://schemas.microsoft.com/office/drawing/2014/main" id="{E4F9F79B-A093-478E-96B5-EE02BC93A8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4" name="Titre 3">
            <a:extLst>
              <a:ext uri="{FF2B5EF4-FFF2-40B4-BE49-F238E27FC236}">
                <a16:creationId xmlns:a16="http://schemas.microsoft.com/office/drawing/2014/main" id="{7F7DD0BC-29E5-4679-8331-C12DC0E64E39}"/>
              </a:ext>
            </a:extLst>
          </p:cNvPr>
          <p:cNvSpPr>
            <a:spLocks noGrp="1"/>
          </p:cNvSpPr>
          <p:nvPr>
            <p:ph type="title"/>
          </p:nvPr>
        </p:nvSpPr>
        <p:spPr>
          <a:xfrm>
            <a:off x="240030" y="5939425"/>
            <a:ext cx="6045801" cy="480709"/>
          </a:xfrm>
        </p:spPr>
        <p:txBody>
          <a:bodyPr>
            <a:normAutofit/>
          </a:bodyPr>
          <a:lstStyle/>
          <a:p>
            <a:r>
              <a:rPr lang="fr-FR" sz="2200" dirty="0"/>
              <a:t>01/06/2021	Fabrice Cizeron - Guillaume Martin</a:t>
            </a:r>
            <a:endParaRPr lang="fr-FR" sz="4200" dirty="0"/>
          </a:p>
        </p:txBody>
      </p:sp>
      <p:sp>
        <p:nvSpPr>
          <p:cNvPr id="5" name="Espace réservé du contenu 4">
            <a:extLst>
              <a:ext uri="{FF2B5EF4-FFF2-40B4-BE49-F238E27FC236}">
                <a16:creationId xmlns:a16="http://schemas.microsoft.com/office/drawing/2014/main" id="{11C49755-5E03-43C5-865B-A77A5112467A}"/>
              </a:ext>
            </a:extLst>
          </p:cNvPr>
          <p:cNvSpPr>
            <a:spLocks noGrp="1"/>
          </p:cNvSpPr>
          <p:nvPr>
            <p:ph idx="1"/>
          </p:nvPr>
        </p:nvSpPr>
        <p:spPr>
          <a:xfrm>
            <a:off x="395536" y="980733"/>
            <a:ext cx="4824536" cy="3503424"/>
          </a:xfrm>
        </p:spPr>
        <p:txBody>
          <a:bodyPr anchor="ctr">
            <a:normAutofit/>
          </a:bodyPr>
          <a:lstStyle/>
          <a:p>
            <a:pPr marL="0" indent="0" algn="ctr">
              <a:buNone/>
            </a:pPr>
            <a:r>
              <a:rPr lang="fr-FR" sz="3000" b="1" dirty="0"/>
              <a:t>Diagrammes SysML</a:t>
            </a:r>
            <a:br>
              <a:rPr lang="fr-FR" sz="3000" b="1" dirty="0"/>
            </a:br>
            <a:r>
              <a:rPr lang="fr-FR" sz="3000" b="1" dirty="0"/>
              <a:t>en Technologie</a:t>
            </a:r>
          </a:p>
          <a:p>
            <a:pPr marL="0" indent="0" algn="ctr">
              <a:buNone/>
            </a:pPr>
            <a:r>
              <a:rPr lang="fr-FR" sz="2800" dirty="0"/>
              <a:t>-</a:t>
            </a:r>
          </a:p>
          <a:p>
            <a:pPr marL="0" indent="0" algn="ctr">
              <a:buNone/>
            </a:pPr>
            <a:r>
              <a:rPr lang="fr-FR" sz="2400" dirty="0"/>
              <a:t>Contenu des diagrammes</a:t>
            </a:r>
          </a:p>
          <a:p>
            <a:pPr marL="0" indent="0" algn="ctr">
              <a:buNone/>
            </a:pPr>
            <a:r>
              <a:rPr lang="fr-FR" sz="2400" dirty="0"/>
              <a:t>V7</a:t>
            </a:r>
          </a:p>
        </p:txBody>
      </p:sp>
      <p:pic>
        <p:nvPicPr>
          <p:cNvPr id="1423" name="Picture 399"/>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901644" y="10"/>
            <a:ext cx="4209799" cy="4059235"/>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noFill/>
        </p:spPr>
      </p:pic>
      <p:cxnSp>
        <p:nvCxnSpPr>
          <p:cNvPr id="86" name="Straight Connector 85">
            <a:extLst>
              <a:ext uri="{FF2B5EF4-FFF2-40B4-BE49-F238E27FC236}">
                <a16:creationId xmlns:a16="http://schemas.microsoft.com/office/drawing/2014/main" id="{D4C22394-EBC2-4FAF-A555-6C02D589EE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1131571" y="3648727"/>
            <a:ext cx="0" cy="130302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F7194F93-1F71-4A70-9DF1-28F1837711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25861" y="5004584"/>
            <a:ext cx="721796" cy="962395"/>
          </a:xfrm>
          <a:prstGeom prst="ellipse">
            <a:avLst/>
          </a:prstGeom>
          <a:solidFill>
            <a:srgbClr val="304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90" name="Oval 89">
            <a:extLst>
              <a:ext uri="{FF2B5EF4-FFF2-40B4-BE49-F238E27FC236}">
                <a16:creationId xmlns:a16="http://schemas.microsoft.com/office/drawing/2014/main" id="{9BBC0C84-DC2A-43AE-9576-0A44295E8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47793" y="4865968"/>
            <a:ext cx="220272" cy="293695"/>
          </a:xfrm>
          <a:prstGeom prst="ellipse">
            <a:avLst/>
          </a:prstGeom>
          <a:solidFill>
            <a:srgbClr val="53A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a:endParaRPr>
          </a:p>
        </p:txBody>
      </p:sp>
      <p:pic>
        <p:nvPicPr>
          <p:cNvPr id="13" name="Shape 156" descr="Afficher l'image d'origine">
            <a:extLst>
              <a:ext uri="{FF2B5EF4-FFF2-40B4-BE49-F238E27FC236}">
                <a16:creationId xmlns:a16="http://schemas.microsoft.com/office/drawing/2014/main" id="{C7DB42EB-A1CE-47B8-836B-D5D15F2E2155}"/>
              </a:ext>
            </a:extLst>
          </p:cNvPr>
          <p:cNvPicPr preferRelativeResize="0"/>
          <p:nvPr/>
        </p:nvPicPr>
        <p:blipFill rotWithShape="1">
          <a:blip r:embed="rId4">
            <a:alphaModFix/>
          </a:blip>
          <a:srcRect/>
          <a:stretch/>
        </p:blipFill>
        <p:spPr>
          <a:xfrm>
            <a:off x="107505" y="249840"/>
            <a:ext cx="1340700" cy="979800"/>
          </a:xfrm>
          <a:prstGeom prst="rect">
            <a:avLst/>
          </a:prstGeom>
          <a:noFill/>
          <a:ln>
            <a:noFill/>
          </a:ln>
        </p:spPr>
      </p:pic>
      <p:pic>
        <p:nvPicPr>
          <p:cNvPr id="1026" name="Picture 2">
            <a:extLst>
              <a:ext uri="{FF2B5EF4-FFF2-40B4-BE49-F238E27FC236}">
                <a16:creationId xmlns:a16="http://schemas.microsoft.com/office/drawing/2014/main" id="{D0ADAB7F-81A1-484F-B528-5B3683C29AB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9133" y="6420134"/>
            <a:ext cx="1005734" cy="35558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22E4F72D-CA3B-4223-BC9B-6A5C24816C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2747" y="2823366"/>
            <a:ext cx="7310574" cy="3759996"/>
          </a:xfrm>
          <a:prstGeom prst="rect">
            <a:avLst/>
          </a:prstGeom>
        </p:spPr>
      </p:pic>
      <p:sp>
        <p:nvSpPr>
          <p:cNvPr id="2" name="Titre 1">
            <a:extLst>
              <a:ext uri="{FF2B5EF4-FFF2-40B4-BE49-F238E27FC236}">
                <a16:creationId xmlns:a16="http://schemas.microsoft.com/office/drawing/2014/main" id="{EAD17EE5-77E0-423C-B53B-106F5A1F3372}"/>
              </a:ext>
            </a:extLst>
          </p:cNvPr>
          <p:cNvSpPr>
            <a:spLocks noGrp="1"/>
          </p:cNvSpPr>
          <p:nvPr>
            <p:ph type="title"/>
          </p:nvPr>
        </p:nvSpPr>
        <p:spPr/>
        <p:txBody>
          <a:bodyPr>
            <a:normAutofit fontScale="90000"/>
          </a:bodyPr>
          <a:lstStyle/>
          <a:p>
            <a:r>
              <a:rPr lang="fr-FR" dirty="0"/>
              <a:t>Le diagramme de définition des blocs</a:t>
            </a:r>
          </a:p>
        </p:txBody>
      </p:sp>
      <p:sp>
        <p:nvSpPr>
          <p:cNvPr id="8" name="ZoneTexte 7">
            <a:extLst>
              <a:ext uri="{FF2B5EF4-FFF2-40B4-BE49-F238E27FC236}">
                <a16:creationId xmlns:a16="http://schemas.microsoft.com/office/drawing/2014/main" id="{01348635-2D2C-4DD9-A4AE-2F0F7BE4038A}"/>
              </a:ext>
            </a:extLst>
          </p:cNvPr>
          <p:cNvSpPr txBox="1"/>
          <p:nvPr/>
        </p:nvSpPr>
        <p:spPr>
          <a:xfrm>
            <a:off x="131994" y="5840097"/>
            <a:ext cx="1433466" cy="753399"/>
          </a:xfrm>
          <a:prstGeom prst="rect">
            <a:avLst/>
          </a:prstGeom>
        </p:spPr>
        <p:style>
          <a:lnRef idx="1">
            <a:schemeClr val="dk1"/>
          </a:lnRef>
          <a:fillRef idx="2">
            <a:schemeClr val="dk1"/>
          </a:fillRef>
          <a:effectRef idx="1">
            <a:schemeClr val="dk1"/>
          </a:effectRef>
          <a:fontRef idx="minor">
            <a:schemeClr val="dk1"/>
          </a:fontRef>
        </p:style>
        <p:txBody>
          <a:bodyPr wrap="square" lIns="0" tIns="0" rIns="0" bIns="0" rtlCol="0" anchor="ctr" anchorCtr="0">
            <a:normAutofit fontScale="92500" lnSpcReduction="10000"/>
          </a:bodyPr>
          <a:lstStyle/>
          <a:p>
            <a:pPr algn="ctr"/>
            <a:r>
              <a:rPr lang="fr-FR" dirty="0"/>
              <a:t>Flèches simples suffisantes</a:t>
            </a:r>
            <a:br>
              <a:rPr lang="fr-FR" dirty="0"/>
            </a:br>
            <a:r>
              <a:rPr lang="fr-FR" dirty="0"/>
              <a:t>en collège</a:t>
            </a:r>
          </a:p>
        </p:txBody>
      </p:sp>
      <p:sp>
        <p:nvSpPr>
          <p:cNvPr id="10" name="ZoneTexte 9">
            <a:extLst>
              <a:ext uri="{FF2B5EF4-FFF2-40B4-BE49-F238E27FC236}">
                <a16:creationId xmlns:a16="http://schemas.microsoft.com/office/drawing/2014/main" id="{BF69CB74-5126-419E-AB2E-41EF12525633}"/>
              </a:ext>
            </a:extLst>
          </p:cNvPr>
          <p:cNvSpPr txBox="1"/>
          <p:nvPr/>
        </p:nvSpPr>
        <p:spPr>
          <a:xfrm>
            <a:off x="6612835" y="1139589"/>
            <a:ext cx="2144561" cy="369332"/>
          </a:xfrm>
          <a:prstGeom prst="rect">
            <a:avLst/>
          </a:prstGeom>
          <a:noFill/>
        </p:spPr>
        <p:txBody>
          <a:bodyPr wrap="none" rtlCol="0">
            <a:spAutoFit/>
          </a:bodyPr>
          <a:lstStyle/>
          <a:p>
            <a:r>
              <a:rPr lang="fr-FR" dirty="0">
                <a:hlinkClick r:id="rId3"/>
              </a:rPr>
              <a:t>Tuto Visual </a:t>
            </a:r>
            <a:r>
              <a:rPr lang="fr-FR" dirty="0" err="1">
                <a:hlinkClick r:id="rId3"/>
              </a:rPr>
              <a:t>Paradigm</a:t>
            </a:r>
            <a:endParaRPr lang="fr-FR" dirty="0"/>
          </a:p>
        </p:txBody>
      </p:sp>
      <p:sp>
        <p:nvSpPr>
          <p:cNvPr id="11" name="ZoneTexte 10">
            <a:extLst>
              <a:ext uri="{FF2B5EF4-FFF2-40B4-BE49-F238E27FC236}">
                <a16:creationId xmlns:a16="http://schemas.microsoft.com/office/drawing/2014/main" id="{9A21AF11-D7A0-477A-9D39-21DEA82BCF49}"/>
              </a:ext>
            </a:extLst>
          </p:cNvPr>
          <p:cNvSpPr txBox="1"/>
          <p:nvPr/>
        </p:nvSpPr>
        <p:spPr>
          <a:xfrm rot="20810259">
            <a:off x="159209" y="1232971"/>
            <a:ext cx="1129476" cy="369332"/>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fr-FR" b="1" dirty="0"/>
              <a:t>Structurel</a:t>
            </a:r>
          </a:p>
        </p:txBody>
      </p:sp>
      <p:sp>
        <p:nvSpPr>
          <p:cNvPr id="3" name="Espace réservé du contenu 2">
            <a:extLst>
              <a:ext uri="{FF2B5EF4-FFF2-40B4-BE49-F238E27FC236}">
                <a16:creationId xmlns:a16="http://schemas.microsoft.com/office/drawing/2014/main" id="{E1D58E64-B2C8-47F2-96BF-7192960FDC8B}"/>
              </a:ext>
            </a:extLst>
          </p:cNvPr>
          <p:cNvSpPr>
            <a:spLocks noGrp="1"/>
          </p:cNvSpPr>
          <p:nvPr>
            <p:ph idx="1"/>
          </p:nvPr>
        </p:nvSpPr>
        <p:spPr>
          <a:xfrm>
            <a:off x="317500" y="1622258"/>
            <a:ext cx="8369300" cy="4389610"/>
          </a:xfrm>
          <a:solidFill>
            <a:schemeClr val="bg1">
              <a:alpha val="0"/>
            </a:schemeClr>
          </a:solidFill>
        </p:spPr>
        <p:txBody>
          <a:bodyPr>
            <a:normAutofit/>
          </a:bodyPr>
          <a:lstStyle/>
          <a:p>
            <a:r>
              <a:rPr lang="fr-FR" sz="1800" dirty="0"/>
              <a:t>Il fourni une </a:t>
            </a:r>
            <a:r>
              <a:rPr lang="fr-FR" sz="1800" b="1" dirty="0"/>
              <a:t>cartographie</a:t>
            </a:r>
            <a:r>
              <a:rPr lang="fr-FR" sz="1800" dirty="0"/>
              <a:t> de l’organisation des éléments du système, une architecture. Cette classification offre une </a:t>
            </a:r>
            <a:r>
              <a:rPr lang="fr-FR" sz="1800" b="1" dirty="0"/>
              <a:t>vision structurée </a:t>
            </a:r>
            <a:r>
              <a:rPr lang="fr-FR" sz="1800" dirty="0"/>
              <a:t>des éléments du système. Si cette classification est fonctionnelle, cela aide l’élève à construire sa représentation intellectuelle d’un système technologique.</a:t>
            </a:r>
          </a:p>
          <a:p>
            <a:r>
              <a:rPr lang="fr-FR" sz="1800" dirty="0"/>
              <a:t>Important pour </a:t>
            </a:r>
            <a:r>
              <a:rPr lang="fr-FR" sz="1800" b="1" dirty="0"/>
              <a:t>définir le vocabulaire</a:t>
            </a:r>
            <a:r>
              <a:rPr lang="fr-FR" sz="1800" dirty="0"/>
              <a:t>,</a:t>
            </a:r>
            <a:br>
              <a:rPr lang="fr-FR" sz="1800" dirty="0"/>
            </a:br>
            <a:r>
              <a:rPr lang="fr-FR" sz="1800" dirty="0"/>
              <a:t>les noms des parties du système</a:t>
            </a:r>
          </a:p>
          <a:p>
            <a:r>
              <a:rPr lang="fr-FR" sz="1800" dirty="0"/>
              <a:t>Il peut définir les caractéristiques de chaque</a:t>
            </a:r>
            <a:br>
              <a:rPr lang="fr-FR" sz="1800" dirty="0"/>
            </a:br>
            <a:r>
              <a:rPr lang="fr-FR" sz="1800" dirty="0"/>
              <a:t>élément (attribut « valeur »).</a:t>
            </a:r>
          </a:p>
          <a:p>
            <a:r>
              <a:rPr lang="fr-FR" sz="1800" dirty="0"/>
              <a:t>Faut-il le faire faire ou le</a:t>
            </a:r>
            <a:br>
              <a:rPr lang="fr-FR" sz="1800" dirty="0"/>
            </a:br>
            <a:r>
              <a:rPr lang="fr-FR" sz="1800" dirty="0"/>
              <a:t>donner aux élèves ?</a:t>
            </a:r>
          </a:p>
        </p:txBody>
      </p:sp>
      <p:sp>
        <p:nvSpPr>
          <p:cNvPr id="9" name="ZoneTexte 8">
            <a:extLst>
              <a:ext uri="{FF2B5EF4-FFF2-40B4-BE49-F238E27FC236}">
                <a16:creationId xmlns:a16="http://schemas.microsoft.com/office/drawing/2014/main" id="{C9C1BF42-261C-4751-8473-86C87EE6F37C}"/>
              </a:ext>
            </a:extLst>
          </p:cNvPr>
          <p:cNvSpPr txBox="1"/>
          <p:nvPr/>
        </p:nvSpPr>
        <p:spPr>
          <a:xfrm>
            <a:off x="7873999" y="5600700"/>
            <a:ext cx="1192637" cy="409237"/>
          </a:xfrm>
          <a:prstGeom prst="rect">
            <a:avLst/>
          </a:prstGeom>
        </p:spPr>
        <p:style>
          <a:lnRef idx="1">
            <a:schemeClr val="accent2"/>
          </a:lnRef>
          <a:fillRef idx="2">
            <a:schemeClr val="accent2"/>
          </a:fillRef>
          <a:effectRef idx="1">
            <a:schemeClr val="accent2"/>
          </a:effectRef>
          <a:fontRef idx="minor">
            <a:schemeClr val="dk1"/>
          </a:fontRef>
        </p:style>
        <p:txBody>
          <a:bodyPr wrap="square" lIns="0" tIns="0" rIns="0" bIns="0" rtlCol="0">
            <a:noAutofit/>
          </a:bodyPr>
          <a:lstStyle/>
          <a:p>
            <a:pPr algn="ctr"/>
            <a:r>
              <a:rPr lang="fr-FR" sz="1200" dirty="0"/>
              <a:t>Caractéristiques possibles</a:t>
            </a:r>
          </a:p>
        </p:txBody>
      </p:sp>
      <p:cxnSp>
        <p:nvCxnSpPr>
          <p:cNvPr id="12" name="Connecteur droit 11">
            <a:extLst>
              <a:ext uri="{FF2B5EF4-FFF2-40B4-BE49-F238E27FC236}">
                <a16:creationId xmlns:a16="http://schemas.microsoft.com/office/drawing/2014/main" id="{BCBE3825-9052-4817-B476-CA1E13B5A324}"/>
              </a:ext>
            </a:extLst>
          </p:cNvPr>
          <p:cNvCxnSpPr>
            <a:cxnSpLocks/>
            <a:stCxn id="9" idx="1"/>
          </p:cNvCxnSpPr>
          <p:nvPr/>
        </p:nvCxnSpPr>
        <p:spPr>
          <a:xfrm flipH="1" flipV="1">
            <a:off x="7232651" y="5314951"/>
            <a:ext cx="641348" cy="490368"/>
          </a:xfrm>
          <a:prstGeom prst="line">
            <a:avLst/>
          </a:prstGeom>
          <a:ln w="38100">
            <a:headEnd type="none" w="med" len="med"/>
            <a:tailEnd type="triangle" w="med" len="med"/>
          </a:ln>
        </p:spPr>
        <p:style>
          <a:lnRef idx="1">
            <a:schemeClr val="accent2"/>
          </a:lnRef>
          <a:fillRef idx="0">
            <a:schemeClr val="accent2"/>
          </a:fillRef>
          <a:effectRef idx="0">
            <a:schemeClr val="accent2"/>
          </a:effectRef>
          <a:fontRef idx="minor">
            <a:schemeClr val="tx1"/>
          </a:fontRef>
        </p:style>
      </p:cxnSp>
      <p:cxnSp>
        <p:nvCxnSpPr>
          <p:cNvPr id="13" name="Connecteur droit 12">
            <a:extLst>
              <a:ext uri="{FF2B5EF4-FFF2-40B4-BE49-F238E27FC236}">
                <a16:creationId xmlns:a16="http://schemas.microsoft.com/office/drawing/2014/main" id="{CA3CE401-2A39-48F9-B261-B80779F3F90B}"/>
              </a:ext>
            </a:extLst>
          </p:cNvPr>
          <p:cNvCxnSpPr>
            <a:cxnSpLocks/>
            <a:stCxn id="9" idx="1"/>
          </p:cNvCxnSpPr>
          <p:nvPr/>
        </p:nvCxnSpPr>
        <p:spPr>
          <a:xfrm flipH="1">
            <a:off x="7232651" y="5805319"/>
            <a:ext cx="641348" cy="459565"/>
          </a:xfrm>
          <a:prstGeom prst="line">
            <a:avLst/>
          </a:prstGeom>
          <a:ln w="38100">
            <a:headEnd type="none" w="med" len="med"/>
            <a:tailEnd type="triangle" w="med" len="med"/>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051578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1" animBg="1"/>
      <p:bldP spid="3" grpId="0" uiExpand="1" build="p"/>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695D5D-0808-4E5A-A359-E32F80A0ECD4}"/>
              </a:ext>
            </a:extLst>
          </p:cNvPr>
          <p:cNvSpPr>
            <a:spLocks noGrp="1"/>
          </p:cNvSpPr>
          <p:nvPr>
            <p:ph type="title"/>
          </p:nvPr>
        </p:nvSpPr>
        <p:spPr/>
        <p:txBody>
          <a:bodyPr>
            <a:normAutofit/>
          </a:bodyPr>
          <a:lstStyle/>
          <a:p>
            <a:r>
              <a:rPr lang="fr-FR" dirty="0"/>
              <a:t>Le diagramme des blocs internes</a:t>
            </a:r>
          </a:p>
        </p:txBody>
      </p:sp>
      <p:sp>
        <p:nvSpPr>
          <p:cNvPr id="3" name="Espace réservé du contenu 2">
            <a:extLst>
              <a:ext uri="{FF2B5EF4-FFF2-40B4-BE49-F238E27FC236}">
                <a16:creationId xmlns:a16="http://schemas.microsoft.com/office/drawing/2014/main" id="{3BCBAF15-8B1E-4815-B5FB-988460DC0160}"/>
              </a:ext>
            </a:extLst>
          </p:cNvPr>
          <p:cNvSpPr>
            <a:spLocks noGrp="1"/>
          </p:cNvSpPr>
          <p:nvPr>
            <p:ph idx="1"/>
          </p:nvPr>
        </p:nvSpPr>
        <p:spPr/>
        <p:txBody>
          <a:bodyPr>
            <a:normAutofit/>
          </a:bodyPr>
          <a:lstStyle/>
          <a:p>
            <a:r>
              <a:rPr lang="fr-FR" sz="2000" dirty="0"/>
              <a:t>Il défini et représente </a:t>
            </a:r>
            <a:r>
              <a:rPr lang="fr-FR" sz="2000" b="1" dirty="0"/>
              <a:t>les flux </a:t>
            </a:r>
            <a:r>
              <a:rPr lang="fr-FR" sz="2000" dirty="0"/>
              <a:t>(énergie – information – matière) passant entre les blocs internes</a:t>
            </a:r>
          </a:p>
          <a:p>
            <a:r>
              <a:rPr lang="fr-FR" sz="2000" dirty="0"/>
              <a:t>Il est plus souple que les classiques chaines d’énergie et d’information et donc plus proche de la réalité</a:t>
            </a:r>
          </a:p>
          <a:p>
            <a:r>
              <a:rPr lang="fr-FR" sz="2000" dirty="0"/>
              <a:t>Il permet d’expliquer, de comprendre ou d’imaginer le fonctionnement du système</a:t>
            </a:r>
          </a:p>
          <a:p>
            <a:endParaRPr lang="fr-FR" sz="2000" dirty="0"/>
          </a:p>
        </p:txBody>
      </p:sp>
      <p:pic>
        <p:nvPicPr>
          <p:cNvPr id="6" name="Image 5">
            <a:extLst>
              <a:ext uri="{FF2B5EF4-FFF2-40B4-BE49-F238E27FC236}">
                <a16:creationId xmlns:a16="http://schemas.microsoft.com/office/drawing/2014/main" id="{1E2F48B0-5923-4AE1-8AD2-5565AB6822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966" y="4004869"/>
            <a:ext cx="8746067" cy="2829770"/>
          </a:xfrm>
          <a:prstGeom prst="rect">
            <a:avLst/>
          </a:prstGeom>
        </p:spPr>
      </p:pic>
      <p:sp>
        <p:nvSpPr>
          <p:cNvPr id="5" name="ZoneTexte 4">
            <a:extLst>
              <a:ext uri="{FF2B5EF4-FFF2-40B4-BE49-F238E27FC236}">
                <a16:creationId xmlns:a16="http://schemas.microsoft.com/office/drawing/2014/main" id="{EC135E62-FA88-45DF-8B1F-3AFA8C6E8955}"/>
              </a:ext>
            </a:extLst>
          </p:cNvPr>
          <p:cNvSpPr txBox="1"/>
          <p:nvPr/>
        </p:nvSpPr>
        <p:spPr>
          <a:xfrm>
            <a:off x="6612835" y="1139589"/>
            <a:ext cx="2144561" cy="369332"/>
          </a:xfrm>
          <a:prstGeom prst="rect">
            <a:avLst/>
          </a:prstGeom>
          <a:noFill/>
        </p:spPr>
        <p:txBody>
          <a:bodyPr wrap="none" rtlCol="0">
            <a:spAutoFit/>
          </a:bodyPr>
          <a:lstStyle/>
          <a:p>
            <a:r>
              <a:rPr lang="fr-FR" dirty="0">
                <a:hlinkClick r:id="rId3"/>
              </a:rPr>
              <a:t>Tuto Visual </a:t>
            </a:r>
            <a:r>
              <a:rPr lang="fr-FR" dirty="0" err="1">
                <a:hlinkClick r:id="rId3"/>
              </a:rPr>
              <a:t>Paradigm</a:t>
            </a:r>
            <a:endParaRPr lang="fr-FR" dirty="0"/>
          </a:p>
        </p:txBody>
      </p:sp>
      <p:sp>
        <p:nvSpPr>
          <p:cNvPr id="4" name="ZoneTexte 3">
            <a:extLst>
              <a:ext uri="{FF2B5EF4-FFF2-40B4-BE49-F238E27FC236}">
                <a16:creationId xmlns:a16="http://schemas.microsoft.com/office/drawing/2014/main" id="{28DC614F-D34F-4B45-9BF2-7EB886989488}"/>
              </a:ext>
            </a:extLst>
          </p:cNvPr>
          <p:cNvSpPr txBox="1"/>
          <p:nvPr/>
        </p:nvSpPr>
        <p:spPr>
          <a:xfrm rot="20810259">
            <a:off x="159209" y="1232971"/>
            <a:ext cx="1129476" cy="369332"/>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fr-FR" b="1" dirty="0"/>
              <a:t>Structurel</a:t>
            </a:r>
          </a:p>
        </p:txBody>
      </p:sp>
      <p:sp>
        <p:nvSpPr>
          <p:cNvPr id="7" name="ZoneTexte 6">
            <a:extLst>
              <a:ext uri="{FF2B5EF4-FFF2-40B4-BE49-F238E27FC236}">
                <a16:creationId xmlns:a16="http://schemas.microsoft.com/office/drawing/2014/main" id="{716C9B19-D126-4DC2-989F-67780CB794C0}"/>
              </a:ext>
            </a:extLst>
          </p:cNvPr>
          <p:cNvSpPr txBox="1"/>
          <p:nvPr/>
        </p:nvSpPr>
        <p:spPr>
          <a:xfrm>
            <a:off x="2199861" y="3578087"/>
            <a:ext cx="1311966" cy="399091"/>
          </a:xfrm>
          <a:prstGeom prst="rect">
            <a:avLst/>
          </a:prstGeom>
        </p:spPr>
        <p:style>
          <a:lnRef idx="1">
            <a:schemeClr val="accent2"/>
          </a:lnRef>
          <a:fillRef idx="2">
            <a:schemeClr val="accent2"/>
          </a:fillRef>
          <a:effectRef idx="1">
            <a:schemeClr val="accent2"/>
          </a:effectRef>
          <a:fontRef idx="minor">
            <a:schemeClr val="dk1"/>
          </a:fontRef>
        </p:style>
        <p:txBody>
          <a:bodyPr wrap="square" lIns="0" tIns="0" rIns="0" bIns="0" rtlCol="0">
            <a:noAutofit/>
          </a:bodyPr>
          <a:lstStyle/>
          <a:p>
            <a:pPr algn="ctr"/>
            <a:r>
              <a:rPr lang="fr-FR" sz="1200" dirty="0"/>
              <a:t>1 - Blocs du </a:t>
            </a:r>
            <a:r>
              <a:rPr lang="fr-FR" sz="1200" dirty="0" err="1"/>
              <a:t>diag</a:t>
            </a:r>
            <a:r>
              <a:rPr lang="fr-FR" sz="1200" dirty="0"/>
              <a:t> de définition des blocs</a:t>
            </a:r>
          </a:p>
        </p:txBody>
      </p:sp>
      <p:cxnSp>
        <p:nvCxnSpPr>
          <p:cNvPr id="8" name="Connecteur droit 7">
            <a:extLst>
              <a:ext uri="{FF2B5EF4-FFF2-40B4-BE49-F238E27FC236}">
                <a16:creationId xmlns:a16="http://schemas.microsoft.com/office/drawing/2014/main" id="{32AACB27-180F-4EC0-8A9B-98B4EB870A4B}"/>
              </a:ext>
            </a:extLst>
          </p:cNvPr>
          <p:cNvCxnSpPr>
            <a:cxnSpLocks/>
            <a:stCxn id="7" idx="2"/>
          </p:cNvCxnSpPr>
          <p:nvPr/>
        </p:nvCxnSpPr>
        <p:spPr>
          <a:xfrm flipH="1">
            <a:off x="2650436" y="3977178"/>
            <a:ext cx="205408" cy="892996"/>
          </a:xfrm>
          <a:prstGeom prst="line">
            <a:avLst/>
          </a:prstGeom>
          <a:ln w="38100">
            <a:headEnd type="none" w="med" len="med"/>
            <a:tailEnd type="triangle" w="med" len="med"/>
          </a:ln>
        </p:spPr>
        <p:style>
          <a:lnRef idx="1">
            <a:schemeClr val="accent2"/>
          </a:lnRef>
          <a:fillRef idx="0">
            <a:schemeClr val="accent2"/>
          </a:fillRef>
          <a:effectRef idx="0">
            <a:schemeClr val="accent2"/>
          </a:effectRef>
          <a:fontRef idx="minor">
            <a:schemeClr val="tx1"/>
          </a:fontRef>
        </p:style>
      </p:cxnSp>
      <p:sp>
        <p:nvSpPr>
          <p:cNvPr id="12" name="ZoneTexte 11">
            <a:extLst>
              <a:ext uri="{FF2B5EF4-FFF2-40B4-BE49-F238E27FC236}">
                <a16:creationId xmlns:a16="http://schemas.microsoft.com/office/drawing/2014/main" id="{06DF0A58-CD38-4820-9D45-B1A14FA7C758}"/>
              </a:ext>
            </a:extLst>
          </p:cNvPr>
          <p:cNvSpPr txBox="1"/>
          <p:nvPr/>
        </p:nvSpPr>
        <p:spPr>
          <a:xfrm>
            <a:off x="3657600" y="3756991"/>
            <a:ext cx="1219200" cy="220187"/>
          </a:xfrm>
          <a:prstGeom prst="rect">
            <a:avLst/>
          </a:prstGeom>
        </p:spPr>
        <p:style>
          <a:lnRef idx="1">
            <a:schemeClr val="accent2"/>
          </a:lnRef>
          <a:fillRef idx="2">
            <a:schemeClr val="accent2"/>
          </a:fillRef>
          <a:effectRef idx="1">
            <a:schemeClr val="accent2"/>
          </a:effectRef>
          <a:fontRef idx="minor">
            <a:schemeClr val="dk1"/>
          </a:fontRef>
        </p:style>
        <p:txBody>
          <a:bodyPr wrap="square" lIns="0" tIns="0" rIns="0" bIns="0" rtlCol="0">
            <a:noAutofit/>
          </a:bodyPr>
          <a:lstStyle/>
          <a:p>
            <a:pPr algn="ctr"/>
            <a:r>
              <a:rPr lang="fr-FR" sz="1200" dirty="0"/>
              <a:t>2 – Ports orientés</a:t>
            </a:r>
          </a:p>
        </p:txBody>
      </p:sp>
      <p:cxnSp>
        <p:nvCxnSpPr>
          <p:cNvPr id="13" name="Connecteur droit 12">
            <a:extLst>
              <a:ext uri="{FF2B5EF4-FFF2-40B4-BE49-F238E27FC236}">
                <a16:creationId xmlns:a16="http://schemas.microsoft.com/office/drawing/2014/main" id="{AF5810B3-A407-4D64-9BCE-FDE55E4FB771}"/>
              </a:ext>
            </a:extLst>
          </p:cNvPr>
          <p:cNvCxnSpPr>
            <a:cxnSpLocks/>
            <a:stCxn id="12" idx="2"/>
          </p:cNvCxnSpPr>
          <p:nvPr/>
        </p:nvCxnSpPr>
        <p:spPr>
          <a:xfrm flipH="1">
            <a:off x="3889513" y="3977178"/>
            <a:ext cx="377687" cy="1038770"/>
          </a:xfrm>
          <a:prstGeom prst="line">
            <a:avLst/>
          </a:prstGeom>
          <a:ln w="38100">
            <a:headEnd type="none" w="med" len="med"/>
            <a:tailEnd type="triangle" w="med" len="med"/>
          </a:ln>
        </p:spPr>
        <p:style>
          <a:lnRef idx="1">
            <a:schemeClr val="accent2"/>
          </a:lnRef>
          <a:fillRef idx="0">
            <a:schemeClr val="accent2"/>
          </a:fillRef>
          <a:effectRef idx="0">
            <a:schemeClr val="accent2"/>
          </a:effectRef>
          <a:fontRef idx="minor">
            <a:schemeClr val="tx1"/>
          </a:fontRef>
        </p:style>
      </p:cxnSp>
      <p:sp>
        <p:nvSpPr>
          <p:cNvPr id="15" name="ZoneTexte 14">
            <a:extLst>
              <a:ext uri="{FF2B5EF4-FFF2-40B4-BE49-F238E27FC236}">
                <a16:creationId xmlns:a16="http://schemas.microsoft.com/office/drawing/2014/main" id="{D41BD9A3-E8E1-4643-B14E-F4BFC83B07C6}"/>
              </a:ext>
            </a:extLst>
          </p:cNvPr>
          <p:cNvSpPr txBox="1"/>
          <p:nvPr/>
        </p:nvSpPr>
        <p:spPr>
          <a:xfrm>
            <a:off x="5022573" y="3538352"/>
            <a:ext cx="1219200" cy="220187"/>
          </a:xfrm>
          <a:prstGeom prst="rect">
            <a:avLst/>
          </a:prstGeom>
        </p:spPr>
        <p:style>
          <a:lnRef idx="1">
            <a:schemeClr val="accent2"/>
          </a:lnRef>
          <a:fillRef idx="2">
            <a:schemeClr val="accent2"/>
          </a:fillRef>
          <a:effectRef idx="1">
            <a:schemeClr val="accent2"/>
          </a:effectRef>
          <a:fontRef idx="minor">
            <a:schemeClr val="dk1"/>
          </a:fontRef>
        </p:style>
        <p:txBody>
          <a:bodyPr wrap="square" lIns="0" tIns="0" rIns="0" bIns="0" rtlCol="0">
            <a:noAutofit/>
          </a:bodyPr>
          <a:lstStyle/>
          <a:p>
            <a:pPr algn="ctr"/>
            <a:r>
              <a:rPr lang="fr-FR" sz="1200" dirty="0"/>
              <a:t>3 – Connecteur</a:t>
            </a:r>
          </a:p>
        </p:txBody>
      </p:sp>
      <p:cxnSp>
        <p:nvCxnSpPr>
          <p:cNvPr id="16" name="Connecteur droit 15">
            <a:extLst>
              <a:ext uri="{FF2B5EF4-FFF2-40B4-BE49-F238E27FC236}">
                <a16:creationId xmlns:a16="http://schemas.microsoft.com/office/drawing/2014/main" id="{2368AADF-0FE6-4025-8C7D-2795C9866AA4}"/>
              </a:ext>
            </a:extLst>
          </p:cNvPr>
          <p:cNvCxnSpPr>
            <a:cxnSpLocks/>
            <a:stCxn id="15" idx="2"/>
          </p:cNvCxnSpPr>
          <p:nvPr/>
        </p:nvCxnSpPr>
        <p:spPr>
          <a:xfrm flipH="1">
            <a:off x="5085524" y="3758539"/>
            <a:ext cx="546649" cy="1257409"/>
          </a:xfrm>
          <a:prstGeom prst="line">
            <a:avLst/>
          </a:prstGeom>
          <a:ln w="38100">
            <a:headEnd type="none" w="med" len="med"/>
            <a:tailEnd type="triangle" w="med" len="med"/>
          </a:ln>
        </p:spPr>
        <p:style>
          <a:lnRef idx="1">
            <a:schemeClr val="accent2"/>
          </a:lnRef>
          <a:fillRef idx="0">
            <a:schemeClr val="accent2"/>
          </a:fillRef>
          <a:effectRef idx="0">
            <a:schemeClr val="accent2"/>
          </a:effectRef>
          <a:fontRef idx="minor">
            <a:schemeClr val="tx1"/>
          </a:fontRef>
        </p:style>
      </p:cxnSp>
      <p:sp>
        <p:nvSpPr>
          <p:cNvPr id="21" name="ZoneTexte 20">
            <a:extLst>
              <a:ext uri="{FF2B5EF4-FFF2-40B4-BE49-F238E27FC236}">
                <a16:creationId xmlns:a16="http://schemas.microsoft.com/office/drawing/2014/main" id="{E4425036-5CCD-4A87-9086-685D331BBC1B}"/>
              </a:ext>
            </a:extLst>
          </p:cNvPr>
          <p:cNvSpPr txBox="1"/>
          <p:nvPr/>
        </p:nvSpPr>
        <p:spPr>
          <a:xfrm>
            <a:off x="6811617" y="3525115"/>
            <a:ext cx="1219200" cy="220187"/>
          </a:xfrm>
          <a:prstGeom prst="rect">
            <a:avLst/>
          </a:prstGeom>
        </p:spPr>
        <p:style>
          <a:lnRef idx="1">
            <a:schemeClr val="accent2"/>
          </a:lnRef>
          <a:fillRef idx="2">
            <a:schemeClr val="accent2"/>
          </a:fillRef>
          <a:effectRef idx="1">
            <a:schemeClr val="accent2"/>
          </a:effectRef>
          <a:fontRef idx="minor">
            <a:schemeClr val="dk1"/>
          </a:fontRef>
        </p:style>
        <p:txBody>
          <a:bodyPr wrap="square" lIns="0" tIns="0" rIns="0" bIns="0" rtlCol="0">
            <a:noAutofit/>
          </a:bodyPr>
          <a:lstStyle/>
          <a:p>
            <a:pPr algn="ctr"/>
            <a:r>
              <a:rPr lang="fr-FR" sz="1200" dirty="0"/>
              <a:t>4 – Flèche de flux</a:t>
            </a:r>
          </a:p>
        </p:txBody>
      </p:sp>
      <p:cxnSp>
        <p:nvCxnSpPr>
          <p:cNvPr id="22" name="Connecteur droit 21">
            <a:extLst>
              <a:ext uri="{FF2B5EF4-FFF2-40B4-BE49-F238E27FC236}">
                <a16:creationId xmlns:a16="http://schemas.microsoft.com/office/drawing/2014/main" id="{93D50684-089D-4ACB-A1C0-2061879CB9D7}"/>
              </a:ext>
            </a:extLst>
          </p:cNvPr>
          <p:cNvCxnSpPr>
            <a:cxnSpLocks/>
            <a:stCxn id="21" idx="2"/>
          </p:cNvCxnSpPr>
          <p:nvPr/>
        </p:nvCxnSpPr>
        <p:spPr>
          <a:xfrm flipH="1">
            <a:off x="6886162" y="3745302"/>
            <a:ext cx="535055" cy="1197759"/>
          </a:xfrm>
          <a:prstGeom prst="line">
            <a:avLst/>
          </a:prstGeom>
          <a:ln w="38100">
            <a:headEnd type="none" w="med" len="med"/>
            <a:tailEnd type="triangle" w="med" len="med"/>
          </a:ln>
        </p:spPr>
        <p:style>
          <a:lnRef idx="1">
            <a:schemeClr val="accent2"/>
          </a:lnRef>
          <a:fillRef idx="0">
            <a:schemeClr val="accent2"/>
          </a:fillRef>
          <a:effectRef idx="0">
            <a:schemeClr val="accent2"/>
          </a:effectRef>
          <a:fontRef idx="minor">
            <a:schemeClr val="tx1"/>
          </a:fontRef>
        </p:style>
      </p:cxnSp>
      <p:sp>
        <p:nvSpPr>
          <p:cNvPr id="24" name="ZoneTexte 23">
            <a:extLst>
              <a:ext uri="{FF2B5EF4-FFF2-40B4-BE49-F238E27FC236}">
                <a16:creationId xmlns:a16="http://schemas.microsoft.com/office/drawing/2014/main" id="{5B885914-423F-4EA2-A82B-4BA7083A8AE8}"/>
              </a:ext>
            </a:extLst>
          </p:cNvPr>
          <p:cNvSpPr txBox="1"/>
          <p:nvPr/>
        </p:nvSpPr>
        <p:spPr>
          <a:xfrm>
            <a:off x="354231" y="3745302"/>
            <a:ext cx="1219200" cy="220187"/>
          </a:xfrm>
          <a:prstGeom prst="rect">
            <a:avLst/>
          </a:prstGeom>
        </p:spPr>
        <p:style>
          <a:lnRef idx="1">
            <a:schemeClr val="accent2"/>
          </a:lnRef>
          <a:fillRef idx="2">
            <a:schemeClr val="accent2"/>
          </a:fillRef>
          <a:effectRef idx="1">
            <a:schemeClr val="accent2"/>
          </a:effectRef>
          <a:fontRef idx="minor">
            <a:schemeClr val="dk1"/>
          </a:fontRef>
        </p:style>
        <p:txBody>
          <a:bodyPr wrap="square" lIns="0" tIns="0" rIns="0" bIns="0" rtlCol="0">
            <a:noAutofit/>
          </a:bodyPr>
          <a:lstStyle/>
          <a:p>
            <a:pPr algn="ctr"/>
            <a:r>
              <a:rPr lang="fr-FR" sz="1200" dirty="0"/>
              <a:t>5 – Nature du flux</a:t>
            </a:r>
          </a:p>
        </p:txBody>
      </p:sp>
      <p:cxnSp>
        <p:nvCxnSpPr>
          <p:cNvPr id="25" name="Connecteur droit 24">
            <a:extLst>
              <a:ext uri="{FF2B5EF4-FFF2-40B4-BE49-F238E27FC236}">
                <a16:creationId xmlns:a16="http://schemas.microsoft.com/office/drawing/2014/main" id="{247B8ECD-25FC-4B2B-8057-3778492E4E3F}"/>
              </a:ext>
            </a:extLst>
          </p:cNvPr>
          <p:cNvCxnSpPr>
            <a:cxnSpLocks/>
            <a:stCxn id="24" idx="2"/>
          </p:cNvCxnSpPr>
          <p:nvPr/>
        </p:nvCxnSpPr>
        <p:spPr>
          <a:xfrm>
            <a:off x="963831" y="3965489"/>
            <a:ext cx="818324" cy="838424"/>
          </a:xfrm>
          <a:prstGeom prst="line">
            <a:avLst/>
          </a:prstGeom>
          <a:ln w="38100">
            <a:headEnd type="none" w="med" len="med"/>
            <a:tailEnd type="triangle" w="med" len="med"/>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073987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animBg="1"/>
      <p:bldP spid="12" grpId="0" animBg="1"/>
      <p:bldP spid="15" grpId="0" animBg="1"/>
      <p:bldP spid="21"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695D5D-0808-4E5A-A359-E32F80A0ECD4}"/>
              </a:ext>
            </a:extLst>
          </p:cNvPr>
          <p:cNvSpPr>
            <a:spLocks noGrp="1"/>
          </p:cNvSpPr>
          <p:nvPr>
            <p:ph type="title"/>
          </p:nvPr>
        </p:nvSpPr>
        <p:spPr/>
        <p:txBody>
          <a:bodyPr>
            <a:normAutofit fontScale="90000"/>
          </a:bodyPr>
          <a:lstStyle/>
          <a:p>
            <a:r>
              <a:rPr lang="fr-FR" dirty="0"/>
              <a:t>Retrouver nos chaines d’énergie</a:t>
            </a:r>
            <a:br>
              <a:rPr lang="fr-FR" dirty="0"/>
            </a:br>
            <a:r>
              <a:rPr lang="fr-FR" dirty="0"/>
              <a:t>et d’information</a:t>
            </a:r>
          </a:p>
        </p:txBody>
      </p:sp>
      <p:sp>
        <p:nvSpPr>
          <p:cNvPr id="3" name="Espace réservé du contenu 2">
            <a:extLst>
              <a:ext uri="{FF2B5EF4-FFF2-40B4-BE49-F238E27FC236}">
                <a16:creationId xmlns:a16="http://schemas.microsoft.com/office/drawing/2014/main" id="{3BCBAF15-8B1E-4815-B5FB-988460DC0160}"/>
              </a:ext>
            </a:extLst>
          </p:cNvPr>
          <p:cNvSpPr>
            <a:spLocks noGrp="1"/>
          </p:cNvSpPr>
          <p:nvPr>
            <p:ph idx="1"/>
          </p:nvPr>
        </p:nvSpPr>
        <p:spPr/>
        <p:txBody>
          <a:bodyPr>
            <a:normAutofit/>
          </a:bodyPr>
          <a:lstStyle/>
          <a:p>
            <a:r>
              <a:rPr lang="fr-FR" sz="2000" dirty="0"/>
              <a:t>Les notions de </a:t>
            </a:r>
            <a:r>
              <a:rPr lang="fr-FR" sz="2000" b="1" dirty="0"/>
              <a:t>chaines d’énergie </a:t>
            </a:r>
            <a:r>
              <a:rPr lang="fr-FR" sz="2000" dirty="0"/>
              <a:t>et </a:t>
            </a:r>
            <a:r>
              <a:rPr lang="fr-FR" sz="2000" b="1" dirty="0"/>
              <a:t>chaines d’information </a:t>
            </a:r>
            <a:r>
              <a:rPr lang="fr-FR" sz="2000" dirty="0"/>
              <a:t>sont au programme, il est donc nécessaire de les traiter !</a:t>
            </a:r>
          </a:p>
          <a:p>
            <a:r>
              <a:rPr lang="fr-FR" sz="2000" dirty="0"/>
              <a:t>Elles sont un mélange de </a:t>
            </a:r>
            <a:r>
              <a:rPr lang="fr-FR" sz="2000" b="1" dirty="0"/>
              <a:t>structurel</a:t>
            </a:r>
            <a:r>
              <a:rPr lang="fr-FR" sz="2000" dirty="0"/>
              <a:t> et de </a:t>
            </a:r>
            <a:r>
              <a:rPr lang="fr-FR" sz="2000" b="1" dirty="0"/>
              <a:t>comportemental</a:t>
            </a:r>
          </a:p>
          <a:p>
            <a:r>
              <a:rPr lang="fr-FR" sz="2000" dirty="0"/>
              <a:t>Il suffit de rajouter les fonctions des blocs (avec du texte) au diagramme des blocs internes qui a été organisés comme nos chaines habituelles</a:t>
            </a:r>
          </a:p>
          <a:p>
            <a:endParaRPr lang="fr-FR" sz="2000" dirty="0"/>
          </a:p>
        </p:txBody>
      </p:sp>
      <p:pic>
        <p:nvPicPr>
          <p:cNvPr id="6" name="Image 5">
            <a:extLst>
              <a:ext uri="{FF2B5EF4-FFF2-40B4-BE49-F238E27FC236}">
                <a16:creationId xmlns:a16="http://schemas.microsoft.com/office/drawing/2014/main" id="{1E2F48B0-5923-4AE1-8AD2-5565AB6822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720" y="3308429"/>
            <a:ext cx="8586559" cy="2778162"/>
          </a:xfrm>
          <a:prstGeom prst="rect">
            <a:avLst/>
          </a:prstGeom>
        </p:spPr>
      </p:pic>
      <p:sp>
        <p:nvSpPr>
          <p:cNvPr id="5" name="ZoneTexte 4">
            <a:extLst>
              <a:ext uri="{FF2B5EF4-FFF2-40B4-BE49-F238E27FC236}">
                <a16:creationId xmlns:a16="http://schemas.microsoft.com/office/drawing/2014/main" id="{EC135E62-FA88-45DF-8B1F-3AFA8C6E8955}"/>
              </a:ext>
            </a:extLst>
          </p:cNvPr>
          <p:cNvSpPr txBox="1"/>
          <p:nvPr/>
        </p:nvSpPr>
        <p:spPr>
          <a:xfrm>
            <a:off x="6612835" y="1139589"/>
            <a:ext cx="2144561" cy="369332"/>
          </a:xfrm>
          <a:prstGeom prst="rect">
            <a:avLst/>
          </a:prstGeom>
          <a:noFill/>
        </p:spPr>
        <p:txBody>
          <a:bodyPr wrap="none" rtlCol="0">
            <a:spAutoFit/>
          </a:bodyPr>
          <a:lstStyle/>
          <a:p>
            <a:r>
              <a:rPr lang="fr-FR" dirty="0">
                <a:hlinkClick r:id="rId3"/>
              </a:rPr>
              <a:t>Tuto Visual </a:t>
            </a:r>
            <a:r>
              <a:rPr lang="fr-FR" dirty="0" err="1">
                <a:hlinkClick r:id="rId3"/>
              </a:rPr>
              <a:t>Paradigm</a:t>
            </a:r>
            <a:endParaRPr lang="fr-FR" dirty="0"/>
          </a:p>
        </p:txBody>
      </p:sp>
      <p:sp>
        <p:nvSpPr>
          <p:cNvPr id="4" name="ZoneTexte 3">
            <a:extLst>
              <a:ext uri="{FF2B5EF4-FFF2-40B4-BE49-F238E27FC236}">
                <a16:creationId xmlns:a16="http://schemas.microsoft.com/office/drawing/2014/main" id="{28DC614F-D34F-4B45-9BF2-7EB886989488}"/>
              </a:ext>
            </a:extLst>
          </p:cNvPr>
          <p:cNvSpPr txBox="1"/>
          <p:nvPr/>
        </p:nvSpPr>
        <p:spPr>
          <a:xfrm rot="20810259">
            <a:off x="159209" y="868540"/>
            <a:ext cx="1129476" cy="369332"/>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fr-FR" b="1" dirty="0"/>
              <a:t>Structurel</a:t>
            </a:r>
          </a:p>
        </p:txBody>
      </p:sp>
      <p:sp>
        <p:nvSpPr>
          <p:cNvPr id="17" name="ZoneTexte 16">
            <a:extLst>
              <a:ext uri="{FF2B5EF4-FFF2-40B4-BE49-F238E27FC236}">
                <a16:creationId xmlns:a16="http://schemas.microsoft.com/office/drawing/2014/main" id="{70149275-CAF0-4757-94F7-BF17307C1F29}"/>
              </a:ext>
            </a:extLst>
          </p:cNvPr>
          <p:cNvSpPr txBox="1"/>
          <p:nvPr/>
        </p:nvSpPr>
        <p:spPr>
          <a:xfrm rot="20774380">
            <a:off x="63642" y="1219719"/>
            <a:ext cx="1810945"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fr-FR" b="1" dirty="0"/>
              <a:t>Comportemental</a:t>
            </a:r>
          </a:p>
        </p:txBody>
      </p:sp>
      <p:sp>
        <p:nvSpPr>
          <p:cNvPr id="9" name="ZoneTexte 8">
            <a:extLst>
              <a:ext uri="{FF2B5EF4-FFF2-40B4-BE49-F238E27FC236}">
                <a16:creationId xmlns:a16="http://schemas.microsoft.com/office/drawing/2014/main" id="{1178CCAD-136D-4D98-B159-2A2DFEDF1485}"/>
              </a:ext>
            </a:extLst>
          </p:cNvPr>
          <p:cNvSpPr txBox="1"/>
          <p:nvPr/>
        </p:nvSpPr>
        <p:spPr>
          <a:xfrm>
            <a:off x="2372139" y="3803373"/>
            <a:ext cx="775252" cy="276999"/>
          </a:xfrm>
          <a:prstGeom prst="rect">
            <a:avLst/>
          </a:prstGeom>
          <a:noFill/>
        </p:spPr>
        <p:txBody>
          <a:bodyPr wrap="square" lIns="0" tIns="0" rIns="0" bIns="0" rtlCol="0">
            <a:spAutoFit/>
          </a:bodyPr>
          <a:lstStyle/>
          <a:p>
            <a:pPr algn="ctr"/>
            <a:r>
              <a:rPr lang="fr-FR" dirty="0">
                <a:solidFill>
                  <a:srgbClr val="FF0000"/>
                </a:solidFill>
              </a:rPr>
              <a:t>Capter</a:t>
            </a:r>
          </a:p>
        </p:txBody>
      </p:sp>
      <p:sp>
        <p:nvSpPr>
          <p:cNvPr id="19" name="ZoneTexte 18">
            <a:extLst>
              <a:ext uri="{FF2B5EF4-FFF2-40B4-BE49-F238E27FC236}">
                <a16:creationId xmlns:a16="http://schemas.microsoft.com/office/drawing/2014/main" id="{E04F2F3C-6015-43C0-887F-1762CEFC02DB}"/>
              </a:ext>
            </a:extLst>
          </p:cNvPr>
          <p:cNvSpPr txBox="1"/>
          <p:nvPr/>
        </p:nvSpPr>
        <p:spPr>
          <a:xfrm>
            <a:off x="3949149" y="3803372"/>
            <a:ext cx="775252" cy="276999"/>
          </a:xfrm>
          <a:prstGeom prst="rect">
            <a:avLst/>
          </a:prstGeom>
          <a:noFill/>
        </p:spPr>
        <p:txBody>
          <a:bodyPr wrap="square" lIns="0" tIns="0" rIns="0" bIns="0" rtlCol="0">
            <a:spAutoFit/>
          </a:bodyPr>
          <a:lstStyle/>
          <a:p>
            <a:pPr algn="ctr"/>
            <a:r>
              <a:rPr lang="fr-FR" dirty="0">
                <a:solidFill>
                  <a:srgbClr val="FF0000"/>
                </a:solidFill>
              </a:rPr>
              <a:t>Traiter</a:t>
            </a:r>
          </a:p>
        </p:txBody>
      </p:sp>
      <p:sp>
        <p:nvSpPr>
          <p:cNvPr id="20" name="ZoneTexte 19">
            <a:extLst>
              <a:ext uri="{FF2B5EF4-FFF2-40B4-BE49-F238E27FC236}">
                <a16:creationId xmlns:a16="http://schemas.microsoft.com/office/drawing/2014/main" id="{9A1CD3C2-CB13-4ECC-B79C-B6419A6D48B3}"/>
              </a:ext>
            </a:extLst>
          </p:cNvPr>
          <p:cNvSpPr txBox="1"/>
          <p:nvPr/>
        </p:nvSpPr>
        <p:spPr>
          <a:xfrm>
            <a:off x="5406889" y="3816623"/>
            <a:ext cx="1417982" cy="276999"/>
          </a:xfrm>
          <a:prstGeom prst="rect">
            <a:avLst/>
          </a:prstGeom>
          <a:noFill/>
        </p:spPr>
        <p:txBody>
          <a:bodyPr wrap="square" lIns="0" tIns="0" rIns="0" bIns="0" rtlCol="0">
            <a:spAutoFit/>
          </a:bodyPr>
          <a:lstStyle/>
          <a:p>
            <a:pPr algn="ctr"/>
            <a:r>
              <a:rPr lang="fr-FR" dirty="0">
                <a:solidFill>
                  <a:srgbClr val="FF0000"/>
                </a:solidFill>
              </a:rPr>
              <a:t>Communiquer</a:t>
            </a:r>
          </a:p>
        </p:txBody>
      </p:sp>
      <p:sp>
        <p:nvSpPr>
          <p:cNvPr id="23" name="ZoneTexte 22">
            <a:extLst>
              <a:ext uri="{FF2B5EF4-FFF2-40B4-BE49-F238E27FC236}">
                <a16:creationId xmlns:a16="http://schemas.microsoft.com/office/drawing/2014/main" id="{34FB2CE9-4D22-45D4-B725-43146D78C085}"/>
              </a:ext>
            </a:extLst>
          </p:cNvPr>
          <p:cNvSpPr txBox="1"/>
          <p:nvPr/>
        </p:nvSpPr>
        <p:spPr>
          <a:xfrm>
            <a:off x="1769166" y="5689488"/>
            <a:ext cx="1172817" cy="361574"/>
          </a:xfrm>
          <a:prstGeom prst="rect">
            <a:avLst/>
          </a:prstGeom>
          <a:noFill/>
        </p:spPr>
        <p:txBody>
          <a:bodyPr wrap="square" lIns="0" tIns="0" rIns="0" bIns="0" rtlCol="0">
            <a:spAutoFit/>
          </a:bodyPr>
          <a:lstStyle/>
          <a:p>
            <a:pPr algn="ctr">
              <a:lnSpc>
                <a:spcPts val="1400"/>
              </a:lnSpc>
            </a:pPr>
            <a:r>
              <a:rPr lang="fr-FR" sz="1400" dirty="0">
                <a:solidFill>
                  <a:srgbClr val="FF0000"/>
                </a:solidFill>
              </a:rPr>
              <a:t>Alimenter</a:t>
            </a:r>
            <a:br>
              <a:rPr lang="fr-FR" sz="1400" dirty="0">
                <a:solidFill>
                  <a:srgbClr val="FF0000"/>
                </a:solidFill>
              </a:rPr>
            </a:br>
            <a:r>
              <a:rPr lang="fr-FR" sz="1400" dirty="0">
                <a:solidFill>
                  <a:srgbClr val="FF0000"/>
                </a:solidFill>
              </a:rPr>
              <a:t>ou Stocker</a:t>
            </a:r>
          </a:p>
        </p:txBody>
      </p:sp>
      <p:sp>
        <p:nvSpPr>
          <p:cNvPr id="26" name="ZoneTexte 25">
            <a:extLst>
              <a:ext uri="{FF2B5EF4-FFF2-40B4-BE49-F238E27FC236}">
                <a16:creationId xmlns:a16="http://schemas.microsoft.com/office/drawing/2014/main" id="{7FF281B7-554B-4A14-9C8B-16DF58D8FA11}"/>
              </a:ext>
            </a:extLst>
          </p:cNvPr>
          <p:cNvSpPr txBox="1"/>
          <p:nvPr/>
        </p:nvSpPr>
        <p:spPr>
          <a:xfrm>
            <a:off x="3299610" y="5722617"/>
            <a:ext cx="1113182" cy="276999"/>
          </a:xfrm>
          <a:prstGeom prst="rect">
            <a:avLst/>
          </a:prstGeom>
          <a:noFill/>
        </p:spPr>
        <p:txBody>
          <a:bodyPr wrap="square" lIns="0" tIns="0" rIns="0" bIns="0" rtlCol="0">
            <a:spAutoFit/>
          </a:bodyPr>
          <a:lstStyle/>
          <a:p>
            <a:pPr algn="ctr"/>
            <a:r>
              <a:rPr lang="fr-FR" dirty="0">
                <a:solidFill>
                  <a:srgbClr val="FF0000"/>
                </a:solidFill>
              </a:rPr>
              <a:t>Distribuer</a:t>
            </a:r>
          </a:p>
        </p:txBody>
      </p:sp>
      <p:sp>
        <p:nvSpPr>
          <p:cNvPr id="27" name="ZoneTexte 26">
            <a:extLst>
              <a:ext uri="{FF2B5EF4-FFF2-40B4-BE49-F238E27FC236}">
                <a16:creationId xmlns:a16="http://schemas.microsoft.com/office/drawing/2014/main" id="{251D0216-FB06-4832-8CE9-A55AACACF5B3}"/>
              </a:ext>
            </a:extLst>
          </p:cNvPr>
          <p:cNvSpPr txBox="1"/>
          <p:nvPr/>
        </p:nvSpPr>
        <p:spPr>
          <a:xfrm>
            <a:off x="4710966" y="5726921"/>
            <a:ext cx="1113182" cy="276999"/>
          </a:xfrm>
          <a:prstGeom prst="rect">
            <a:avLst/>
          </a:prstGeom>
          <a:noFill/>
        </p:spPr>
        <p:txBody>
          <a:bodyPr wrap="square" lIns="0" tIns="0" rIns="0" bIns="0" rtlCol="0">
            <a:spAutoFit/>
          </a:bodyPr>
          <a:lstStyle/>
          <a:p>
            <a:pPr algn="ctr"/>
            <a:r>
              <a:rPr lang="fr-FR" dirty="0">
                <a:solidFill>
                  <a:srgbClr val="FF0000"/>
                </a:solidFill>
              </a:rPr>
              <a:t>Convertir</a:t>
            </a:r>
          </a:p>
        </p:txBody>
      </p:sp>
      <p:sp>
        <p:nvSpPr>
          <p:cNvPr id="28" name="ZoneTexte 27">
            <a:extLst>
              <a:ext uri="{FF2B5EF4-FFF2-40B4-BE49-F238E27FC236}">
                <a16:creationId xmlns:a16="http://schemas.microsoft.com/office/drawing/2014/main" id="{233EBEAE-A5E7-4DE4-88EB-C72260E0E78E}"/>
              </a:ext>
            </a:extLst>
          </p:cNvPr>
          <p:cNvSpPr txBox="1"/>
          <p:nvPr/>
        </p:nvSpPr>
        <p:spPr>
          <a:xfrm>
            <a:off x="5962750" y="5726921"/>
            <a:ext cx="1232633" cy="276999"/>
          </a:xfrm>
          <a:prstGeom prst="rect">
            <a:avLst/>
          </a:prstGeom>
          <a:noFill/>
        </p:spPr>
        <p:txBody>
          <a:bodyPr wrap="square" lIns="0" tIns="0" rIns="0" bIns="0" rtlCol="0">
            <a:spAutoFit/>
          </a:bodyPr>
          <a:lstStyle/>
          <a:p>
            <a:pPr algn="ctr"/>
            <a:r>
              <a:rPr lang="fr-FR" dirty="0">
                <a:solidFill>
                  <a:srgbClr val="FF0000"/>
                </a:solidFill>
              </a:rPr>
              <a:t>Transmettre</a:t>
            </a:r>
          </a:p>
        </p:txBody>
      </p:sp>
      <p:sp>
        <p:nvSpPr>
          <p:cNvPr id="29" name="ZoneTexte 28">
            <a:extLst>
              <a:ext uri="{FF2B5EF4-FFF2-40B4-BE49-F238E27FC236}">
                <a16:creationId xmlns:a16="http://schemas.microsoft.com/office/drawing/2014/main" id="{6F7DB20F-42DD-4F8A-AD22-E77ACA220C1F}"/>
              </a:ext>
            </a:extLst>
          </p:cNvPr>
          <p:cNvSpPr txBox="1"/>
          <p:nvPr/>
        </p:nvSpPr>
        <p:spPr>
          <a:xfrm>
            <a:off x="7507359" y="3985900"/>
            <a:ext cx="775252" cy="215444"/>
          </a:xfrm>
          <a:prstGeom prst="rect">
            <a:avLst/>
          </a:prstGeom>
          <a:noFill/>
        </p:spPr>
        <p:txBody>
          <a:bodyPr wrap="square" lIns="0" tIns="0" rIns="0" bIns="0" rtlCol="0">
            <a:spAutoFit/>
          </a:bodyPr>
          <a:lstStyle/>
          <a:p>
            <a:pPr algn="ctr"/>
            <a:r>
              <a:rPr lang="fr-FR" sz="1400" dirty="0">
                <a:solidFill>
                  <a:srgbClr val="00B050"/>
                </a:solidFill>
              </a:rPr>
              <a:t>Consignes</a:t>
            </a:r>
          </a:p>
        </p:txBody>
      </p:sp>
      <p:sp>
        <p:nvSpPr>
          <p:cNvPr id="30" name="ZoneTexte 29">
            <a:extLst>
              <a:ext uri="{FF2B5EF4-FFF2-40B4-BE49-F238E27FC236}">
                <a16:creationId xmlns:a16="http://schemas.microsoft.com/office/drawing/2014/main" id="{633D8D50-0151-406E-ADDF-1CE8B6A3B0B6}"/>
              </a:ext>
            </a:extLst>
          </p:cNvPr>
          <p:cNvSpPr txBox="1"/>
          <p:nvPr/>
        </p:nvSpPr>
        <p:spPr>
          <a:xfrm>
            <a:off x="7421218" y="4344154"/>
            <a:ext cx="967409" cy="215444"/>
          </a:xfrm>
          <a:prstGeom prst="rect">
            <a:avLst/>
          </a:prstGeom>
          <a:noFill/>
        </p:spPr>
        <p:txBody>
          <a:bodyPr wrap="square" lIns="0" tIns="0" rIns="0" bIns="0" rtlCol="0">
            <a:spAutoFit/>
          </a:bodyPr>
          <a:lstStyle/>
          <a:p>
            <a:pPr algn="ctr"/>
            <a:r>
              <a:rPr lang="fr-FR" sz="1400" dirty="0">
                <a:solidFill>
                  <a:srgbClr val="00B050"/>
                </a:solidFill>
              </a:rPr>
              <a:t>Informations</a:t>
            </a:r>
          </a:p>
        </p:txBody>
      </p:sp>
      <p:sp>
        <p:nvSpPr>
          <p:cNvPr id="31" name="ZoneTexte 30">
            <a:extLst>
              <a:ext uri="{FF2B5EF4-FFF2-40B4-BE49-F238E27FC236}">
                <a16:creationId xmlns:a16="http://schemas.microsoft.com/office/drawing/2014/main" id="{F5C0D00D-780B-45D2-AC06-6F6F8E42ABE8}"/>
              </a:ext>
            </a:extLst>
          </p:cNvPr>
          <p:cNvSpPr txBox="1"/>
          <p:nvPr/>
        </p:nvSpPr>
        <p:spPr>
          <a:xfrm>
            <a:off x="3309735" y="4747959"/>
            <a:ext cx="526771" cy="215444"/>
          </a:xfrm>
          <a:prstGeom prst="rect">
            <a:avLst/>
          </a:prstGeom>
          <a:solidFill>
            <a:schemeClr val="accent3">
              <a:lumMod val="20000"/>
              <a:lumOff val="80000"/>
            </a:schemeClr>
          </a:solidFill>
        </p:spPr>
        <p:txBody>
          <a:bodyPr wrap="square" lIns="0" tIns="0" rIns="0" bIns="0" rtlCol="0">
            <a:spAutoFit/>
          </a:bodyPr>
          <a:lstStyle/>
          <a:p>
            <a:pPr algn="ctr"/>
            <a:r>
              <a:rPr lang="fr-FR" sz="1400" dirty="0">
                <a:solidFill>
                  <a:srgbClr val="00B050"/>
                </a:solidFill>
              </a:rPr>
              <a:t>Ordres</a:t>
            </a:r>
          </a:p>
        </p:txBody>
      </p:sp>
      <p:pic>
        <p:nvPicPr>
          <p:cNvPr id="10" name="Image 9">
            <a:extLst>
              <a:ext uri="{FF2B5EF4-FFF2-40B4-BE49-F238E27FC236}">
                <a16:creationId xmlns:a16="http://schemas.microsoft.com/office/drawing/2014/main" id="{944C68C7-336C-4E4A-A289-C468E34A4E36}"/>
              </a:ext>
            </a:extLst>
          </p:cNvPr>
          <p:cNvPicPr>
            <a:picLocks noChangeAspect="1"/>
          </p:cNvPicPr>
          <p:nvPr/>
        </p:nvPicPr>
        <p:blipFill>
          <a:blip r:embed="rId4"/>
          <a:stretch>
            <a:fillRect/>
          </a:stretch>
        </p:blipFill>
        <p:spPr>
          <a:xfrm>
            <a:off x="6538710" y="6063768"/>
            <a:ext cx="2292809" cy="746496"/>
          </a:xfrm>
          <a:prstGeom prst="rect">
            <a:avLst/>
          </a:prstGeom>
        </p:spPr>
      </p:pic>
      <p:sp>
        <p:nvSpPr>
          <p:cNvPr id="32" name="ZoneTexte 31">
            <a:extLst>
              <a:ext uri="{FF2B5EF4-FFF2-40B4-BE49-F238E27FC236}">
                <a16:creationId xmlns:a16="http://schemas.microsoft.com/office/drawing/2014/main" id="{9AE52B8D-7497-4FD5-B4CB-B6C864B59145}"/>
              </a:ext>
            </a:extLst>
          </p:cNvPr>
          <p:cNvSpPr txBox="1"/>
          <p:nvPr/>
        </p:nvSpPr>
        <p:spPr>
          <a:xfrm>
            <a:off x="6195391" y="6437016"/>
            <a:ext cx="861390" cy="276999"/>
          </a:xfrm>
          <a:prstGeom prst="rect">
            <a:avLst/>
          </a:prstGeom>
          <a:noFill/>
        </p:spPr>
        <p:txBody>
          <a:bodyPr wrap="square" lIns="0" tIns="0" rIns="0" bIns="0" rtlCol="0">
            <a:spAutoFit/>
          </a:bodyPr>
          <a:lstStyle/>
          <a:p>
            <a:pPr algn="ctr"/>
            <a:r>
              <a:rPr lang="fr-FR" dirty="0">
                <a:solidFill>
                  <a:srgbClr val="0070C0"/>
                </a:solidFill>
              </a:rPr>
              <a:t>Action :</a:t>
            </a:r>
          </a:p>
        </p:txBody>
      </p:sp>
    </p:spTree>
    <p:extLst>
      <p:ext uri="{BB962C8B-B14F-4D97-AF65-F5344CB8AC3E}">
        <p14:creationId xmlns:p14="http://schemas.microsoft.com/office/powerpoint/2010/main" val="1687346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500"/>
                                  </p:stCondLst>
                                  <p:childTnLst>
                                    <p:set>
                                      <p:cBhvr>
                                        <p:cTn id="17" dur="1" fill="hold">
                                          <p:stCondLst>
                                            <p:cond delay="0"/>
                                          </p:stCondLst>
                                        </p:cTn>
                                        <p:tgtEl>
                                          <p:spTgt spid="9"/>
                                        </p:tgtEl>
                                        <p:attrNameLst>
                                          <p:attrName>style.visibility</p:attrName>
                                        </p:attrNameLst>
                                      </p:cBhvr>
                                      <p:to>
                                        <p:strVal val="visible"/>
                                      </p:to>
                                    </p:set>
                                  </p:childTnLst>
                                </p:cTn>
                              </p:par>
                            </p:childTnLst>
                          </p:cTn>
                        </p:par>
                        <p:par>
                          <p:cTn id="18" fill="hold">
                            <p:stCondLst>
                              <p:cond delay="500"/>
                            </p:stCondLst>
                            <p:childTnLst>
                              <p:par>
                                <p:cTn id="19" presetID="1" presetClass="entr" presetSubtype="0" fill="hold" grpId="0" nodeType="afterEffect">
                                  <p:stCondLst>
                                    <p:cond delay="500"/>
                                  </p:stCondLst>
                                  <p:childTnLst>
                                    <p:set>
                                      <p:cBhvr>
                                        <p:cTn id="20" dur="1" fill="hold">
                                          <p:stCondLst>
                                            <p:cond delay="0"/>
                                          </p:stCondLst>
                                        </p:cTn>
                                        <p:tgtEl>
                                          <p:spTgt spid="19"/>
                                        </p:tgtEl>
                                        <p:attrNameLst>
                                          <p:attrName>style.visibility</p:attrName>
                                        </p:attrNameLst>
                                      </p:cBhvr>
                                      <p:to>
                                        <p:strVal val="visible"/>
                                      </p:to>
                                    </p:set>
                                  </p:childTnLst>
                                </p:cTn>
                              </p:par>
                            </p:childTnLst>
                          </p:cTn>
                        </p:par>
                        <p:par>
                          <p:cTn id="21" fill="hold">
                            <p:stCondLst>
                              <p:cond delay="1000"/>
                            </p:stCondLst>
                            <p:childTnLst>
                              <p:par>
                                <p:cTn id="22" presetID="1" presetClass="entr" presetSubtype="0" fill="hold" grpId="0" nodeType="afterEffect">
                                  <p:stCondLst>
                                    <p:cond delay="500"/>
                                  </p:stCondLst>
                                  <p:childTnLst>
                                    <p:set>
                                      <p:cBhvr>
                                        <p:cTn id="23" dur="1" fill="hold">
                                          <p:stCondLst>
                                            <p:cond delay="0"/>
                                          </p:stCondLst>
                                        </p:cTn>
                                        <p:tgtEl>
                                          <p:spTgt spid="20"/>
                                        </p:tgtEl>
                                        <p:attrNameLst>
                                          <p:attrName>style.visibility</p:attrName>
                                        </p:attrNameLst>
                                      </p:cBhvr>
                                      <p:to>
                                        <p:strVal val="visible"/>
                                      </p:to>
                                    </p:set>
                                  </p:childTnLst>
                                </p:cTn>
                              </p:par>
                            </p:childTnLst>
                          </p:cTn>
                        </p:par>
                        <p:par>
                          <p:cTn id="24" fill="hold">
                            <p:stCondLst>
                              <p:cond delay="1500"/>
                            </p:stCondLst>
                            <p:childTnLst>
                              <p:par>
                                <p:cTn id="25" presetID="1" presetClass="entr" presetSubtype="0" fill="hold" grpId="0" nodeType="afterEffect">
                                  <p:stCondLst>
                                    <p:cond delay="500"/>
                                  </p:stCondLst>
                                  <p:childTnLst>
                                    <p:set>
                                      <p:cBhvr>
                                        <p:cTn id="26" dur="1" fill="hold">
                                          <p:stCondLst>
                                            <p:cond delay="0"/>
                                          </p:stCondLst>
                                        </p:cTn>
                                        <p:tgtEl>
                                          <p:spTgt spid="23"/>
                                        </p:tgtEl>
                                        <p:attrNameLst>
                                          <p:attrName>style.visibility</p:attrName>
                                        </p:attrNameLst>
                                      </p:cBhvr>
                                      <p:to>
                                        <p:strVal val="visible"/>
                                      </p:to>
                                    </p:set>
                                  </p:childTnLst>
                                </p:cTn>
                              </p:par>
                            </p:childTnLst>
                          </p:cTn>
                        </p:par>
                        <p:par>
                          <p:cTn id="27" fill="hold">
                            <p:stCondLst>
                              <p:cond delay="2000"/>
                            </p:stCondLst>
                            <p:childTnLst>
                              <p:par>
                                <p:cTn id="28" presetID="1" presetClass="entr" presetSubtype="0" fill="hold" grpId="0" nodeType="afterEffect">
                                  <p:stCondLst>
                                    <p:cond delay="500"/>
                                  </p:stCondLst>
                                  <p:childTnLst>
                                    <p:set>
                                      <p:cBhvr>
                                        <p:cTn id="29" dur="1" fill="hold">
                                          <p:stCondLst>
                                            <p:cond delay="0"/>
                                          </p:stCondLst>
                                        </p:cTn>
                                        <p:tgtEl>
                                          <p:spTgt spid="26"/>
                                        </p:tgtEl>
                                        <p:attrNameLst>
                                          <p:attrName>style.visibility</p:attrName>
                                        </p:attrNameLst>
                                      </p:cBhvr>
                                      <p:to>
                                        <p:strVal val="visible"/>
                                      </p:to>
                                    </p:set>
                                  </p:childTnLst>
                                </p:cTn>
                              </p:par>
                            </p:childTnLst>
                          </p:cTn>
                        </p:par>
                        <p:par>
                          <p:cTn id="30" fill="hold">
                            <p:stCondLst>
                              <p:cond delay="2500"/>
                            </p:stCondLst>
                            <p:childTnLst>
                              <p:par>
                                <p:cTn id="31" presetID="1" presetClass="entr" presetSubtype="0" fill="hold" grpId="0" nodeType="afterEffect">
                                  <p:stCondLst>
                                    <p:cond delay="500"/>
                                  </p:stCondLst>
                                  <p:childTnLst>
                                    <p:set>
                                      <p:cBhvr>
                                        <p:cTn id="32" dur="1" fill="hold">
                                          <p:stCondLst>
                                            <p:cond delay="0"/>
                                          </p:stCondLst>
                                        </p:cTn>
                                        <p:tgtEl>
                                          <p:spTgt spid="27"/>
                                        </p:tgtEl>
                                        <p:attrNameLst>
                                          <p:attrName>style.visibility</p:attrName>
                                        </p:attrNameLst>
                                      </p:cBhvr>
                                      <p:to>
                                        <p:strVal val="visible"/>
                                      </p:to>
                                    </p:set>
                                  </p:childTnLst>
                                </p:cTn>
                              </p:par>
                            </p:childTnLst>
                          </p:cTn>
                        </p:par>
                        <p:par>
                          <p:cTn id="33" fill="hold">
                            <p:stCondLst>
                              <p:cond delay="3000"/>
                            </p:stCondLst>
                            <p:childTnLst>
                              <p:par>
                                <p:cTn id="34" presetID="1" presetClass="entr" presetSubtype="0" fill="hold" grpId="0" nodeType="afterEffect">
                                  <p:stCondLst>
                                    <p:cond delay="500"/>
                                  </p:stCondLst>
                                  <p:childTnLst>
                                    <p:set>
                                      <p:cBhvr>
                                        <p:cTn id="35" dur="1" fill="hold">
                                          <p:stCondLst>
                                            <p:cond delay="0"/>
                                          </p:stCondLst>
                                        </p:cTn>
                                        <p:tgtEl>
                                          <p:spTgt spid="28"/>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30"/>
                                        </p:tgtEl>
                                        <p:attrNameLst>
                                          <p:attrName>style.visibility</p:attrName>
                                        </p:attrNameLst>
                                      </p:cBhvr>
                                      <p:to>
                                        <p:strVal val="visible"/>
                                      </p:to>
                                    </p:set>
                                  </p:childTnLst>
                                </p:cTn>
                              </p:par>
                            </p:childTnLst>
                          </p:cTn>
                        </p:par>
                        <p:par>
                          <p:cTn id="40" fill="hold">
                            <p:stCondLst>
                              <p:cond delay="0"/>
                            </p:stCondLst>
                            <p:childTnLst>
                              <p:par>
                                <p:cTn id="41" presetID="1" presetClass="entr" presetSubtype="0" fill="hold" grpId="0" nodeType="afterEffect">
                                  <p:stCondLst>
                                    <p:cond delay="500"/>
                                  </p:stCondLst>
                                  <p:childTnLst>
                                    <p:set>
                                      <p:cBhvr>
                                        <p:cTn id="42" dur="1" fill="hold">
                                          <p:stCondLst>
                                            <p:cond delay="0"/>
                                          </p:stCondLst>
                                        </p:cTn>
                                        <p:tgtEl>
                                          <p:spTgt spid="29"/>
                                        </p:tgtEl>
                                        <p:attrNameLst>
                                          <p:attrName>style.visibility</p:attrName>
                                        </p:attrNameLst>
                                      </p:cBhvr>
                                      <p:to>
                                        <p:strVal val="visible"/>
                                      </p:to>
                                    </p:set>
                                  </p:childTnLst>
                                </p:cTn>
                              </p:par>
                            </p:childTnLst>
                          </p:cTn>
                        </p:par>
                        <p:par>
                          <p:cTn id="43" fill="hold">
                            <p:stCondLst>
                              <p:cond delay="500"/>
                            </p:stCondLst>
                            <p:childTnLst>
                              <p:par>
                                <p:cTn id="44" presetID="1" presetClass="entr" presetSubtype="0" fill="hold" grpId="0" nodeType="afterEffect">
                                  <p:stCondLst>
                                    <p:cond delay="500"/>
                                  </p:stCondLst>
                                  <p:childTnLst>
                                    <p:set>
                                      <p:cBhvr>
                                        <p:cTn id="45" dur="1" fill="hold">
                                          <p:stCondLst>
                                            <p:cond delay="0"/>
                                          </p:stCondLst>
                                        </p:cTn>
                                        <p:tgtEl>
                                          <p:spTgt spid="31"/>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10"/>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9" grpId="0"/>
      <p:bldP spid="19" grpId="0"/>
      <p:bldP spid="20" grpId="0"/>
      <p:bldP spid="23" grpId="0"/>
      <p:bldP spid="26" grpId="0"/>
      <p:bldP spid="27" grpId="0"/>
      <p:bldP spid="28" grpId="0"/>
      <p:bldP spid="29" grpId="0"/>
      <p:bldP spid="30" grpId="0"/>
      <p:bldP spid="31" grpId="0" animBg="1"/>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F386E5-3F6C-4F18-A803-08678E1FDDB9}"/>
              </a:ext>
            </a:extLst>
          </p:cNvPr>
          <p:cNvSpPr>
            <a:spLocks noGrp="1"/>
          </p:cNvSpPr>
          <p:nvPr>
            <p:ph type="title"/>
          </p:nvPr>
        </p:nvSpPr>
        <p:spPr/>
        <p:txBody>
          <a:bodyPr>
            <a:normAutofit/>
          </a:bodyPr>
          <a:lstStyle/>
          <a:p>
            <a:r>
              <a:rPr lang="fr-FR" dirty="0"/>
              <a:t>Le diagramme d’activité</a:t>
            </a:r>
          </a:p>
        </p:txBody>
      </p:sp>
      <p:sp>
        <p:nvSpPr>
          <p:cNvPr id="3" name="Espace réservé du contenu 2">
            <a:extLst>
              <a:ext uri="{FF2B5EF4-FFF2-40B4-BE49-F238E27FC236}">
                <a16:creationId xmlns:a16="http://schemas.microsoft.com/office/drawing/2014/main" id="{80089F9D-3BBC-4F4B-8B25-777E2FE42B6E}"/>
              </a:ext>
            </a:extLst>
          </p:cNvPr>
          <p:cNvSpPr>
            <a:spLocks noGrp="1"/>
          </p:cNvSpPr>
          <p:nvPr>
            <p:ph idx="1"/>
          </p:nvPr>
        </p:nvSpPr>
        <p:spPr>
          <a:xfrm>
            <a:off x="364435" y="1600204"/>
            <a:ext cx="8322365" cy="4983158"/>
          </a:xfrm>
        </p:spPr>
        <p:txBody>
          <a:bodyPr>
            <a:normAutofit/>
          </a:bodyPr>
          <a:lstStyle/>
          <a:p>
            <a:r>
              <a:rPr lang="fr-FR" sz="2400" dirty="0"/>
              <a:t>Il sert </a:t>
            </a:r>
            <a:r>
              <a:rPr lang="fr-FR" sz="2400" i="1" dirty="0"/>
              <a:t>à définir comment se comporte le</a:t>
            </a:r>
            <a:br>
              <a:rPr lang="fr-FR" sz="2400" i="1" dirty="0"/>
            </a:br>
            <a:r>
              <a:rPr lang="fr-FR" sz="2400" i="1" dirty="0"/>
              <a:t>système dans un état donné</a:t>
            </a:r>
            <a:endParaRPr lang="fr-FR" sz="2400" dirty="0"/>
          </a:p>
          <a:p>
            <a:r>
              <a:rPr lang="fr-FR" sz="2400" dirty="0"/>
              <a:t>Il remplace </a:t>
            </a:r>
            <a:r>
              <a:rPr lang="fr-FR" sz="2400" b="1" dirty="0"/>
              <a:t>l’algorigramme</a:t>
            </a:r>
          </a:p>
          <a:p>
            <a:r>
              <a:rPr lang="fr-FR" sz="2400" dirty="0"/>
              <a:t>Il se compose :</a:t>
            </a:r>
          </a:p>
          <a:p>
            <a:pPr lvl="1"/>
            <a:r>
              <a:rPr lang="fr-FR" sz="1800" dirty="0"/>
              <a:t>d'une situation initiale, marquée par un point noir</a:t>
            </a:r>
          </a:p>
          <a:p>
            <a:pPr lvl="1"/>
            <a:r>
              <a:rPr lang="fr-FR" sz="1800" dirty="0"/>
              <a:t>d’actions, dans un rectangle au bords arrondis décrites</a:t>
            </a:r>
            <a:br>
              <a:rPr lang="fr-FR" sz="1800" dirty="0"/>
            </a:br>
            <a:r>
              <a:rPr lang="fr-FR" sz="1800" dirty="0"/>
              <a:t>par un verbe à l'infinitif</a:t>
            </a:r>
          </a:p>
          <a:p>
            <a:pPr lvl="1"/>
            <a:r>
              <a:rPr lang="fr-FR" sz="1800" dirty="0"/>
              <a:t>de transitions, décrites par une flèche</a:t>
            </a:r>
          </a:p>
          <a:p>
            <a:pPr lvl="1"/>
            <a:r>
              <a:rPr lang="fr-FR" sz="1800" dirty="0"/>
              <a:t>de conditions, décrites par un texte à côté de la flèche</a:t>
            </a:r>
          </a:p>
          <a:p>
            <a:pPr lvl="1"/>
            <a:r>
              <a:rPr lang="fr-FR" sz="1800" dirty="0"/>
              <a:t>une fin (facultative), décrite par un point noir entouré</a:t>
            </a:r>
          </a:p>
          <a:p>
            <a:pPr lvl="1"/>
            <a:r>
              <a:rPr lang="fr-FR" sz="1800" dirty="0"/>
              <a:t>de tests, dans un petit losange, accompagné par les</a:t>
            </a:r>
            <a:br>
              <a:rPr lang="fr-FR" sz="1800" dirty="0"/>
            </a:br>
            <a:r>
              <a:rPr lang="fr-FR" sz="1800" dirty="0"/>
              <a:t>réponses possibles à la question (qui n’apparait pas)</a:t>
            </a:r>
          </a:p>
          <a:p>
            <a:pPr lvl="1"/>
            <a:r>
              <a:rPr lang="fr-FR" sz="1800" dirty="0"/>
              <a:t>C’est un diagramme dynamique: l’action suivante est</a:t>
            </a:r>
            <a:br>
              <a:rPr lang="fr-FR" sz="1800" dirty="0"/>
            </a:br>
            <a:r>
              <a:rPr lang="fr-FR" sz="1800" dirty="0"/>
              <a:t>déclenchée lors que la précédente est terminée</a:t>
            </a:r>
          </a:p>
          <a:p>
            <a:pPr lvl="1"/>
            <a:endParaRPr lang="fr-FR" sz="2400" dirty="0"/>
          </a:p>
        </p:txBody>
      </p:sp>
      <p:sp>
        <p:nvSpPr>
          <p:cNvPr id="4" name="ZoneTexte 3">
            <a:extLst>
              <a:ext uri="{FF2B5EF4-FFF2-40B4-BE49-F238E27FC236}">
                <a16:creationId xmlns:a16="http://schemas.microsoft.com/office/drawing/2014/main" id="{80A6FB17-2CF2-422A-BC6A-FE12154FCEDB}"/>
              </a:ext>
            </a:extLst>
          </p:cNvPr>
          <p:cNvSpPr txBox="1"/>
          <p:nvPr/>
        </p:nvSpPr>
        <p:spPr>
          <a:xfrm>
            <a:off x="6612835" y="1139589"/>
            <a:ext cx="2144561" cy="369332"/>
          </a:xfrm>
          <a:prstGeom prst="rect">
            <a:avLst/>
          </a:prstGeom>
          <a:noFill/>
        </p:spPr>
        <p:txBody>
          <a:bodyPr wrap="none" rtlCol="0">
            <a:spAutoFit/>
          </a:bodyPr>
          <a:lstStyle/>
          <a:p>
            <a:r>
              <a:rPr lang="fr-FR" dirty="0">
                <a:hlinkClick r:id="rId2"/>
              </a:rPr>
              <a:t>Tuto Visual </a:t>
            </a:r>
            <a:r>
              <a:rPr lang="fr-FR" dirty="0" err="1">
                <a:hlinkClick r:id="rId2"/>
              </a:rPr>
              <a:t>Paradigm</a:t>
            </a:r>
            <a:endParaRPr lang="fr-FR" dirty="0"/>
          </a:p>
        </p:txBody>
      </p:sp>
      <p:pic>
        <p:nvPicPr>
          <p:cNvPr id="5" name="Image 4">
            <a:extLst>
              <a:ext uri="{FF2B5EF4-FFF2-40B4-BE49-F238E27FC236}">
                <a16:creationId xmlns:a16="http://schemas.microsoft.com/office/drawing/2014/main" id="{2F688902-2C3E-40AB-A567-E2A1F6B15C69}"/>
              </a:ext>
            </a:extLst>
          </p:cNvPr>
          <p:cNvPicPr>
            <a:picLocks noChangeAspect="1"/>
          </p:cNvPicPr>
          <p:nvPr/>
        </p:nvPicPr>
        <p:blipFill>
          <a:blip r:embed="rId3"/>
          <a:stretch>
            <a:fillRect/>
          </a:stretch>
        </p:blipFill>
        <p:spPr>
          <a:xfrm>
            <a:off x="6476131" y="1574040"/>
            <a:ext cx="2480045" cy="5009322"/>
          </a:xfrm>
          <a:prstGeom prst="rect">
            <a:avLst/>
          </a:prstGeom>
        </p:spPr>
      </p:pic>
      <p:sp>
        <p:nvSpPr>
          <p:cNvPr id="7" name="ZoneTexte 6">
            <a:extLst>
              <a:ext uri="{FF2B5EF4-FFF2-40B4-BE49-F238E27FC236}">
                <a16:creationId xmlns:a16="http://schemas.microsoft.com/office/drawing/2014/main" id="{A721F527-3D84-4958-A9E4-3AD4B914EDB1}"/>
              </a:ext>
            </a:extLst>
          </p:cNvPr>
          <p:cNvSpPr txBox="1"/>
          <p:nvPr/>
        </p:nvSpPr>
        <p:spPr>
          <a:xfrm rot="21035695">
            <a:off x="63642" y="1219719"/>
            <a:ext cx="1810945"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fr-FR" b="1" dirty="0"/>
              <a:t>Comportemental</a:t>
            </a:r>
          </a:p>
        </p:txBody>
      </p:sp>
    </p:spTree>
    <p:extLst>
      <p:ext uri="{BB962C8B-B14F-4D97-AF65-F5344CB8AC3E}">
        <p14:creationId xmlns:p14="http://schemas.microsoft.com/office/powerpoint/2010/main" val="1994194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1F9F0193-303B-4423-8ACF-F3B10F079008}"/>
              </a:ext>
            </a:extLst>
          </p:cNvPr>
          <p:cNvPicPr>
            <a:picLocks noChangeAspect="1"/>
          </p:cNvPicPr>
          <p:nvPr/>
        </p:nvPicPr>
        <p:blipFill rotWithShape="1">
          <a:blip r:embed="rId2">
            <a:extLst>
              <a:ext uri="{28A0092B-C50C-407E-A947-70E740481C1C}">
                <a14:useLocalDpi xmlns:a14="http://schemas.microsoft.com/office/drawing/2010/main" val="0"/>
              </a:ext>
            </a:extLst>
          </a:blip>
          <a:srcRect l="506" r="506"/>
          <a:stretch/>
        </p:blipFill>
        <p:spPr>
          <a:xfrm>
            <a:off x="4836860" y="2634139"/>
            <a:ext cx="4288220" cy="3012713"/>
          </a:xfrm>
          <a:prstGeom prst="rect">
            <a:avLst/>
          </a:prstGeom>
        </p:spPr>
      </p:pic>
      <p:sp>
        <p:nvSpPr>
          <p:cNvPr id="2" name="Titre 1">
            <a:extLst>
              <a:ext uri="{FF2B5EF4-FFF2-40B4-BE49-F238E27FC236}">
                <a16:creationId xmlns:a16="http://schemas.microsoft.com/office/drawing/2014/main" id="{28F386E5-3F6C-4F18-A803-08678E1FDDB9}"/>
              </a:ext>
            </a:extLst>
          </p:cNvPr>
          <p:cNvSpPr>
            <a:spLocks noGrp="1"/>
          </p:cNvSpPr>
          <p:nvPr>
            <p:ph type="title"/>
          </p:nvPr>
        </p:nvSpPr>
        <p:spPr/>
        <p:txBody>
          <a:bodyPr>
            <a:normAutofit/>
          </a:bodyPr>
          <a:lstStyle/>
          <a:p>
            <a:r>
              <a:rPr lang="fr-FR" dirty="0"/>
              <a:t>Le diagramme d’états</a:t>
            </a:r>
          </a:p>
        </p:txBody>
      </p:sp>
      <p:sp>
        <p:nvSpPr>
          <p:cNvPr id="3" name="Espace réservé du contenu 2">
            <a:extLst>
              <a:ext uri="{FF2B5EF4-FFF2-40B4-BE49-F238E27FC236}">
                <a16:creationId xmlns:a16="http://schemas.microsoft.com/office/drawing/2014/main" id="{80089F9D-3BBC-4F4B-8B25-777E2FE42B6E}"/>
              </a:ext>
            </a:extLst>
          </p:cNvPr>
          <p:cNvSpPr>
            <a:spLocks noGrp="1"/>
          </p:cNvSpPr>
          <p:nvPr>
            <p:ph idx="1"/>
          </p:nvPr>
        </p:nvSpPr>
        <p:spPr>
          <a:xfrm>
            <a:off x="182879" y="1632428"/>
            <a:ext cx="8503921" cy="5020299"/>
          </a:xfrm>
        </p:spPr>
        <p:txBody>
          <a:bodyPr>
            <a:normAutofit lnSpcReduction="10000"/>
          </a:bodyPr>
          <a:lstStyle/>
          <a:p>
            <a:r>
              <a:rPr lang="fr-FR" sz="2400" dirty="0"/>
              <a:t>Il sert </a:t>
            </a:r>
            <a:r>
              <a:rPr lang="fr-FR" sz="2400" i="1" dirty="0"/>
              <a:t>à décrire les différents états du système (ou d’un bloc) en fonction des événements qui lui arrivent.</a:t>
            </a:r>
            <a:endParaRPr lang="fr-FR" sz="2400" dirty="0"/>
          </a:p>
          <a:p>
            <a:r>
              <a:rPr lang="fr-FR" sz="2400" dirty="0"/>
              <a:t>Les éléments graphiques utilisés</a:t>
            </a:r>
            <a:br>
              <a:rPr lang="fr-FR" sz="2400" dirty="0"/>
            </a:br>
            <a:r>
              <a:rPr lang="fr-FR" sz="2400" dirty="0"/>
              <a:t>sont principalement des rectangles</a:t>
            </a:r>
            <a:br>
              <a:rPr lang="fr-FR" sz="2400" dirty="0"/>
            </a:br>
            <a:r>
              <a:rPr lang="fr-FR" sz="2400" dirty="0"/>
              <a:t>aux coins arrondis pour représenter</a:t>
            </a:r>
            <a:br>
              <a:rPr lang="fr-FR" sz="2400" dirty="0"/>
            </a:br>
            <a:r>
              <a:rPr lang="fr-FR" sz="2400" dirty="0"/>
              <a:t>les états.</a:t>
            </a:r>
          </a:p>
          <a:p>
            <a:r>
              <a:rPr lang="fr-FR" sz="2400" dirty="0"/>
              <a:t>Pour passer à l’état suivant :</a:t>
            </a:r>
          </a:p>
          <a:p>
            <a:pPr lvl="1"/>
            <a:r>
              <a:rPr lang="fr-FR" sz="1800" dirty="0"/>
              <a:t>L’état précédent est actif</a:t>
            </a:r>
            <a:br>
              <a:rPr lang="fr-FR" sz="1800" dirty="0"/>
            </a:br>
            <a:r>
              <a:rPr lang="fr-FR" sz="1400" dirty="0"/>
              <a:t>(et son activité terminée)</a:t>
            </a:r>
          </a:p>
          <a:p>
            <a:pPr lvl="1"/>
            <a:r>
              <a:rPr lang="fr-FR" sz="1800" dirty="0"/>
              <a:t>L’événement déclencheur survient</a:t>
            </a:r>
          </a:p>
          <a:p>
            <a:pPr lvl="1"/>
            <a:r>
              <a:rPr lang="fr-FR" sz="1800" dirty="0"/>
              <a:t>La condition de garde est vrai </a:t>
            </a:r>
            <a:br>
              <a:rPr lang="fr-FR" sz="1800" dirty="0"/>
            </a:br>
            <a:r>
              <a:rPr lang="fr-FR" sz="1400" dirty="0"/>
              <a:t>(sinon l’événement est perdu)</a:t>
            </a:r>
          </a:p>
          <a:p>
            <a:pPr lvl="1"/>
            <a:r>
              <a:rPr lang="fr-FR" sz="1800" dirty="0"/>
              <a:t>L’activité pendant l’état peut-être décrite</a:t>
            </a:r>
            <a:br>
              <a:rPr lang="fr-FR" sz="1800" dirty="0"/>
            </a:br>
            <a:r>
              <a:rPr lang="fr-FR" sz="1800" dirty="0"/>
              <a:t>(entry</a:t>
            </a:r>
            <a:r>
              <a:rPr lang="fr-FR" sz="1600" dirty="0"/>
              <a:t> </a:t>
            </a:r>
            <a:r>
              <a:rPr lang="fr-FR" sz="1200" dirty="0"/>
              <a:t>(à l’entrée) </a:t>
            </a:r>
            <a:r>
              <a:rPr lang="fr-FR" sz="1800" dirty="0"/>
              <a:t>/ do </a:t>
            </a:r>
            <a:r>
              <a:rPr lang="fr-FR" sz="1200" dirty="0"/>
              <a:t>(activité durable) </a:t>
            </a:r>
            <a:r>
              <a:rPr lang="fr-FR" sz="1800" dirty="0"/>
              <a:t>/ exit </a:t>
            </a:r>
            <a:r>
              <a:rPr lang="fr-FR" sz="1200" dirty="0"/>
              <a:t>(à la sortie)</a:t>
            </a:r>
            <a:r>
              <a:rPr lang="fr-FR" sz="1800" dirty="0"/>
              <a:t>)</a:t>
            </a:r>
          </a:p>
          <a:p>
            <a:pPr lvl="1"/>
            <a:r>
              <a:rPr lang="fr-FR" sz="1800" dirty="0"/>
              <a:t>Pseudo état initial et final </a:t>
            </a:r>
            <a:r>
              <a:rPr lang="fr-FR" sz="1400" dirty="0"/>
              <a:t>(idem diagramme d’activité)</a:t>
            </a:r>
          </a:p>
        </p:txBody>
      </p:sp>
      <p:sp>
        <p:nvSpPr>
          <p:cNvPr id="7" name="ZoneTexte 6">
            <a:extLst>
              <a:ext uri="{FF2B5EF4-FFF2-40B4-BE49-F238E27FC236}">
                <a16:creationId xmlns:a16="http://schemas.microsoft.com/office/drawing/2014/main" id="{A721F527-3D84-4958-A9E4-3AD4B914EDB1}"/>
              </a:ext>
            </a:extLst>
          </p:cNvPr>
          <p:cNvSpPr txBox="1"/>
          <p:nvPr/>
        </p:nvSpPr>
        <p:spPr>
          <a:xfrm rot="21035695">
            <a:off x="63642" y="1219719"/>
            <a:ext cx="1810945"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fr-FR" b="1" dirty="0"/>
              <a:t>Comportemental</a:t>
            </a:r>
          </a:p>
        </p:txBody>
      </p:sp>
      <p:sp>
        <p:nvSpPr>
          <p:cNvPr id="9" name="ZoneTexte 8">
            <a:extLst>
              <a:ext uri="{FF2B5EF4-FFF2-40B4-BE49-F238E27FC236}">
                <a16:creationId xmlns:a16="http://schemas.microsoft.com/office/drawing/2014/main" id="{07880786-CA2D-4DDB-924A-78213EE596D4}"/>
              </a:ext>
            </a:extLst>
          </p:cNvPr>
          <p:cNvSpPr txBox="1"/>
          <p:nvPr/>
        </p:nvSpPr>
        <p:spPr>
          <a:xfrm>
            <a:off x="2190561" y="1049160"/>
            <a:ext cx="5506165" cy="646331"/>
          </a:xfrm>
          <a:prstGeom prst="rect">
            <a:avLst/>
          </a:prstGeom>
          <a:noFill/>
        </p:spPr>
        <p:txBody>
          <a:bodyPr wrap="square" rtlCol="0">
            <a:spAutoFit/>
          </a:bodyPr>
          <a:lstStyle/>
          <a:p>
            <a:pPr algn="ctr"/>
            <a:r>
              <a:rPr lang="fr-FR" dirty="0"/>
              <a:t>Ou </a:t>
            </a:r>
            <a:r>
              <a:rPr lang="fr-FR" b="1" dirty="0"/>
              <a:t>diagramme de machine d’états </a:t>
            </a:r>
            <a:r>
              <a:rPr lang="fr-FR" dirty="0"/>
              <a:t>ou </a:t>
            </a:r>
            <a:r>
              <a:rPr lang="fr-FR" b="1" dirty="0"/>
              <a:t>machine d’états</a:t>
            </a:r>
            <a:br>
              <a:rPr lang="fr-FR" b="1" dirty="0"/>
            </a:br>
            <a:r>
              <a:rPr lang="fr-FR" dirty="0"/>
              <a:t>ou</a:t>
            </a:r>
            <a:r>
              <a:rPr lang="fr-FR" b="1" dirty="0"/>
              <a:t> automate à états finis</a:t>
            </a:r>
          </a:p>
        </p:txBody>
      </p:sp>
      <p:grpSp>
        <p:nvGrpSpPr>
          <p:cNvPr id="44" name="Groupe 43">
            <a:extLst>
              <a:ext uri="{FF2B5EF4-FFF2-40B4-BE49-F238E27FC236}">
                <a16:creationId xmlns:a16="http://schemas.microsoft.com/office/drawing/2014/main" id="{00C5A9F4-E458-4EBE-A479-89286F08BB1A}"/>
              </a:ext>
            </a:extLst>
          </p:cNvPr>
          <p:cNvGrpSpPr/>
          <p:nvPr/>
        </p:nvGrpSpPr>
        <p:grpSpPr>
          <a:xfrm>
            <a:off x="6753949" y="2797572"/>
            <a:ext cx="1885554" cy="513182"/>
            <a:chOff x="6753949" y="2797572"/>
            <a:chExt cx="1885554" cy="513182"/>
          </a:xfrm>
        </p:grpSpPr>
        <p:sp>
          <p:nvSpPr>
            <p:cNvPr id="11" name="ZoneTexte 10">
              <a:extLst>
                <a:ext uri="{FF2B5EF4-FFF2-40B4-BE49-F238E27FC236}">
                  <a16:creationId xmlns:a16="http://schemas.microsoft.com/office/drawing/2014/main" id="{33EC1D3C-0570-4773-B724-D54CFB128002}"/>
                </a:ext>
              </a:extLst>
            </p:cNvPr>
            <p:cNvSpPr txBox="1"/>
            <p:nvPr/>
          </p:nvSpPr>
          <p:spPr>
            <a:xfrm>
              <a:off x="6753949" y="2797572"/>
              <a:ext cx="1885554" cy="220187"/>
            </a:xfrm>
            <a:prstGeom prst="rect">
              <a:avLst/>
            </a:prstGeom>
          </p:spPr>
          <p:style>
            <a:lnRef idx="1">
              <a:schemeClr val="accent2"/>
            </a:lnRef>
            <a:fillRef idx="2">
              <a:schemeClr val="accent2"/>
            </a:fillRef>
            <a:effectRef idx="1">
              <a:schemeClr val="accent2"/>
            </a:effectRef>
            <a:fontRef idx="minor">
              <a:schemeClr val="dk1"/>
            </a:fontRef>
          </p:style>
          <p:txBody>
            <a:bodyPr wrap="square" lIns="0" tIns="0" rIns="0" bIns="0" rtlCol="0">
              <a:noAutofit/>
            </a:bodyPr>
            <a:lstStyle/>
            <a:p>
              <a:pPr algn="ctr"/>
              <a:r>
                <a:rPr lang="fr-FR" sz="1200" dirty="0"/>
                <a:t>Événement déclencheur</a:t>
              </a:r>
            </a:p>
          </p:txBody>
        </p:sp>
        <p:cxnSp>
          <p:nvCxnSpPr>
            <p:cNvPr id="12" name="Connecteur droit 11">
              <a:extLst>
                <a:ext uri="{FF2B5EF4-FFF2-40B4-BE49-F238E27FC236}">
                  <a16:creationId xmlns:a16="http://schemas.microsoft.com/office/drawing/2014/main" id="{DC11135A-B66E-4D3F-B805-1BCD555CB8DB}"/>
                </a:ext>
              </a:extLst>
            </p:cNvPr>
            <p:cNvCxnSpPr>
              <a:cxnSpLocks/>
              <a:stCxn id="11" idx="2"/>
            </p:cNvCxnSpPr>
            <p:nvPr/>
          </p:nvCxnSpPr>
          <p:spPr>
            <a:xfrm flipH="1">
              <a:off x="6925794" y="3017759"/>
              <a:ext cx="770932" cy="292995"/>
            </a:xfrm>
            <a:prstGeom prst="line">
              <a:avLst/>
            </a:prstGeom>
            <a:ln w="38100">
              <a:headEnd type="none" w="med" len="med"/>
              <a:tailEnd type="triangle" w="med" len="med"/>
            </a:ln>
          </p:spPr>
          <p:style>
            <a:lnRef idx="1">
              <a:schemeClr val="accent2"/>
            </a:lnRef>
            <a:fillRef idx="0">
              <a:schemeClr val="accent2"/>
            </a:fillRef>
            <a:effectRef idx="0">
              <a:schemeClr val="accent2"/>
            </a:effectRef>
            <a:fontRef idx="minor">
              <a:schemeClr val="tx1"/>
            </a:fontRef>
          </p:style>
        </p:cxnSp>
      </p:grpSp>
      <p:grpSp>
        <p:nvGrpSpPr>
          <p:cNvPr id="45" name="Groupe 44">
            <a:extLst>
              <a:ext uri="{FF2B5EF4-FFF2-40B4-BE49-F238E27FC236}">
                <a16:creationId xmlns:a16="http://schemas.microsoft.com/office/drawing/2014/main" id="{1CCF2FE5-AD8C-4DA3-8BF2-4923A58D39D9}"/>
              </a:ext>
            </a:extLst>
          </p:cNvPr>
          <p:cNvGrpSpPr/>
          <p:nvPr/>
        </p:nvGrpSpPr>
        <p:grpSpPr>
          <a:xfrm>
            <a:off x="5782792" y="2448562"/>
            <a:ext cx="1698075" cy="275234"/>
            <a:chOff x="5782792" y="2448562"/>
            <a:chExt cx="1698075" cy="275234"/>
          </a:xfrm>
        </p:grpSpPr>
        <p:sp>
          <p:nvSpPr>
            <p:cNvPr id="15" name="ZoneTexte 14">
              <a:extLst>
                <a:ext uri="{FF2B5EF4-FFF2-40B4-BE49-F238E27FC236}">
                  <a16:creationId xmlns:a16="http://schemas.microsoft.com/office/drawing/2014/main" id="{B047EC5F-7DB9-4418-ABD2-E426A431D3FE}"/>
                </a:ext>
              </a:extLst>
            </p:cNvPr>
            <p:cNvSpPr txBox="1"/>
            <p:nvPr/>
          </p:nvSpPr>
          <p:spPr>
            <a:xfrm>
              <a:off x="6261667" y="2448562"/>
              <a:ext cx="1219200" cy="220187"/>
            </a:xfrm>
            <a:prstGeom prst="rect">
              <a:avLst/>
            </a:prstGeom>
          </p:spPr>
          <p:style>
            <a:lnRef idx="1">
              <a:schemeClr val="accent2"/>
            </a:lnRef>
            <a:fillRef idx="2">
              <a:schemeClr val="accent2"/>
            </a:fillRef>
            <a:effectRef idx="1">
              <a:schemeClr val="accent2"/>
            </a:effectRef>
            <a:fontRef idx="minor">
              <a:schemeClr val="dk1"/>
            </a:fontRef>
          </p:style>
          <p:txBody>
            <a:bodyPr wrap="square" lIns="0" tIns="0" rIns="0" bIns="0" rtlCol="0">
              <a:noAutofit/>
            </a:bodyPr>
            <a:lstStyle/>
            <a:p>
              <a:pPr algn="ctr"/>
              <a:r>
                <a:rPr lang="fr-FR" sz="1200" dirty="0"/>
                <a:t>Pseudo-état initial</a:t>
              </a:r>
            </a:p>
          </p:txBody>
        </p:sp>
        <p:cxnSp>
          <p:nvCxnSpPr>
            <p:cNvPr id="16" name="Connecteur droit 15">
              <a:extLst>
                <a:ext uri="{FF2B5EF4-FFF2-40B4-BE49-F238E27FC236}">
                  <a16:creationId xmlns:a16="http://schemas.microsoft.com/office/drawing/2014/main" id="{5629431C-837A-46BD-97D7-722F020F420B}"/>
                </a:ext>
              </a:extLst>
            </p:cNvPr>
            <p:cNvCxnSpPr>
              <a:cxnSpLocks/>
              <a:stCxn id="15" idx="1"/>
            </p:cNvCxnSpPr>
            <p:nvPr/>
          </p:nvCxnSpPr>
          <p:spPr>
            <a:xfrm flipH="1">
              <a:off x="5782792" y="2558656"/>
              <a:ext cx="478875" cy="165140"/>
            </a:xfrm>
            <a:prstGeom prst="line">
              <a:avLst/>
            </a:prstGeom>
            <a:ln w="38100">
              <a:headEnd type="none" w="med" len="med"/>
              <a:tailEnd type="triangle" w="med" len="med"/>
            </a:ln>
          </p:spPr>
          <p:style>
            <a:lnRef idx="1">
              <a:schemeClr val="accent2"/>
            </a:lnRef>
            <a:fillRef idx="0">
              <a:schemeClr val="accent2"/>
            </a:fillRef>
            <a:effectRef idx="0">
              <a:schemeClr val="accent2"/>
            </a:effectRef>
            <a:fontRef idx="minor">
              <a:schemeClr val="tx1"/>
            </a:fontRef>
          </p:style>
        </p:cxnSp>
      </p:grpSp>
      <p:grpSp>
        <p:nvGrpSpPr>
          <p:cNvPr id="43" name="Groupe 42">
            <a:extLst>
              <a:ext uri="{FF2B5EF4-FFF2-40B4-BE49-F238E27FC236}">
                <a16:creationId xmlns:a16="http://schemas.microsoft.com/office/drawing/2014/main" id="{A1367830-4152-45E4-96B3-09400F0C742B}"/>
              </a:ext>
            </a:extLst>
          </p:cNvPr>
          <p:cNvGrpSpPr/>
          <p:nvPr/>
        </p:nvGrpSpPr>
        <p:grpSpPr>
          <a:xfrm>
            <a:off x="6848218" y="4527255"/>
            <a:ext cx="1369294" cy="604826"/>
            <a:chOff x="6848218" y="4527255"/>
            <a:chExt cx="1369294" cy="604826"/>
          </a:xfrm>
        </p:grpSpPr>
        <p:sp>
          <p:nvSpPr>
            <p:cNvPr id="21" name="ZoneTexte 20">
              <a:extLst>
                <a:ext uri="{FF2B5EF4-FFF2-40B4-BE49-F238E27FC236}">
                  <a16:creationId xmlns:a16="http://schemas.microsoft.com/office/drawing/2014/main" id="{20B86286-6C97-42AA-9B5D-EEA30D1C1641}"/>
                </a:ext>
              </a:extLst>
            </p:cNvPr>
            <p:cNvSpPr txBox="1"/>
            <p:nvPr/>
          </p:nvSpPr>
          <p:spPr>
            <a:xfrm>
              <a:off x="6998312" y="4911894"/>
              <a:ext cx="1219200" cy="220187"/>
            </a:xfrm>
            <a:prstGeom prst="rect">
              <a:avLst/>
            </a:prstGeom>
          </p:spPr>
          <p:style>
            <a:lnRef idx="1">
              <a:schemeClr val="accent2"/>
            </a:lnRef>
            <a:fillRef idx="2">
              <a:schemeClr val="accent2"/>
            </a:fillRef>
            <a:effectRef idx="1">
              <a:schemeClr val="accent2"/>
            </a:effectRef>
            <a:fontRef idx="minor">
              <a:schemeClr val="dk1"/>
            </a:fontRef>
          </p:style>
          <p:txBody>
            <a:bodyPr wrap="square" lIns="0" tIns="0" rIns="0" bIns="0" rtlCol="0">
              <a:noAutofit/>
            </a:bodyPr>
            <a:lstStyle/>
            <a:p>
              <a:pPr algn="ctr"/>
              <a:r>
                <a:rPr lang="fr-FR" sz="1200" dirty="0"/>
                <a:t>Condition de garde</a:t>
              </a:r>
            </a:p>
          </p:txBody>
        </p:sp>
        <p:cxnSp>
          <p:nvCxnSpPr>
            <p:cNvPr id="22" name="Connecteur droit 21">
              <a:extLst>
                <a:ext uri="{FF2B5EF4-FFF2-40B4-BE49-F238E27FC236}">
                  <a16:creationId xmlns:a16="http://schemas.microsoft.com/office/drawing/2014/main" id="{72FB4DDD-6A88-4E06-AFBC-5B14A93B38D6}"/>
                </a:ext>
              </a:extLst>
            </p:cNvPr>
            <p:cNvCxnSpPr>
              <a:cxnSpLocks/>
              <a:stCxn id="21" idx="0"/>
            </p:cNvCxnSpPr>
            <p:nvPr/>
          </p:nvCxnSpPr>
          <p:spPr>
            <a:xfrm flipH="1" flipV="1">
              <a:off x="6848218" y="4527255"/>
              <a:ext cx="759694" cy="384639"/>
            </a:xfrm>
            <a:prstGeom prst="line">
              <a:avLst/>
            </a:prstGeom>
            <a:ln w="38100">
              <a:headEnd type="none" w="med" len="med"/>
              <a:tailEnd type="triangle" w="med" len="med"/>
            </a:ln>
          </p:spPr>
          <p:style>
            <a:lnRef idx="1">
              <a:schemeClr val="accent2"/>
            </a:lnRef>
            <a:fillRef idx="0">
              <a:schemeClr val="accent2"/>
            </a:fillRef>
            <a:effectRef idx="0">
              <a:schemeClr val="accent2"/>
            </a:effectRef>
            <a:fontRef idx="minor">
              <a:schemeClr val="tx1"/>
            </a:fontRef>
          </p:style>
        </p:cxnSp>
      </p:grpSp>
      <p:grpSp>
        <p:nvGrpSpPr>
          <p:cNvPr id="42" name="Groupe 41">
            <a:extLst>
              <a:ext uri="{FF2B5EF4-FFF2-40B4-BE49-F238E27FC236}">
                <a16:creationId xmlns:a16="http://schemas.microsoft.com/office/drawing/2014/main" id="{1D030FCB-E635-494D-B6E7-7A0C5E82F6BC}"/>
              </a:ext>
            </a:extLst>
          </p:cNvPr>
          <p:cNvGrpSpPr/>
          <p:nvPr/>
        </p:nvGrpSpPr>
        <p:grpSpPr>
          <a:xfrm>
            <a:off x="8025033" y="4773799"/>
            <a:ext cx="685146" cy="745880"/>
            <a:chOff x="8025033" y="4773799"/>
            <a:chExt cx="685146" cy="745880"/>
          </a:xfrm>
        </p:grpSpPr>
        <p:sp>
          <p:nvSpPr>
            <p:cNvPr id="29" name="ZoneTexte 28">
              <a:extLst>
                <a:ext uri="{FF2B5EF4-FFF2-40B4-BE49-F238E27FC236}">
                  <a16:creationId xmlns:a16="http://schemas.microsoft.com/office/drawing/2014/main" id="{FD5A2CDF-AEF1-4F86-B21F-BD9498B6CA83}"/>
                </a:ext>
              </a:extLst>
            </p:cNvPr>
            <p:cNvSpPr txBox="1"/>
            <p:nvPr/>
          </p:nvSpPr>
          <p:spPr>
            <a:xfrm>
              <a:off x="8025033" y="5299492"/>
              <a:ext cx="685146" cy="220187"/>
            </a:xfrm>
            <a:prstGeom prst="rect">
              <a:avLst/>
            </a:prstGeom>
          </p:spPr>
          <p:style>
            <a:lnRef idx="1">
              <a:schemeClr val="accent2"/>
            </a:lnRef>
            <a:fillRef idx="2">
              <a:schemeClr val="accent2"/>
            </a:fillRef>
            <a:effectRef idx="1">
              <a:schemeClr val="accent2"/>
            </a:effectRef>
            <a:fontRef idx="minor">
              <a:schemeClr val="dk1"/>
            </a:fontRef>
          </p:style>
          <p:txBody>
            <a:bodyPr wrap="square" lIns="0" tIns="0" rIns="0" bIns="0" rtlCol="0">
              <a:noAutofit/>
            </a:bodyPr>
            <a:lstStyle/>
            <a:p>
              <a:pPr algn="ctr"/>
              <a:r>
                <a:rPr lang="fr-FR" sz="1200" dirty="0"/>
                <a:t>Etat</a:t>
              </a:r>
            </a:p>
          </p:txBody>
        </p:sp>
        <p:cxnSp>
          <p:nvCxnSpPr>
            <p:cNvPr id="30" name="Connecteur droit 29">
              <a:extLst>
                <a:ext uri="{FF2B5EF4-FFF2-40B4-BE49-F238E27FC236}">
                  <a16:creationId xmlns:a16="http://schemas.microsoft.com/office/drawing/2014/main" id="{DBC3F4C7-0701-4519-95E9-420A242C3950}"/>
                </a:ext>
              </a:extLst>
            </p:cNvPr>
            <p:cNvCxnSpPr>
              <a:cxnSpLocks/>
              <a:stCxn id="29" idx="0"/>
            </p:cNvCxnSpPr>
            <p:nvPr/>
          </p:nvCxnSpPr>
          <p:spPr>
            <a:xfrm flipV="1">
              <a:off x="8367606" y="4773799"/>
              <a:ext cx="319194" cy="525693"/>
            </a:xfrm>
            <a:prstGeom prst="line">
              <a:avLst/>
            </a:prstGeom>
            <a:ln w="38100">
              <a:headEnd type="none" w="med" len="med"/>
              <a:tailEnd type="triangle" w="med" len="med"/>
            </a:ln>
          </p:spPr>
          <p:style>
            <a:lnRef idx="1">
              <a:schemeClr val="accent2"/>
            </a:lnRef>
            <a:fillRef idx="0">
              <a:schemeClr val="accent2"/>
            </a:fillRef>
            <a:effectRef idx="0">
              <a:schemeClr val="accent2"/>
            </a:effectRef>
            <a:fontRef idx="minor">
              <a:schemeClr val="tx1"/>
            </a:fontRef>
          </p:style>
        </p:cxnSp>
      </p:grpSp>
      <p:grpSp>
        <p:nvGrpSpPr>
          <p:cNvPr id="41" name="Groupe 40">
            <a:extLst>
              <a:ext uri="{FF2B5EF4-FFF2-40B4-BE49-F238E27FC236}">
                <a16:creationId xmlns:a16="http://schemas.microsoft.com/office/drawing/2014/main" id="{44B50DE1-614B-4DB4-AF83-05362C38FBD0}"/>
              </a:ext>
            </a:extLst>
          </p:cNvPr>
          <p:cNvGrpSpPr/>
          <p:nvPr/>
        </p:nvGrpSpPr>
        <p:grpSpPr>
          <a:xfrm>
            <a:off x="6871267" y="5324432"/>
            <a:ext cx="1338337" cy="599924"/>
            <a:chOff x="6871267" y="5324432"/>
            <a:chExt cx="1338337" cy="599924"/>
          </a:xfrm>
        </p:grpSpPr>
        <p:sp>
          <p:nvSpPr>
            <p:cNvPr id="37" name="ZoneTexte 36">
              <a:extLst>
                <a:ext uri="{FF2B5EF4-FFF2-40B4-BE49-F238E27FC236}">
                  <a16:creationId xmlns:a16="http://schemas.microsoft.com/office/drawing/2014/main" id="{AF0387A1-412B-405A-81BE-3CD08985E7DA}"/>
                </a:ext>
              </a:extLst>
            </p:cNvPr>
            <p:cNvSpPr txBox="1"/>
            <p:nvPr/>
          </p:nvSpPr>
          <p:spPr>
            <a:xfrm>
              <a:off x="6990404" y="5704169"/>
              <a:ext cx="1219200" cy="220187"/>
            </a:xfrm>
            <a:prstGeom prst="rect">
              <a:avLst/>
            </a:prstGeom>
          </p:spPr>
          <p:style>
            <a:lnRef idx="1">
              <a:schemeClr val="accent2"/>
            </a:lnRef>
            <a:fillRef idx="2">
              <a:schemeClr val="accent2"/>
            </a:fillRef>
            <a:effectRef idx="1">
              <a:schemeClr val="accent2"/>
            </a:effectRef>
            <a:fontRef idx="minor">
              <a:schemeClr val="dk1"/>
            </a:fontRef>
          </p:style>
          <p:txBody>
            <a:bodyPr wrap="square" lIns="0" tIns="0" rIns="0" bIns="0" rtlCol="0">
              <a:noAutofit/>
            </a:bodyPr>
            <a:lstStyle/>
            <a:p>
              <a:pPr algn="ctr"/>
              <a:r>
                <a:rPr lang="fr-FR" sz="1200" dirty="0"/>
                <a:t>Activités</a:t>
              </a:r>
            </a:p>
          </p:txBody>
        </p:sp>
        <p:cxnSp>
          <p:nvCxnSpPr>
            <p:cNvPr id="38" name="Connecteur droit 37">
              <a:extLst>
                <a:ext uri="{FF2B5EF4-FFF2-40B4-BE49-F238E27FC236}">
                  <a16:creationId xmlns:a16="http://schemas.microsoft.com/office/drawing/2014/main" id="{63BB1520-B0E9-4358-B76E-829F15B9D2EE}"/>
                </a:ext>
              </a:extLst>
            </p:cNvPr>
            <p:cNvCxnSpPr>
              <a:cxnSpLocks/>
              <a:stCxn id="37" idx="0"/>
            </p:cNvCxnSpPr>
            <p:nvPr/>
          </p:nvCxnSpPr>
          <p:spPr>
            <a:xfrm flipH="1" flipV="1">
              <a:off x="6871267" y="5324432"/>
              <a:ext cx="728737" cy="379737"/>
            </a:xfrm>
            <a:prstGeom prst="line">
              <a:avLst/>
            </a:prstGeom>
            <a:ln w="38100">
              <a:headEnd type="none" w="med" len="med"/>
              <a:tailEnd type="triangle" w="med" len="med"/>
            </a:ln>
          </p:spPr>
          <p:style>
            <a:lnRef idx="1">
              <a:schemeClr val="accent2"/>
            </a:lnRef>
            <a:fillRef idx="0">
              <a:schemeClr val="accent2"/>
            </a:fillRef>
            <a:effectRef idx="0">
              <a:schemeClr val="accent2"/>
            </a:effectRef>
            <a:fontRef idx="minor">
              <a:schemeClr val="tx1"/>
            </a:fontRef>
          </p:style>
        </p:cxnSp>
      </p:grpSp>
      <p:grpSp>
        <p:nvGrpSpPr>
          <p:cNvPr id="46" name="Groupe 45">
            <a:extLst>
              <a:ext uri="{FF2B5EF4-FFF2-40B4-BE49-F238E27FC236}">
                <a16:creationId xmlns:a16="http://schemas.microsoft.com/office/drawing/2014/main" id="{D98CB6D0-939E-41F7-A1CB-AA16D6B2A1D2}"/>
              </a:ext>
            </a:extLst>
          </p:cNvPr>
          <p:cNvGrpSpPr/>
          <p:nvPr/>
        </p:nvGrpSpPr>
        <p:grpSpPr>
          <a:xfrm>
            <a:off x="4374469" y="3836447"/>
            <a:ext cx="1168494" cy="220187"/>
            <a:chOff x="8025033" y="5299492"/>
            <a:chExt cx="1168494" cy="220187"/>
          </a:xfrm>
        </p:grpSpPr>
        <p:sp>
          <p:nvSpPr>
            <p:cNvPr id="47" name="ZoneTexte 46">
              <a:extLst>
                <a:ext uri="{FF2B5EF4-FFF2-40B4-BE49-F238E27FC236}">
                  <a16:creationId xmlns:a16="http://schemas.microsoft.com/office/drawing/2014/main" id="{CED1C248-BF41-4BD2-8C20-7D17A166193D}"/>
                </a:ext>
              </a:extLst>
            </p:cNvPr>
            <p:cNvSpPr txBox="1"/>
            <p:nvPr/>
          </p:nvSpPr>
          <p:spPr>
            <a:xfrm>
              <a:off x="8025033" y="5299492"/>
              <a:ext cx="685146" cy="220187"/>
            </a:xfrm>
            <a:prstGeom prst="rect">
              <a:avLst/>
            </a:prstGeom>
          </p:spPr>
          <p:style>
            <a:lnRef idx="1">
              <a:schemeClr val="accent2"/>
            </a:lnRef>
            <a:fillRef idx="2">
              <a:schemeClr val="accent2"/>
            </a:fillRef>
            <a:effectRef idx="1">
              <a:schemeClr val="accent2"/>
            </a:effectRef>
            <a:fontRef idx="minor">
              <a:schemeClr val="dk1"/>
            </a:fontRef>
          </p:style>
          <p:txBody>
            <a:bodyPr wrap="square" lIns="0" tIns="0" rIns="0" bIns="0" rtlCol="0">
              <a:noAutofit/>
            </a:bodyPr>
            <a:lstStyle/>
            <a:p>
              <a:pPr algn="ctr"/>
              <a:r>
                <a:rPr lang="fr-FR" sz="1200" dirty="0"/>
                <a:t>Transition</a:t>
              </a:r>
            </a:p>
          </p:txBody>
        </p:sp>
        <p:cxnSp>
          <p:nvCxnSpPr>
            <p:cNvPr id="48" name="Connecteur droit 47">
              <a:extLst>
                <a:ext uri="{FF2B5EF4-FFF2-40B4-BE49-F238E27FC236}">
                  <a16:creationId xmlns:a16="http://schemas.microsoft.com/office/drawing/2014/main" id="{31D575EF-87A5-4A36-AACD-851A34284D80}"/>
                </a:ext>
              </a:extLst>
            </p:cNvPr>
            <p:cNvCxnSpPr>
              <a:cxnSpLocks/>
              <a:stCxn id="47" idx="3"/>
            </p:cNvCxnSpPr>
            <p:nvPr/>
          </p:nvCxnSpPr>
          <p:spPr>
            <a:xfrm>
              <a:off x="8710179" y="5409586"/>
              <a:ext cx="483348" cy="110093"/>
            </a:xfrm>
            <a:prstGeom prst="line">
              <a:avLst/>
            </a:prstGeom>
            <a:ln w="38100">
              <a:headEnd type="none" w="med" len="med"/>
              <a:tailEnd type="triangle" w="med" len="med"/>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542334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46"/>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43"/>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41"/>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3">
                                            <p:txEl>
                                              <p:pRg st="7" end="7"/>
                                            </p:txEl>
                                          </p:spTgt>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BAA02E-B3FE-45A1-984D-490EC625B2BD}"/>
              </a:ext>
            </a:extLst>
          </p:cNvPr>
          <p:cNvSpPr>
            <a:spLocks noGrp="1"/>
          </p:cNvSpPr>
          <p:nvPr>
            <p:ph type="title"/>
          </p:nvPr>
        </p:nvSpPr>
        <p:spPr/>
        <p:txBody>
          <a:bodyPr>
            <a:normAutofit fontScale="90000"/>
          </a:bodyPr>
          <a:lstStyle/>
          <a:p>
            <a:r>
              <a:rPr lang="fr-FR" dirty="0"/>
              <a:t>Organisation et lisibilité des diagrammes</a:t>
            </a:r>
          </a:p>
        </p:txBody>
      </p:sp>
      <p:sp>
        <p:nvSpPr>
          <p:cNvPr id="3" name="Espace réservé du contenu 2">
            <a:extLst>
              <a:ext uri="{FF2B5EF4-FFF2-40B4-BE49-F238E27FC236}">
                <a16:creationId xmlns:a16="http://schemas.microsoft.com/office/drawing/2014/main" id="{0992FA30-6938-48F2-AAA4-80196E5C760A}"/>
              </a:ext>
            </a:extLst>
          </p:cNvPr>
          <p:cNvSpPr>
            <a:spLocks noGrp="1"/>
          </p:cNvSpPr>
          <p:nvPr>
            <p:ph idx="1"/>
          </p:nvPr>
        </p:nvSpPr>
        <p:spPr>
          <a:xfrm>
            <a:off x="457200" y="2107096"/>
            <a:ext cx="8229600" cy="4019071"/>
          </a:xfrm>
        </p:spPr>
        <p:txBody>
          <a:bodyPr>
            <a:normAutofit/>
          </a:bodyPr>
          <a:lstStyle/>
          <a:p>
            <a:r>
              <a:rPr lang="fr-FR" sz="2400" dirty="0"/>
              <a:t>Dans Visual </a:t>
            </a:r>
            <a:r>
              <a:rPr lang="fr-FR" sz="2400" dirty="0" err="1"/>
              <a:t>Paradigm</a:t>
            </a:r>
            <a:r>
              <a:rPr lang="fr-FR" sz="2400" dirty="0"/>
              <a:t>, il est possible d’utiliser le </a:t>
            </a:r>
            <a:r>
              <a:rPr lang="fr-FR" sz="2400" b="1" dirty="0"/>
              <a:t>diagramme de Package </a:t>
            </a:r>
            <a:r>
              <a:rPr lang="fr-FR" sz="2400" dirty="0"/>
              <a:t>et d’y faire glisser tous les diagrammes pour obtenir une vue générale de la modélisation du système</a:t>
            </a:r>
          </a:p>
        </p:txBody>
      </p:sp>
      <p:pic>
        <p:nvPicPr>
          <p:cNvPr id="4" name="Image 3">
            <a:extLst>
              <a:ext uri="{FF2B5EF4-FFF2-40B4-BE49-F238E27FC236}">
                <a16:creationId xmlns:a16="http://schemas.microsoft.com/office/drawing/2014/main" id="{33D547A2-AE2D-4E1E-AB7F-D9B11A319DC4}"/>
              </a:ext>
            </a:extLst>
          </p:cNvPr>
          <p:cNvPicPr>
            <a:picLocks noChangeAspect="1"/>
          </p:cNvPicPr>
          <p:nvPr/>
        </p:nvPicPr>
        <p:blipFill>
          <a:blip r:embed="rId2"/>
          <a:stretch>
            <a:fillRect/>
          </a:stretch>
        </p:blipFill>
        <p:spPr>
          <a:xfrm>
            <a:off x="0" y="3540671"/>
            <a:ext cx="9144000" cy="2983675"/>
          </a:xfrm>
          <a:prstGeom prst="rect">
            <a:avLst/>
          </a:prstGeom>
        </p:spPr>
      </p:pic>
      <p:sp>
        <p:nvSpPr>
          <p:cNvPr id="5" name="ZoneTexte 4">
            <a:extLst>
              <a:ext uri="{FF2B5EF4-FFF2-40B4-BE49-F238E27FC236}">
                <a16:creationId xmlns:a16="http://schemas.microsoft.com/office/drawing/2014/main" id="{9769C80C-D149-49ED-AB71-A7BA84A51BE2}"/>
              </a:ext>
            </a:extLst>
          </p:cNvPr>
          <p:cNvSpPr txBox="1"/>
          <p:nvPr/>
        </p:nvSpPr>
        <p:spPr>
          <a:xfrm>
            <a:off x="6612835" y="1139589"/>
            <a:ext cx="2144561" cy="369332"/>
          </a:xfrm>
          <a:prstGeom prst="rect">
            <a:avLst/>
          </a:prstGeom>
          <a:noFill/>
        </p:spPr>
        <p:txBody>
          <a:bodyPr wrap="none" rtlCol="0">
            <a:spAutoFit/>
          </a:bodyPr>
          <a:lstStyle/>
          <a:p>
            <a:r>
              <a:rPr lang="fr-FR" dirty="0"/>
              <a:t>Tuto Visual </a:t>
            </a:r>
            <a:r>
              <a:rPr lang="fr-FR" dirty="0" err="1"/>
              <a:t>Paradigm</a:t>
            </a:r>
            <a:endParaRPr lang="fr-FR" dirty="0"/>
          </a:p>
        </p:txBody>
      </p:sp>
    </p:spTree>
    <p:extLst>
      <p:ext uri="{BB962C8B-B14F-4D97-AF65-F5344CB8AC3E}">
        <p14:creationId xmlns:p14="http://schemas.microsoft.com/office/powerpoint/2010/main" val="2837928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37D55B-707F-4DEC-B73F-60A608F42ED0}"/>
              </a:ext>
            </a:extLst>
          </p:cNvPr>
          <p:cNvSpPr>
            <a:spLocks noGrp="1"/>
          </p:cNvSpPr>
          <p:nvPr>
            <p:ph type="title"/>
          </p:nvPr>
        </p:nvSpPr>
        <p:spPr/>
        <p:txBody>
          <a:bodyPr>
            <a:normAutofit fontScale="90000"/>
          </a:bodyPr>
          <a:lstStyle/>
          <a:p>
            <a:r>
              <a:rPr lang="fr-FR" dirty="0"/>
              <a:t>Démarche de réalisation des diagrammes</a:t>
            </a:r>
          </a:p>
        </p:txBody>
      </p:sp>
      <p:sp>
        <p:nvSpPr>
          <p:cNvPr id="3" name="Espace réservé du contenu 2">
            <a:extLst>
              <a:ext uri="{FF2B5EF4-FFF2-40B4-BE49-F238E27FC236}">
                <a16:creationId xmlns:a16="http://schemas.microsoft.com/office/drawing/2014/main" id="{8C40310F-348F-42D7-B2DC-03D5AB14469F}"/>
              </a:ext>
            </a:extLst>
          </p:cNvPr>
          <p:cNvSpPr>
            <a:spLocks noGrp="1"/>
          </p:cNvSpPr>
          <p:nvPr>
            <p:ph idx="1"/>
          </p:nvPr>
        </p:nvSpPr>
        <p:spPr>
          <a:xfrm>
            <a:off x="198783" y="2276056"/>
            <a:ext cx="8488017" cy="4525963"/>
          </a:xfrm>
        </p:spPr>
        <p:txBody>
          <a:bodyPr>
            <a:normAutofit/>
          </a:bodyPr>
          <a:lstStyle/>
          <a:p>
            <a:r>
              <a:rPr lang="fr-FR" sz="2400" dirty="0"/>
              <a:t>Il n'existe pas de méthode « systématique » pour rédiger les diagrammes en SysML.</a:t>
            </a:r>
          </a:p>
          <a:p>
            <a:r>
              <a:rPr lang="fr-FR" sz="2400" dirty="0"/>
              <a:t>Au contraire :</a:t>
            </a:r>
          </a:p>
          <a:p>
            <a:pPr lvl="1"/>
            <a:r>
              <a:rPr lang="fr-FR" sz="2000" dirty="0"/>
              <a:t>rédaction d’une première</a:t>
            </a:r>
            <a:br>
              <a:rPr lang="fr-FR" sz="2000" dirty="0"/>
            </a:br>
            <a:r>
              <a:rPr lang="fr-FR" sz="2000" dirty="0"/>
              <a:t>esquisse des diagrammes</a:t>
            </a:r>
          </a:p>
          <a:p>
            <a:pPr lvl="1"/>
            <a:r>
              <a:rPr lang="fr-FR" sz="2000" dirty="0"/>
              <a:t>Amélioration de chaque</a:t>
            </a:r>
            <a:br>
              <a:rPr lang="fr-FR" sz="2000" dirty="0"/>
            </a:br>
            <a:r>
              <a:rPr lang="fr-FR" sz="2000" dirty="0"/>
              <a:t>diagramme, par itérations</a:t>
            </a:r>
            <a:br>
              <a:rPr lang="fr-FR" sz="2000" dirty="0"/>
            </a:br>
            <a:r>
              <a:rPr lang="fr-FR" sz="2000" dirty="0"/>
              <a:t>successives.</a:t>
            </a:r>
          </a:p>
          <a:p>
            <a:r>
              <a:rPr lang="fr-FR" sz="2400" dirty="0"/>
              <a:t>L’ordre dépend aussi de la</a:t>
            </a:r>
            <a:br>
              <a:rPr lang="fr-FR" sz="2400" dirty="0"/>
            </a:br>
            <a:r>
              <a:rPr lang="fr-FR" sz="2400" dirty="0"/>
              <a:t>démarche pédagogique :</a:t>
            </a:r>
          </a:p>
          <a:p>
            <a:pPr lvl="1"/>
            <a:r>
              <a:rPr lang="fr-FR" sz="2000" dirty="0"/>
              <a:t>Analyse de système existant</a:t>
            </a:r>
          </a:p>
          <a:p>
            <a:pPr lvl="1"/>
            <a:r>
              <a:rPr lang="fr-FR" sz="2000" dirty="0"/>
              <a:t>Démarche de projet</a:t>
            </a:r>
          </a:p>
          <a:p>
            <a:endParaRPr lang="fr-FR" sz="2400" dirty="0"/>
          </a:p>
        </p:txBody>
      </p:sp>
      <p:pic>
        <p:nvPicPr>
          <p:cNvPr id="4" name="Image 3">
            <a:extLst>
              <a:ext uri="{FF2B5EF4-FFF2-40B4-BE49-F238E27FC236}">
                <a16:creationId xmlns:a16="http://schemas.microsoft.com/office/drawing/2014/main" id="{47376637-38FF-42D6-98D5-370BD6984AEC}"/>
              </a:ext>
            </a:extLst>
          </p:cNvPr>
          <p:cNvPicPr>
            <a:picLocks noChangeAspect="1"/>
          </p:cNvPicPr>
          <p:nvPr/>
        </p:nvPicPr>
        <p:blipFill>
          <a:blip r:embed="rId2"/>
          <a:stretch>
            <a:fillRect/>
          </a:stretch>
        </p:blipFill>
        <p:spPr>
          <a:xfrm>
            <a:off x="3982278" y="2888973"/>
            <a:ext cx="5121136" cy="3905445"/>
          </a:xfrm>
          <a:prstGeom prst="rect">
            <a:avLst/>
          </a:prstGeom>
        </p:spPr>
      </p:pic>
      <p:sp>
        <p:nvSpPr>
          <p:cNvPr id="5" name="ZoneTexte 4">
            <a:hlinkClick r:id="rId3"/>
            <a:extLst>
              <a:ext uri="{FF2B5EF4-FFF2-40B4-BE49-F238E27FC236}">
                <a16:creationId xmlns:a16="http://schemas.microsoft.com/office/drawing/2014/main" id="{8F941FA0-D244-4B97-80DA-EC358E241B0C}"/>
              </a:ext>
            </a:extLst>
          </p:cNvPr>
          <p:cNvSpPr txBox="1"/>
          <p:nvPr/>
        </p:nvSpPr>
        <p:spPr>
          <a:xfrm>
            <a:off x="4784036" y="1769069"/>
            <a:ext cx="4060214" cy="369332"/>
          </a:xfrm>
          <a:prstGeom prst="rect">
            <a:avLst/>
          </a:prstGeom>
          <a:noFill/>
        </p:spPr>
        <p:txBody>
          <a:bodyPr wrap="none" rtlCol="0">
            <a:spAutoFit/>
          </a:bodyPr>
          <a:lstStyle/>
          <a:p>
            <a:r>
              <a:rPr lang="fr-FR" dirty="0">
                <a:hlinkClick r:id="rId4"/>
              </a:rPr>
              <a:t>Lien vers les tutos vidéos Visual </a:t>
            </a:r>
            <a:r>
              <a:rPr lang="fr-FR" dirty="0" err="1">
                <a:hlinkClick r:id="rId4"/>
              </a:rPr>
              <a:t>Paradigm</a:t>
            </a:r>
            <a:endParaRPr lang="fr-FR" dirty="0"/>
          </a:p>
        </p:txBody>
      </p:sp>
    </p:spTree>
    <p:extLst>
      <p:ext uri="{BB962C8B-B14F-4D97-AF65-F5344CB8AC3E}">
        <p14:creationId xmlns:p14="http://schemas.microsoft.com/office/powerpoint/2010/main" val="978819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BA16D3-9EA5-4F97-81CB-D77BB29967D5}"/>
              </a:ext>
            </a:extLst>
          </p:cNvPr>
          <p:cNvSpPr>
            <a:spLocks noGrp="1"/>
          </p:cNvSpPr>
          <p:nvPr>
            <p:ph type="title"/>
          </p:nvPr>
        </p:nvSpPr>
        <p:spPr>
          <a:solidFill>
            <a:srgbClr val="FFFFFF">
              <a:alpha val="67059"/>
            </a:srgbClr>
          </a:solidFill>
        </p:spPr>
        <p:txBody>
          <a:bodyPr vert="horz" lIns="91440" tIns="45720" rIns="91440" bIns="45720" rtlCol="0" anchor="ctr">
            <a:normAutofit/>
          </a:bodyPr>
          <a:lstStyle/>
          <a:p>
            <a:r>
              <a:rPr lang="fr-FR" dirty="0"/>
              <a:t>Le diagramme initial des besoins</a:t>
            </a:r>
          </a:p>
        </p:txBody>
      </p:sp>
      <p:sp>
        <p:nvSpPr>
          <p:cNvPr id="3" name="Espace réservé du contenu 2">
            <a:extLst>
              <a:ext uri="{FF2B5EF4-FFF2-40B4-BE49-F238E27FC236}">
                <a16:creationId xmlns:a16="http://schemas.microsoft.com/office/drawing/2014/main" id="{4666C523-5B99-4368-B35B-BD0C3AD2DCF5}"/>
              </a:ext>
            </a:extLst>
          </p:cNvPr>
          <p:cNvSpPr>
            <a:spLocks noGrp="1"/>
          </p:cNvSpPr>
          <p:nvPr>
            <p:ph idx="1"/>
          </p:nvPr>
        </p:nvSpPr>
        <p:spPr>
          <a:xfrm>
            <a:off x="457200" y="1547196"/>
            <a:ext cx="8229600" cy="4525963"/>
          </a:xfrm>
        </p:spPr>
        <p:txBody>
          <a:bodyPr>
            <a:normAutofit/>
          </a:bodyPr>
          <a:lstStyle/>
          <a:p>
            <a:r>
              <a:rPr lang="fr-FR" sz="2000" dirty="0"/>
              <a:t>Ce n’est pas un type de diagramme particulier de la norme SysML mais un premier niveau de diagramme des exigences.</a:t>
            </a:r>
          </a:p>
          <a:p>
            <a:pPr marL="0" indent="0">
              <a:buNone/>
            </a:pPr>
            <a:endParaRPr lang="fr-FR" sz="2000" dirty="0"/>
          </a:p>
        </p:txBody>
      </p:sp>
      <p:pic>
        <p:nvPicPr>
          <p:cNvPr id="8" name="Image 7">
            <a:extLst>
              <a:ext uri="{FF2B5EF4-FFF2-40B4-BE49-F238E27FC236}">
                <a16:creationId xmlns:a16="http://schemas.microsoft.com/office/drawing/2014/main" id="{B6B13288-F4C8-43F1-BD87-8521DF4DB9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2862" y="3101009"/>
            <a:ext cx="6671530" cy="2959356"/>
          </a:xfrm>
          <a:prstGeom prst="rect">
            <a:avLst/>
          </a:prstGeom>
        </p:spPr>
      </p:pic>
      <p:sp>
        <p:nvSpPr>
          <p:cNvPr id="9" name="ZoneTexte 8">
            <a:extLst>
              <a:ext uri="{FF2B5EF4-FFF2-40B4-BE49-F238E27FC236}">
                <a16:creationId xmlns:a16="http://schemas.microsoft.com/office/drawing/2014/main" id="{46101D39-8F3E-4BEA-91C0-1CB66203218D}"/>
              </a:ext>
            </a:extLst>
          </p:cNvPr>
          <p:cNvSpPr txBox="1"/>
          <p:nvPr/>
        </p:nvSpPr>
        <p:spPr>
          <a:xfrm>
            <a:off x="351183" y="2363395"/>
            <a:ext cx="1921566" cy="555047"/>
          </a:xfrm>
          <a:prstGeom prst="rect">
            <a:avLst/>
          </a:prstGeom>
        </p:spPr>
        <p:style>
          <a:lnRef idx="1">
            <a:schemeClr val="accent2"/>
          </a:lnRef>
          <a:fillRef idx="2">
            <a:schemeClr val="accent2"/>
          </a:fillRef>
          <a:effectRef idx="1">
            <a:schemeClr val="accent2"/>
          </a:effectRef>
          <a:fontRef idx="minor">
            <a:schemeClr val="dk1"/>
          </a:fontRef>
        </p:style>
        <p:txBody>
          <a:bodyPr wrap="square" lIns="36000" tIns="36000" rIns="36000" bIns="36000" rtlCol="0">
            <a:normAutofit fontScale="92500" lnSpcReduction="10000"/>
          </a:bodyPr>
          <a:lstStyle/>
          <a:p>
            <a:pPr algn="ctr"/>
            <a:r>
              <a:rPr lang="fr-FR" dirty="0"/>
              <a:t>Constat d’un problème à résoudre</a:t>
            </a:r>
          </a:p>
        </p:txBody>
      </p:sp>
      <p:cxnSp>
        <p:nvCxnSpPr>
          <p:cNvPr id="11" name="Connecteur droit 10">
            <a:extLst>
              <a:ext uri="{FF2B5EF4-FFF2-40B4-BE49-F238E27FC236}">
                <a16:creationId xmlns:a16="http://schemas.microsoft.com/office/drawing/2014/main" id="{EE2B690A-FF34-44C9-BFF0-2B905DAF8987}"/>
              </a:ext>
            </a:extLst>
          </p:cNvPr>
          <p:cNvCxnSpPr>
            <a:cxnSpLocks/>
            <a:stCxn id="9" idx="2"/>
          </p:cNvCxnSpPr>
          <p:nvPr/>
        </p:nvCxnSpPr>
        <p:spPr>
          <a:xfrm>
            <a:off x="1311966" y="2918442"/>
            <a:ext cx="357808" cy="275332"/>
          </a:xfrm>
          <a:prstGeom prst="line">
            <a:avLst/>
          </a:prstGeom>
          <a:ln w="38100">
            <a:headEnd type="none" w="med" len="med"/>
            <a:tailEnd type="triangle" w="med" len="med"/>
          </a:ln>
        </p:spPr>
        <p:style>
          <a:lnRef idx="1">
            <a:schemeClr val="accent2"/>
          </a:lnRef>
          <a:fillRef idx="0">
            <a:schemeClr val="accent2"/>
          </a:fillRef>
          <a:effectRef idx="0">
            <a:schemeClr val="accent2"/>
          </a:effectRef>
          <a:fontRef idx="minor">
            <a:schemeClr val="tx1"/>
          </a:fontRef>
        </p:style>
      </p:cxnSp>
      <p:sp>
        <p:nvSpPr>
          <p:cNvPr id="16" name="ZoneTexte 15">
            <a:extLst>
              <a:ext uri="{FF2B5EF4-FFF2-40B4-BE49-F238E27FC236}">
                <a16:creationId xmlns:a16="http://schemas.microsoft.com/office/drawing/2014/main" id="{B7C5CC2E-41A5-4A42-B7B5-C5643ECAF23D}"/>
              </a:ext>
            </a:extLst>
          </p:cNvPr>
          <p:cNvSpPr txBox="1"/>
          <p:nvPr/>
        </p:nvSpPr>
        <p:spPr>
          <a:xfrm>
            <a:off x="7268817" y="2318054"/>
            <a:ext cx="1417983" cy="555047"/>
          </a:xfrm>
          <a:prstGeom prst="rect">
            <a:avLst/>
          </a:prstGeom>
        </p:spPr>
        <p:style>
          <a:lnRef idx="1">
            <a:schemeClr val="accent2"/>
          </a:lnRef>
          <a:fillRef idx="2">
            <a:schemeClr val="accent2"/>
          </a:fillRef>
          <a:effectRef idx="1">
            <a:schemeClr val="accent2"/>
          </a:effectRef>
          <a:fontRef idx="minor">
            <a:schemeClr val="dk1"/>
          </a:fontRef>
        </p:style>
        <p:txBody>
          <a:bodyPr wrap="square" lIns="36000" tIns="36000" rIns="36000" bIns="36000" rtlCol="0">
            <a:normAutofit fontScale="92500" lnSpcReduction="10000"/>
          </a:bodyPr>
          <a:lstStyle/>
          <a:p>
            <a:pPr algn="ctr"/>
            <a:r>
              <a:rPr lang="fr-FR" dirty="0"/>
              <a:t>Un besoin est identifié</a:t>
            </a:r>
          </a:p>
        </p:txBody>
      </p:sp>
      <p:cxnSp>
        <p:nvCxnSpPr>
          <p:cNvPr id="17" name="Connecteur droit 16">
            <a:extLst>
              <a:ext uri="{FF2B5EF4-FFF2-40B4-BE49-F238E27FC236}">
                <a16:creationId xmlns:a16="http://schemas.microsoft.com/office/drawing/2014/main" id="{B926FF42-18CE-4DB3-A9F8-BCC38AF1A987}"/>
              </a:ext>
            </a:extLst>
          </p:cNvPr>
          <p:cNvCxnSpPr>
            <a:cxnSpLocks/>
            <a:stCxn id="16" idx="2"/>
          </p:cNvCxnSpPr>
          <p:nvPr/>
        </p:nvCxnSpPr>
        <p:spPr>
          <a:xfrm flipH="1">
            <a:off x="7474227" y="2873101"/>
            <a:ext cx="503582" cy="275332"/>
          </a:xfrm>
          <a:prstGeom prst="line">
            <a:avLst/>
          </a:prstGeom>
          <a:ln w="38100">
            <a:headEnd type="none" w="med" len="med"/>
            <a:tailEnd type="triangle" w="med" len="med"/>
          </a:ln>
        </p:spPr>
        <p:style>
          <a:lnRef idx="1">
            <a:schemeClr val="accent2"/>
          </a:lnRef>
          <a:fillRef idx="0">
            <a:schemeClr val="accent2"/>
          </a:fillRef>
          <a:effectRef idx="0">
            <a:schemeClr val="accent2"/>
          </a:effectRef>
          <a:fontRef idx="minor">
            <a:schemeClr val="tx1"/>
          </a:fontRef>
        </p:style>
      </p:cxnSp>
      <p:sp>
        <p:nvSpPr>
          <p:cNvPr id="21" name="ZoneTexte 20">
            <a:extLst>
              <a:ext uri="{FF2B5EF4-FFF2-40B4-BE49-F238E27FC236}">
                <a16:creationId xmlns:a16="http://schemas.microsoft.com/office/drawing/2014/main" id="{D44C0E1A-939D-43A3-9F3B-3E057315500E}"/>
              </a:ext>
            </a:extLst>
          </p:cNvPr>
          <p:cNvSpPr txBox="1"/>
          <p:nvPr/>
        </p:nvSpPr>
        <p:spPr>
          <a:xfrm>
            <a:off x="5744819" y="6200244"/>
            <a:ext cx="2637182" cy="555047"/>
          </a:xfrm>
          <a:prstGeom prst="rect">
            <a:avLst/>
          </a:prstGeom>
        </p:spPr>
        <p:style>
          <a:lnRef idx="1">
            <a:schemeClr val="accent2"/>
          </a:lnRef>
          <a:fillRef idx="2">
            <a:schemeClr val="accent2"/>
          </a:fillRef>
          <a:effectRef idx="1">
            <a:schemeClr val="accent2"/>
          </a:effectRef>
          <a:fontRef idx="minor">
            <a:schemeClr val="dk1"/>
          </a:fontRef>
        </p:style>
        <p:txBody>
          <a:bodyPr wrap="square" lIns="36000" tIns="36000" rIns="36000" bIns="36000" rtlCol="0">
            <a:normAutofit fontScale="85000" lnSpcReduction="10000"/>
          </a:bodyPr>
          <a:lstStyle/>
          <a:p>
            <a:pPr algn="ctr"/>
            <a:r>
              <a:rPr lang="fr-FR" dirty="0"/>
              <a:t>Un service (mission – Fonction d’Usage) va répondre au besoin</a:t>
            </a:r>
          </a:p>
        </p:txBody>
      </p:sp>
      <p:cxnSp>
        <p:nvCxnSpPr>
          <p:cNvPr id="22" name="Connecteur droit 21">
            <a:extLst>
              <a:ext uri="{FF2B5EF4-FFF2-40B4-BE49-F238E27FC236}">
                <a16:creationId xmlns:a16="http://schemas.microsoft.com/office/drawing/2014/main" id="{063260C5-9223-42C0-89C6-BB992A59938B}"/>
              </a:ext>
            </a:extLst>
          </p:cNvPr>
          <p:cNvCxnSpPr>
            <a:cxnSpLocks/>
            <a:stCxn id="21" idx="0"/>
          </p:cNvCxnSpPr>
          <p:nvPr/>
        </p:nvCxnSpPr>
        <p:spPr>
          <a:xfrm flipH="1" flipV="1">
            <a:off x="6354418" y="6003220"/>
            <a:ext cx="708992" cy="197024"/>
          </a:xfrm>
          <a:prstGeom prst="line">
            <a:avLst/>
          </a:prstGeom>
          <a:ln w="38100">
            <a:headEnd type="none" w="med" len="med"/>
            <a:tailEnd type="triangle" w="med" len="med"/>
          </a:ln>
        </p:spPr>
        <p:style>
          <a:lnRef idx="1">
            <a:schemeClr val="accent2"/>
          </a:lnRef>
          <a:fillRef idx="0">
            <a:schemeClr val="accent2"/>
          </a:fillRef>
          <a:effectRef idx="0">
            <a:schemeClr val="accent2"/>
          </a:effectRef>
          <a:fontRef idx="minor">
            <a:schemeClr val="tx1"/>
          </a:fontRef>
        </p:style>
      </p:cxnSp>
      <p:sp>
        <p:nvSpPr>
          <p:cNvPr id="25" name="ZoneTexte 24">
            <a:extLst>
              <a:ext uri="{FF2B5EF4-FFF2-40B4-BE49-F238E27FC236}">
                <a16:creationId xmlns:a16="http://schemas.microsoft.com/office/drawing/2014/main" id="{A87D19B8-4DCE-4224-A414-FD600F2FD41C}"/>
              </a:ext>
            </a:extLst>
          </p:cNvPr>
          <p:cNvSpPr txBox="1"/>
          <p:nvPr/>
        </p:nvSpPr>
        <p:spPr>
          <a:xfrm>
            <a:off x="225288" y="6200244"/>
            <a:ext cx="2179982" cy="555047"/>
          </a:xfrm>
          <a:prstGeom prst="rect">
            <a:avLst/>
          </a:prstGeom>
        </p:spPr>
        <p:style>
          <a:lnRef idx="1">
            <a:schemeClr val="accent2"/>
          </a:lnRef>
          <a:fillRef idx="2">
            <a:schemeClr val="accent2"/>
          </a:fillRef>
          <a:effectRef idx="1">
            <a:schemeClr val="accent2"/>
          </a:effectRef>
          <a:fontRef idx="minor">
            <a:schemeClr val="dk1"/>
          </a:fontRef>
        </p:style>
        <p:txBody>
          <a:bodyPr wrap="square" lIns="36000" tIns="36000" rIns="36000" bIns="36000" rtlCol="0">
            <a:normAutofit fontScale="92500" lnSpcReduction="10000"/>
          </a:bodyPr>
          <a:lstStyle/>
          <a:p>
            <a:pPr algn="ctr"/>
            <a:r>
              <a:rPr lang="fr-FR" dirty="0"/>
              <a:t>Le système va satisfaire cette mission</a:t>
            </a:r>
          </a:p>
        </p:txBody>
      </p:sp>
      <p:cxnSp>
        <p:nvCxnSpPr>
          <p:cNvPr id="26" name="Connecteur droit 25">
            <a:extLst>
              <a:ext uri="{FF2B5EF4-FFF2-40B4-BE49-F238E27FC236}">
                <a16:creationId xmlns:a16="http://schemas.microsoft.com/office/drawing/2014/main" id="{DCF3672F-7B56-488D-BA90-C4B0F8DD6EF0}"/>
              </a:ext>
            </a:extLst>
          </p:cNvPr>
          <p:cNvCxnSpPr>
            <a:cxnSpLocks/>
            <a:stCxn id="25" idx="0"/>
          </p:cNvCxnSpPr>
          <p:nvPr/>
        </p:nvCxnSpPr>
        <p:spPr>
          <a:xfrm flipV="1">
            <a:off x="1315279" y="5691809"/>
            <a:ext cx="891208" cy="508435"/>
          </a:xfrm>
          <a:prstGeom prst="line">
            <a:avLst/>
          </a:prstGeom>
          <a:ln w="38100">
            <a:headEnd type="none" w="med" len="med"/>
            <a:tailEnd type="triangle" w="med" len="med"/>
          </a:ln>
        </p:spPr>
        <p:style>
          <a:lnRef idx="1">
            <a:schemeClr val="accent2"/>
          </a:lnRef>
          <a:fillRef idx="0">
            <a:schemeClr val="accent2"/>
          </a:fillRef>
          <a:effectRef idx="0">
            <a:schemeClr val="accent2"/>
          </a:effectRef>
          <a:fontRef idx="minor">
            <a:schemeClr val="tx1"/>
          </a:fontRef>
        </p:style>
      </p:cxnSp>
      <p:sp>
        <p:nvSpPr>
          <p:cNvPr id="29" name="ZoneTexte 28">
            <a:extLst>
              <a:ext uri="{FF2B5EF4-FFF2-40B4-BE49-F238E27FC236}">
                <a16:creationId xmlns:a16="http://schemas.microsoft.com/office/drawing/2014/main" id="{3E6B3D73-A8DE-49F0-99B4-38FA30667E11}"/>
              </a:ext>
            </a:extLst>
          </p:cNvPr>
          <p:cNvSpPr txBox="1"/>
          <p:nvPr/>
        </p:nvSpPr>
        <p:spPr>
          <a:xfrm>
            <a:off x="351182" y="4473210"/>
            <a:ext cx="649357" cy="271670"/>
          </a:xfrm>
          <a:prstGeom prst="rect">
            <a:avLst/>
          </a:prstGeom>
        </p:spPr>
        <p:style>
          <a:lnRef idx="1">
            <a:schemeClr val="dk1"/>
          </a:lnRef>
          <a:fillRef idx="2">
            <a:schemeClr val="dk1"/>
          </a:fillRef>
          <a:effectRef idx="1">
            <a:schemeClr val="dk1"/>
          </a:effectRef>
          <a:fontRef idx="minor">
            <a:schemeClr val="dk1"/>
          </a:fontRef>
        </p:style>
        <p:txBody>
          <a:bodyPr wrap="square" lIns="36000" tIns="36000" rIns="36000" bIns="36000" rtlCol="0" anchor="ctr" anchorCtr="0">
            <a:normAutofit fontScale="85000" lnSpcReduction="20000"/>
          </a:bodyPr>
          <a:lstStyle/>
          <a:p>
            <a:pPr algn="ctr"/>
            <a:r>
              <a:rPr lang="fr-FR" dirty="0"/>
              <a:t>Notes</a:t>
            </a:r>
          </a:p>
        </p:txBody>
      </p:sp>
      <p:cxnSp>
        <p:nvCxnSpPr>
          <p:cNvPr id="31" name="Connecteur droit avec flèche 30">
            <a:extLst>
              <a:ext uri="{FF2B5EF4-FFF2-40B4-BE49-F238E27FC236}">
                <a16:creationId xmlns:a16="http://schemas.microsoft.com/office/drawing/2014/main" id="{46219863-31EE-40FA-9402-3D7F29443F65}"/>
              </a:ext>
            </a:extLst>
          </p:cNvPr>
          <p:cNvCxnSpPr>
            <a:cxnSpLocks/>
            <a:stCxn id="36" idx="0"/>
          </p:cNvCxnSpPr>
          <p:nvPr/>
        </p:nvCxnSpPr>
        <p:spPr>
          <a:xfrm flipH="1" flipV="1">
            <a:off x="7876761" y="3984899"/>
            <a:ext cx="594691" cy="41506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2" name="ZoneTexte 31">
            <a:extLst>
              <a:ext uri="{FF2B5EF4-FFF2-40B4-BE49-F238E27FC236}">
                <a16:creationId xmlns:a16="http://schemas.microsoft.com/office/drawing/2014/main" id="{C183450B-47C9-4C15-A077-723BF80C141F}"/>
              </a:ext>
            </a:extLst>
          </p:cNvPr>
          <p:cNvSpPr txBox="1"/>
          <p:nvPr/>
        </p:nvSpPr>
        <p:spPr>
          <a:xfrm>
            <a:off x="662608" y="5208351"/>
            <a:ext cx="649357" cy="300892"/>
          </a:xfrm>
          <a:prstGeom prst="rect">
            <a:avLst/>
          </a:prstGeom>
        </p:spPr>
        <p:style>
          <a:lnRef idx="1">
            <a:schemeClr val="dk1"/>
          </a:lnRef>
          <a:fillRef idx="2">
            <a:schemeClr val="dk1"/>
          </a:fillRef>
          <a:effectRef idx="1">
            <a:schemeClr val="dk1"/>
          </a:effectRef>
          <a:fontRef idx="minor">
            <a:schemeClr val="dk1"/>
          </a:fontRef>
        </p:style>
        <p:txBody>
          <a:bodyPr wrap="square" lIns="36000" tIns="36000" rIns="36000" bIns="36000" rtlCol="0" anchor="ctr" anchorCtr="0">
            <a:normAutofit lnSpcReduction="10000"/>
          </a:bodyPr>
          <a:lstStyle/>
          <a:p>
            <a:pPr algn="ctr"/>
            <a:r>
              <a:rPr lang="fr-FR" sz="1600" dirty="0"/>
              <a:t>Bloc</a:t>
            </a:r>
          </a:p>
        </p:txBody>
      </p:sp>
      <p:cxnSp>
        <p:nvCxnSpPr>
          <p:cNvPr id="33" name="Connecteur droit avec flèche 32">
            <a:extLst>
              <a:ext uri="{FF2B5EF4-FFF2-40B4-BE49-F238E27FC236}">
                <a16:creationId xmlns:a16="http://schemas.microsoft.com/office/drawing/2014/main" id="{EDB41FB8-43AD-4554-9F82-9FF1E39B97DB}"/>
              </a:ext>
            </a:extLst>
          </p:cNvPr>
          <p:cNvCxnSpPr>
            <a:cxnSpLocks/>
            <a:stCxn id="32" idx="3"/>
          </p:cNvCxnSpPr>
          <p:nvPr/>
        </p:nvCxnSpPr>
        <p:spPr>
          <a:xfrm>
            <a:off x="1311965" y="5358797"/>
            <a:ext cx="510209" cy="1077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6" name="ZoneTexte 35">
            <a:extLst>
              <a:ext uri="{FF2B5EF4-FFF2-40B4-BE49-F238E27FC236}">
                <a16:creationId xmlns:a16="http://schemas.microsoft.com/office/drawing/2014/main" id="{C335A54F-28EB-42A5-A020-9E37851890BD}"/>
              </a:ext>
            </a:extLst>
          </p:cNvPr>
          <p:cNvSpPr txBox="1"/>
          <p:nvPr/>
        </p:nvSpPr>
        <p:spPr>
          <a:xfrm>
            <a:off x="8024191" y="4399967"/>
            <a:ext cx="894521" cy="350583"/>
          </a:xfrm>
          <a:prstGeom prst="rect">
            <a:avLst/>
          </a:prstGeom>
        </p:spPr>
        <p:style>
          <a:lnRef idx="1">
            <a:schemeClr val="dk1"/>
          </a:lnRef>
          <a:fillRef idx="2">
            <a:schemeClr val="dk1"/>
          </a:fillRef>
          <a:effectRef idx="1">
            <a:schemeClr val="dk1"/>
          </a:effectRef>
          <a:fontRef idx="minor">
            <a:schemeClr val="dk1"/>
          </a:fontRef>
        </p:style>
        <p:txBody>
          <a:bodyPr wrap="square" lIns="36000" tIns="36000" rIns="36000" bIns="36000" rtlCol="0" anchor="ctr" anchorCtr="0">
            <a:normAutofit fontScale="85000" lnSpcReduction="10000"/>
          </a:bodyPr>
          <a:lstStyle/>
          <a:p>
            <a:pPr algn="ctr"/>
            <a:r>
              <a:rPr lang="fr-FR" dirty="0"/>
              <a:t>Exigences</a:t>
            </a:r>
          </a:p>
        </p:txBody>
      </p:sp>
      <p:cxnSp>
        <p:nvCxnSpPr>
          <p:cNvPr id="40" name="Connecteur droit avec flèche 39">
            <a:extLst>
              <a:ext uri="{FF2B5EF4-FFF2-40B4-BE49-F238E27FC236}">
                <a16:creationId xmlns:a16="http://schemas.microsoft.com/office/drawing/2014/main" id="{ECCAB8B9-5C99-45BF-AB99-FA2C5EBA0A44}"/>
              </a:ext>
            </a:extLst>
          </p:cNvPr>
          <p:cNvCxnSpPr>
            <a:cxnSpLocks/>
            <a:stCxn id="36" idx="2"/>
          </p:cNvCxnSpPr>
          <p:nvPr/>
        </p:nvCxnSpPr>
        <p:spPr>
          <a:xfrm flipH="1">
            <a:off x="7876761" y="4750550"/>
            <a:ext cx="594691" cy="4869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3" name="Connecteur droit avec flèche 42">
            <a:extLst>
              <a:ext uri="{FF2B5EF4-FFF2-40B4-BE49-F238E27FC236}">
                <a16:creationId xmlns:a16="http://schemas.microsoft.com/office/drawing/2014/main" id="{1046874C-E65F-4258-8D76-0781CE9AFE09}"/>
              </a:ext>
            </a:extLst>
          </p:cNvPr>
          <p:cNvCxnSpPr>
            <a:cxnSpLocks/>
            <a:stCxn id="29" idx="0"/>
          </p:cNvCxnSpPr>
          <p:nvPr/>
        </p:nvCxnSpPr>
        <p:spPr>
          <a:xfrm flipV="1">
            <a:off x="675861" y="3996912"/>
            <a:ext cx="636104" cy="47629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4" name="Image 3">
            <a:extLst>
              <a:ext uri="{FF2B5EF4-FFF2-40B4-BE49-F238E27FC236}">
                <a16:creationId xmlns:a16="http://schemas.microsoft.com/office/drawing/2014/main" id="{DECD24D2-E52E-4DD7-BB44-146382C72C8C}"/>
              </a:ext>
            </a:extLst>
          </p:cNvPr>
          <p:cNvPicPr>
            <a:picLocks noChangeAspect="1"/>
          </p:cNvPicPr>
          <p:nvPr/>
        </p:nvPicPr>
        <p:blipFill>
          <a:blip r:embed="rId4"/>
          <a:stretch>
            <a:fillRect/>
          </a:stretch>
        </p:blipFill>
        <p:spPr>
          <a:xfrm>
            <a:off x="1822174" y="4430347"/>
            <a:ext cx="1113183" cy="740773"/>
          </a:xfrm>
          <a:prstGeom prst="rect">
            <a:avLst/>
          </a:prstGeom>
        </p:spPr>
      </p:pic>
    </p:spTree>
    <p:extLst>
      <p:ext uri="{BB962C8B-B14F-4D97-AF65-F5344CB8AC3E}">
        <p14:creationId xmlns:p14="http://schemas.microsoft.com/office/powerpoint/2010/main" val="809710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43"/>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29"/>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32"/>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33"/>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36"/>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31"/>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9" grpId="0" animBg="1"/>
      <p:bldP spid="16" grpId="0" animBg="1"/>
      <p:bldP spid="21" grpId="0" animBg="1"/>
      <p:bldP spid="25" grpId="0" animBg="1"/>
      <p:bldP spid="29" grpId="0" animBg="1"/>
      <p:bldP spid="32" grpId="0" animBg="1"/>
      <p:bldP spid="3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F1059ED0-801F-4045-B2DB-B183D4C1B7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4180" y="2663209"/>
            <a:ext cx="5192205" cy="3035227"/>
          </a:xfrm>
          <a:prstGeom prst="rect">
            <a:avLst/>
          </a:prstGeom>
        </p:spPr>
      </p:pic>
      <p:sp>
        <p:nvSpPr>
          <p:cNvPr id="2" name="Titre 1">
            <a:extLst>
              <a:ext uri="{FF2B5EF4-FFF2-40B4-BE49-F238E27FC236}">
                <a16:creationId xmlns:a16="http://schemas.microsoft.com/office/drawing/2014/main" id="{E5DA2A45-0CAB-4FF6-8F75-5AA1AA455D6E}"/>
              </a:ext>
            </a:extLst>
          </p:cNvPr>
          <p:cNvSpPr>
            <a:spLocks noGrp="1"/>
          </p:cNvSpPr>
          <p:nvPr>
            <p:ph type="title"/>
          </p:nvPr>
        </p:nvSpPr>
        <p:spPr/>
        <p:txBody>
          <a:bodyPr>
            <a:normAutofit/>
          </a:bodyPr>
          <a:lstStyle/>
          <a:p>
            <a:r>
              <a:rPr lang="fr-FR" dirty="0"/>
              <a:t>Le diagramme de contexte</a:t>
            </a:r>
          </a:p>
        </p:txBody>
      </p:sp>
      <p:sp>
        <p:nvSpPr>
          <p:cNvPr id="3" name="Espace réservé du contenu 2">
            <a:extLst>
              <a:ext uri="{FF2B5EF4-FFF2-40B4-BE49-F238E27FC236}">
                <a16:creationId xmlns:a16="http://schemas.microsoft.com/office/drawing/2014/main" id="{00F90FFF-C57C-4F0C-B150-0DFE2B767E45}"/>
              </a:ext>
            </a:extLst>
          </p:cNvPr>
          <p:cNvSpPr>
            <a:spLocks noGrp="1"/>
          </p:cNvSpPr>
          <p:nvPr>
            <p:ph idx="1"/>
          </p:nvPr>
        </p:nvSpPr>
        <p:spPr>
          <a:xfrm>
            <a:off x="192160" y="1600204"/>
            <a:ext cx="8494640" cy="4525963"/>
          </a:xfrm>
        </p:spPr>
        <p:txBody>
          <a:bodyPr>
            <a:normAutofit/>
          </a:bodyPr>
          <a:lstStyle/>
          <a:p>
            <a:r>
              <a:rPr lang="fr-FR" sz="2000" dirty="0"/>
              <a:t>Là encore, ce n’est pas un type particulier de la norme SysML mais il peut être réalisé par un diagramme de blocs</a:t>
            </a:r>
          </a:p>
          <a:p>
            <a:r>
              <a:rPr lang="fr-FR" sz="2000" dirty="0"/>
              <a:t>Recense les interacteurs humains ou</a:t>
            </a:r>
            <a:br>
              <a:rPr lang="fr-FR" sz="2000" dirty="0"/>
            </a:br>
            <a:r>
              <a:rPr lang="fr-FR" sz="2000" dirty="0"/>
              <a:t>non humains externes au système</a:t>
            </a:r>
          </a:p>
          <a:p>
            <a:r>
              <a:rPr lang="fr-FR" sz="2000" dirty="0"/>
              <a:t>Les éléments internes (moteurs), </a:t>
            </a:r>
            <a:br>
              <a:rPr lang="fr-FR" sz="2000" dirty="0"/>
            </a:br>
            <a:r>
              <a:rPr lang="fr-FR" sz="2000" dirty="0"/>
              <a:t>n’apparaissent pas</a:t>
            </a:r>
          </a:p>
          <a:p>
            <a:r>
              <a:rPr lang="fr-FR" sz="2000" dirty="0"/>
              <a:t>Seuls les éléments extérieurs ayant</a:t>
            </a:r>
            <a:br>
              <a:rPr lang="fr-FR" sz="2000" dirty="0"/>
            </a:br>
            <a:r>
              <a:rPr lang="fr-FR" sz="2000" dirty="0"/>
              <a:t>une interaction (peuvent être</a:t>
            </a:r>
            <a:br>
              <a:rPr lang="fr-FR" sz="2000" dirty="0"/>
            </a:br>
            <a:r>
              <a:rPr lang="fr-FR" sz="2000" dirty="0"/>
              <a:t>présents dans un scénario,</a:t>
            </a:r>
            <a:br>
              <a:rPr lang="fr-FR" sz="2000" dirty="0"/>
            </a:br>
            <a:r>
              <a:rPr lang="fr-FR" sz="2000" dirty="0"/>
              <a:t>une séquence) apparaissent.</a:t>
            </a:r>
          </a:p>
          <a:p>
            <a:r>
              <a:rPr lang="fr-FR" sz="2000" dirty="0"/>
              <a:t>Les autres éléments extérieurs</a:t>
            </a:r>
            <a:br>
              <a:rPr lang="fr-FR" sz="2000" dirty="0"/>
            </a:br>
            <a:r>
              <a:rPr lang="fr-FR" sz="2000" dirty="0"/>
              <a:t>contraignants apparaitront</a:t>
            </a:r>
            <a:br>
              <a:rPr lang="fr-FR" sz="2000" dirty="0"/>
            </a:br>
            <a:r>
              <a:rPr lang="fr-FR" sz="2000" dirty="0"/>
              <a:t>dans le diagramme d’exigence</a:t>
            </a:r>
          </a:p>
          <a:p>
            <a:endParaRPr lang="fr-FR" sz="2000" dirty="0"/>
          </a:p>
          <a:p>
            <a:endParaRPr lang="fr-FR" sz="2000" dirty="0"/>
          </a:p>
        </p:txBody>
      </p:sp>
      <p:sp>
        <p:nvSpPr>
          <p:cNvPr id="5" name="Signe de multiplication 4">
            <a:extLst>
              <a:ext uri="{FF2B5EF4-FFF2-40B4-BE49-F238E27FC236}">
                <a16:creationId xmlns:a16="http://schemas.microsoft.com/office/drawing/2014/main" id="{16A115BA-667F-4A51-ACEB-C6BD3B46B588}"/>
              </a:ext>
            </a:extLst>
          </p:cNvPr>
          <p:cNvSpPr/>
          <p:nvPr/>
        </p:nvSpPr>
        <p:spPr>
          <a:xfrm>
            <a:off x="7381462" y="4313583"/>
            <a:ext cx="1073426" cy="1106557"/>
          </a:xfrm>
          <a:prstGeom prst="mathMultiply">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27676429-B502-4A82-8287-6CCBE9DAD9DF}"/>
              </a:ext>
            </a:extLst>
          </p:cNvPr>
          <p:cNvSpPr txBox="1"/>
          <p:nvPr/>
        </p:nvSpPr>
        <p:spPr>
          <a:xfrm>
            <a:off x="7096539" y="5295819"/>
            <a:ext cx="1660857"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fr-FR" sz="1600" dirty="0"/>
              <a:t>Générateur nucléaire interne</a:t>
            </a:r>
          </a:p>
        </p:txBody>
      </p:sp>
      <p:sp>
        <p:nvSpPr>
          <p:cNvPr id="7" name="ZoneTexte 6">
            <a:extLst>
              <a:ext uri="{FF2B5EF4-FFF2-40B4-BE49-F238E27FC236}">
                <a16:creationId xmlns:a16="http://schemas.microsoft.com/office/drawing/2014/main" id="{D047E036-EF6E-473C-A1B2-27C2057EB4D4}"/>
              </a:ext>
            </a:extLst>
          </p:cNvPr>
          <p:cNvSpPr txBox="1"/>
          <p:nvPr/>
        </p:nvSpPr>
        <p:spPr>
          <a:xfrm>
            <a:off x="457198" y="6060286"/>
            <a:ext cx="7726019" cy="64633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fr-FR" dirty="0"/>
              <a:t>Le diagramme n’étant pas normalisé plusieurs interprétations existent sur les 2 points précédents. À vous de choisir en fonction de votre besoin … </a:t>
            </a:r>
            <a:r>
              <a:rPr lang="fr-FR" dirty="0">
                <a:hlinkClick r:id="rId3" action="ppaction://hlinksldjump"/>
              </a:rPr>
              <a:t>exemple</a:t>
            </a:r>
            <a:endParaRPr lang="fr-FR" dirty="0"/>
          </a:p>
        </p:txBody>
      </p:sp>
      <p:sp>
        <p:nvSpPr>
          <p:cNvPr id="9" name="ZoneTexte 8">
            <a:extLst>
              <a:ext uri="{FF2B5EF4-FFF2-40B4-BE49-F238E27FC236}">
                <a16:creationId xmlns:a16="http://schemas.microsoft.com/office/drawing/2014/main" id="{D2111726-1EB9-40ED-AE6A-CB8782B1E00A}"/>
              </a:ext>
            </a:extLst>
          </p:cNvPr>
          <p:cNvSpPr txBox="1"/>
          <p:nvPr/>
        </p:nvSpPr>
        <p:spPr>
          <a:xfrm>
            <a:off x="6877878" y="2112034"/>
            <a:ext cx="1411357" cy="458888"/>
          </a:xfrm>
          <a:prstGeom prst="rect">
            <a:avLst/>
          </a:prstGeom>
        </p:spPr>
        <p:style>
          <a:lnRef idx="1">
            <a:schemeClr val="dk1"/>
          </a:lnRef>
          <a:fillRef idx="2">
            <a:schemeClr val="dk1"/>
          </a:fillRef>
          <a:effectRef idx="1">
            <a:schemeClr val="dk1"/>
          </a:effectRef>
          <a:fontRef idx="minor">
            <a:schemeClr val="dk1"/>
          </a:fontRef>
        </p:style>
        <p:txBody>
          <a:bodyPr wrap="square" lIns="0" tIns="0" rIns="0" bIns="0" rtlCol="0" anchor="ctr" anchorCtr="0">
            <a:normAutofit fontScale="70000" lnSpcReduction="20000"/>
          </a:bodyPr>
          <a:lstStyle/>
          <a:p>
            <a:pPr algn="ctr"/>
            <a:r>
              <a:rPr lang="fr-FR" dirty="0"/>
              <a:t>Block et externe facultatifs en collège</a:t>
            </a:r>
          </a:p>
        </p:txBody>
      </p:sp>
      <p:cxnSp>
        <p:nvCxnSpPr>
          <p:cNvPr id="10" name="Connecteur droit avec flèche 9">
            <a:extLst>
              <a:ext uri="{FF2B5EF4-FFF2-40B4-BE49-F238E27FC236}">
                <a16:creationId xmlns:a16="http://schemas.microsoft.com/office/drawing/2014/main" id="{7CDBF393-9A74-46D0-B8B5-12253660912A}"/>
              </a:ext>
            </a:extLst>
          </p:cNvPr>
          <p:cNvCxnSpPr>
            <a:cxnSpLocks/>
            <a:stCxn id="9" idx="2"/>
          </p:cNvCxnSpPr>
          <p:nvPr/>
        </p:nvCxnSpPr>
        <p:spPr>
          <a:xfrm>
            <a:off x="7583557" y="2570922"/>
            <a:ext cx="440634" cy="40419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8" name="ZoneTexte 17">
            <a:extLst>
              <a:ext uri="{FF2B5EF4-FFF2-40B4-BE49-F238E27FC236}">
                <a16:creationId xmlns:a16="http://schemas.microsoft.com/office/drawing/2014/main" id="{94A7614C-2F27-4B3C-B31E-33F5D9B40662}"/>
              </a:ext>
            </a:extLst>
          </p:cNvPr>
          <p:cNvSpPr txBox="1"/>
          <p:nvPr/>
        </p:nvSpPr>
        <p:spPr>
          <a:xfrm>
            <a:off x="5141843" y="2104930"/>
            <a:ext cx="1470991" cy="465992"/>
          </a:xfrm>
          <a:prstGeom prst="rect">
            <a:avLst/>
          </a:prstGeom>
        </p:spPr>
        <p:style>
          <a:lnRef idx="1">
            <a:schemeClr val="dk1"/>
          </a:lnRef>
          <a:fillRef idx="2">
            <a:schemeClr val="dk1"/>
          </a:fillRef>
          <a:effectRef idx="1">
            <a:schemeClr val="dk1"/>
          </a:effectRef>
          <a:fontRef idx="minor">
            <a:schemeClr val="dk1"/>
          </a:fontRef>
        </p:style>
        <p:txBody>
          <a:bodyPr wrap="square" lIns="0" tIns="0" rIns="0" bIns="0" rtlCol="0" anchor="ctr" anchorCtr="0">
            <a:normAutofit fontScale="77500" lnSpcReduction="20000"/>
          </a:bodyPr>
          <a:lstStyle/>
          <a:p>
            <a:pPr algn="ctr"/>
            <a:r>
              <a:rPr lang="fr-FR" dirty="0"/>
              <a:t>Photos ou images possibles en collège</a:t>
            </a:r>
          </a:p>
        </p:txBody>
      </p:sp>
      <p:cxnSp>
        <p:nvCxnSpPr>
          <p:cNvPr id="19" name="Connecteur droit avec flèche 18">
            <a:extLst>
              <a:ext uri="{FF2B5EF4-FFF2-40B4-BE49-F238E27FC236}">
                <a16:creationId xmlns:a16="http://schemas.microsoft.com/office/drawing/2014/main" id="{7ADF0F31-F3BF-408C-A89B-5EFEEBB0187D}"/>
              </a:ext>
            </a:extLst>
          </p:cNvPr>
          <p:cNvCxnSpPr>
            <a:cxnSpLocks/>
            <a:stCxn id="18" idx="2"/>
          </p:cNvCxnSpPr>
          <p:nvPr/>
        </p:nvCxnSpPr>
        <p:spPr>
          <a:xfrm flipH="1">
            <a:off x="5367131" y="2570922"/>
            <a:ext cx="510208" cy="40419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23" name="Image 22">
            <a:extLst>
              <a:ext uri="{FF2B5EF4-FFF2-40B4-BE49-F238E27FC236}">
                <a16:creationId xmlns:a16="http://schemas.microsoft.com/office/drawing/2014/main" id="{DCCCF660-08F5-4381-BF13-6A2832C43FF3}"/>
              </a:ext>
            </a:extLst>
          </p:cNvPr>
          <p:cNvPicPr>
            <a:picLocks noChangeAspect="1"/>
          </p:cNvPicPr>
          <p:nvPr/>
        </p:nvPicPr>
        <p:blipFill rotWithShape="1">
          <a:blip r:embed="rId4"/>
          <a:srcRect t="1" r="27488" b="4648"/>
          <a:stretch/>
        </p:blipFill>
        <p:spPr>
          <a:xfrm>
            <a:off x="4095694" y="3001617"/>
            <a:ext cx="681710" cy="453887"/>
          </a:xfrm>
          <a:prstGeom prst="rect">
            <a:avLst/>
          </a:prstGeom>
        </p:spPr>
      </p:pic>
      <p:pic>
        <p:nvPicPr>
          <p:cNvPr id="24" name="Image 23">
            <a:extLst>
              <a:ext uri="{FF2B5EF4-FFF2-40B4-BE49-F238E27FC236}">
                <a16:creationId xmlns:a16="http://schemas.microsoft.com/office/drawing/2014/main" id="{AAEE5F94-8CE6-4CEA-8CD5-06B71FD2E3C3}"/>
              </a:ext>
            </a:extLst>
          </p:cNvPr>
          <p:cNvPicPr>
            <a:picLocks noChangeAspect="1"/>
          </p:cNvPicPr>
          <p:nvPr/>
        </p:nvPicPr>
        <p:blipFill>
          <a:blip r:embed="rId5"/>
          <a:stretch>
            <a:fillRect/>
          </a:stretch>
        </p:blipFill>
        <p:spPr>
          <a:xfrm>
            <a:off x="6612834" y="3228560"/>
            <a:ext cx="555529" cy="444936"/>
          </a:xfrm>
          <a:prstGeom prst="rect">
            <a:avLst/>
          </a:prstGeom>
        </p:spPr>
      </p:pic>
      <p:pic>
        <p:nvPicPr>
          <p:cNvPr id="25" name="Image 24">
            <a:extLst>
              <a:ext uri="{FF2B5EF4-FFF2-40B4-BE49-F238E27FC236}">
                <a16:creationId xmlns:a16="http://schemas.microsoft.com/office/drawing/2014/main" id="{856E69BC-3AD1-4056-AF1B-A4785144DD1E}"/>
              </a:ext>
            </a:extLst>
          </p:cNvPr>
          <p:cNvPicPr>
            <a:picLocks noChangeAspect="1"/>
          </p:cNvPicPr>
          <p:nvPr/>
        </p:nvPicPr>
        <p:blipFill>
          <a:blip r:embed="rId6"/>
          <a:stretch>
            <a:fillRect/>
          </a:stretch>
        </p:blipFill>
        <p:spPr>
          <a:xfrm>
            <a:off x="3791160" y="3976182"/>
            <a:ext cx="1065313" cy="589192"/>
          </a:xfrm>
          <a:prstGeom prst="rect">
            <a:avLst/>
          </a:prstGeom>
        </p:spPr>
      </p:pic>
      <p:pic>
        <p:nvPicPr>
          <p:cNvPr id="26" name="Image 25">
            <a:extLst>
              <a:ext uri="{FF2B5EF4-FFF2-40B4-BE49-F238E27FC236}">
                <a16:creationId xmlns:a16="http://schemas.microsoft.com/office/drawing/2014/main" id="{65F291AC-D333-4DA1-BE67-906C603E32A5}"/>
              </a:ext>
            </a:extLst>
          </p:cNvPr>
          <p:cNvPicPr>
            <a:picLocks noChangeAspect="1"/>
          </p:cNvPicPr>
          <p:nvPr/>
        </p:nvPicPr>
        <p:blipFill>
          <a:blip r:embed="rId7"/>
          <a:stretch>
            <a:fillRect/>
          </a:stretch>
        </p:blipFill>
        <p:spPr>
          <a:xfrm>
            <a:off x="8319052" y="2454677"/>
            <a:ext cx="791818" cy="497885"/>
          </a:xfrm>
          <a:prstGeom prst="rect">
            <a:avLst/>
          </a:prstGeom>
        </p:spPr>
      </p:pic>
      <p:sp>
        <p:nvSpPr>
          <p:cNvPr id="27" name="ZoneTexte 26">
            <a:hlinkClick r:id="rId8"/>
            <a:extLst>
              <a:ext uri="{FF2B5EF4-FFF2-40B4-BE49-F238E27FC236}">
                <a16:creationId xmlns:a16="http://schemas.microsoft.com/office/drawing/2014/main" id="{24243BA7-723F-475E-B271-C49F7CD58EA8}"/>
              </a:ext>
            </a:extLst>
          </p:cNvPr>
          <p:cNvSpPr txBox="1"/>
          <p:nvPr/>
        </p:nvSpPr>
        <p:spPr>
          <a:xfrm>
            <a:off x="6612835" y="1139589"/>
            <a:ext cx="2144561" cy="369332"/>
          </a:xfrm>
          <a:prstGeom prst="rect">
            <a:avLst/>
          </a:prstGeom>
          <a:noFill/>
        </p:spPr>
        <p:txBody>
          <a:bodyPr wrap="none" rtlCol="0">
            <a:spAutoFit/>
          </a:bodyPr>
          <a:lstStyle/>
          <a:p>
            <a:r>
              <a:rPr lang="fr-FR" dirty="0">
                <a:hlinkClick r:id="rId9"/>
              </a:rPr>
              <a:t>Tuto Visual </a:t>
            </a:r>
            <a:r>
              <a:rPr lang="fr-FR" dirty="0" err="1">
                <a:hlinkClick r:id="rId9"/>
              </a:rPr>
              <a:t>Paradigm</a:t>
            </a:r>
            <a:endParaRPr lang="fr-FR" dirty="0"/>
          </a:p>
        </p:txBody>
      </p:sp>
    </p:spTree>
    <p:extLst>
      <p:ext uri="{BB962C8B-B14F-4D97-AF65-F5344CB8AC3E}">
        <p14:creationId xmlns:p14="http://schemas.microsoft.com/office/powerpoint/2010/main" val="122697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0" nodeType="afterEffect">
                                  <p:stCondLst>
                                    <p:cond delay="100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par>
                                <p:cTn id="25" presetID="1" presetClass="exit" presetSubtype="0" fill="hold" grpId="1" nodeType="withEffect">
                                  <p:stCondLst>
                                    <p:cond delay="0"/>
                                  </p:stCondLst>
                                  <p:childTnLst>
                                    <p:set>
                                      <p:cBhvr>
                                        <p:cTn id="26" dur="1" fill="hold">
                                          <p:stCondLst>
                                            <p:cond delay="0"/>
                                          </p:stCondLst>
                                        </p:cTn>
                                        <p:tgtEl>
                                          <p:spTgt spid="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par>
                          <p:cTn id="43" fill="hold">
                            <p:stCondLst>
                              <p:cond delay="0"/>
                            </p:stCondLst>
                            <p:childTnLst>
                              <p:par>
                                <p:cTn id="44" presetID="1" presetClass="entr" presetSubtype="0" fill="hold" nodeType="afterEffect">
                                  <p:stCondLst>
                                    <p:cond delay="0"/>
                                  </p:stCondLst>
                                  <p:childTnLst>
                                    <p:set>
                                      <p:cBhvr>
                                        <p:cTn id="45" dur="1" fill="hold">
                                          <p:stCondLst>
                                            <p:cond delay="0"/>
                                          </p:stCondLst>
                                        </p:cTn>
                                        <p:tgtEl>
                                          <p:spTgt spid="24"/>
                                        </p:tgtEl>
                                        <p:attrNameLst>
                                          <p:attrName>style.visibility</p:attrName>
                                        </p:attrNameLst>
                                      </p:cBhvr>
                                      <p:to>
                                        <p:strVal val="visible"/>
                                      </p:to>
                                    </p:set>
                                  </p:childTnLst>
                                </p:cTn>
                              </p:par>
                            </p:childTnLst>
                          </p:cTn>
                        </p:par>
                        <p:par>
                          <p:cTn id="46" fill="hold">
                            <p:stCondLst>
                              <p:cond delay="0"/>
                            </p:stCondLst>
                            <p:childTnLst>
                              <p:par>
                                <p:cTn id="47" presetID="1"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childTnLst>
                                </p:cTn>
                              </p:par>
                            </p:childTnLst>
                          </p:cTn>
                        </p:par>
                        <p:par>
                          <p:cTn id="49" fill="hold">
                            <p:stCondLst>
                              <p:cond delay="0"/>
                            </p:stCondLst>
                            <p:childTnLst>
                              <p:par>
                                <p:cTn id="50" presetID="1"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childTnLst>
                                </p:cTn>
                              </p:par>
                            </p:childTnLst>
                          </p:cTn>
                        </p:par>
                        <p:par>
                          <p:cTn id="52" fill="hold">
                            <p:stCondLst>
                              <p:cond delay="0"/>
                            </p:stCondLst>
                            <p:childTnLst>
                              <p:par>
                                <p:cTn id="53" presetID="1" presetClass="entr" presetSubtype="0" fill="hold" nodeType="afterEffect">
                                  <p:stCondLst>
                                    <p:cond delay="0"/>
                                  </p:stCondLst>
                                  <p:childTnLst>
                                    <p:set>
                                      <p:cBhvr>
                                        <p:cTn id="54" dur="1" fill="hold">
                                          <p:stCondLst>
                                            <p:cond delay="0"/>
                                          </p:stCondLst>
                                        </p:cTn>
                                        <p:tgtEl>
                                          <p:spTgt spid="2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P spid="6" grpId="0" animBg="1"/>
      <p:bldP spid="6" grpId="1" animBg="1"/>
      <p:bldP spid="7" grpId="0" animBg="1"/>
      <p:bldP spid="9" grpId="0" animBg="1"/>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FACE0F-BA33-449B-9648-EB85DB17DD2E}"/>
              </a:ext>
            </a:extLst>
          </p:cNvPr>
          <p:cNvSpPr>
            <a:spLocks noGrp="1"/>
          </p:cNvSpPr>
          <p:nvPr>
            <p:ph type="title"/>
          </p:nvPr>
        </p:nvSpPr>
        <p:spPr/>
        <p:txBody>
          <a:bodyPr>
            <a:normAutofit/>
          </a:bodyPr>
          <a:lstStyle/>
          <a:p>
            <a:r>
              <a:rPr lang="fr-FR" dirty="0"/>
              <a:t>2ème interprétation</a:t>
            </a:r>
          </a:p>
        </p:txBody>
      </p:sp>
      <p:pic>
        <p:nvPicPr>
          <p:cNvPr id="4" name="Espace réservé du contenu 3">
            <a:extLst>
              <a:ext uri="{FF2B5EF4-FFF2-40B4-BE49-F238E27FC236}">
                <a16:creationId xmlns:a16="http://schemas.microsoft.com/office/drawing/2014/main" id="{F5F59E67-FD68-4D07-A2CC-BF417075C232}"/>
              </a:ext>
            </a:extLst>
          </p:cNvPr>
          <p:cNvPicPr>
            <a:picLocks noGrp="1" noChangeAspect="1"/>
          </p:cNvPicPr>
          <p:nvPr>
            <p:ph idx="1"/>
          </p:nvPr>
        </p:nvPicPr>
        <p:blipFill>
          <a:blip r:embed="rId2"/>
          <a:stretch>
            <a:fillRect/>
          </a:stretch>
        </p:blipFill>
        <p:spPr>
          <a:xfrm>
            <a:off x="801611" y="1600200"/>
            <a:ext cx="7540778" cy="4525963"/>
          </a:xfrm>
          <a:prstGeom prst="rect">
            <a:avLst/>
          </a:prstGeom>
        </p:spPr>
      </p:pic>
      <p:sp>
        <p:nvSpPr>
          <p:cNvPr id="5" name="ZoneTexte 4">
            <a:extLst>
              <a:ext uri="{FF2B5EF4-FFF2-40B4-BE49-F238E27FC236}">
                <a16:creationId xmlns:a16="http://schemas.microsoft.com/office/drawing/2014/main" id="{7D3ACD62-1E0B-4B89-BF54-D78AF89C8B9B}"/>
              </a:ext>
            </a:extLst>
          </p:cNvPr>
          <p:cNvSpPr txBox="1"/>
          <p:nvPr/>
        </p:nvSpPr>
        <p:spPr>
          <a:xfrm>
            <a:off x="6042991" y="1868557"/>
            <a:ext cx="3001618" cy="463827"/>
          </a:xfrm>
          <a:prstGeom prst="rect">
            <a:avLst/>
          </a:prstGeom>
        </p:spPr>
        <p:style>
          <a:lnRef idx="1">
            <a:schemeClr val="accent2"/>
          </a:lnRef>
          <a:fillRef idx="2">
            <a:schemeClr val="accent2"/>
          </a:fillRef>
          <a:effectRef idx="1">
            <a:schemeClr val="accent2"/>
          </a:effectRef>
          <a:fontRef idx="minor">
            <a:schemeClr val="dk1"/>
          </a:fontRef>
        </p:style>
        <p:txBody>
          <a:bodyPr wrap="square" lIns="36000" tIns="36000" rIns="36000" bIns="36000" rtlCol="0">
            <a:normAutofit fontScale="85000" lnSpcReduction="20000"/>
          </a:bodyPr>
          <a:lstStyle/>
          <a:p>
            <a:pPr algn="ctr"/>
            <a:r>
              <a:rPr lang="fr-FR" dirty="0"/>
              <a:t>Tout élément extérieur apportant des contraintes/exigences est ajouté</a:t>
            </a:r>
          </a:p>
        </p:txBody>
      </p:sp>
      <p:cxnSp>
        <p:nvCxnSpPr>
          <p:cNvPr id="6" name="Connecteur droit 5">
            <a:extLst>
              <a:ext uri="{FF2B5EF4-FFF2-40B4-BE49-F238E27FC236}">
                <a16:creationId xmlns:a16="http://schemas.microsoft.com/office/drawing/2014/main" id="{3CA84273-7B24-41F6-98A0-C46CD471AFFE}"/>
              </a:ext>
            </a:extLst>
          </p:cNvPr>
          <p:cNvCxnSpPr>
            <a:cxnSpLocks/>
            <a:stCxn id="5" idx="2"/>
          </p:cNvCxnSpPr>
          <p:nvPr/>
        </p:nvCxnSpPr>
        <p:spPr>
          <a:xfrm flipH="1">
            <a:off x="6367670" y="2332384"/>
            <a:ext cx="1176130" cy="450919"/>
          </a:xfrm>
          <a:prstGeom prst="line">
            <a:avLst/>
          </a:prstGeom>
          <a:ln w="38100">
            <a:headEnd type="none" w="med" len="med"/>
            <a:tailEnd type="triangle" w="med" len="med"/>
          </a:ln>
        </p:spPr>
        <p:style>
          <a:lnRef idx="1">
            <a:schemeClr val="accent2"/>
          </a:lnRef>
          <a:fillRef idx="0">
            <a:schemeClr val="accent2"/>
          </a:fillRef>
          <a:effectRef idx="0">
            <a:schemeClr val="accent2"/>
          </a:effectRef>
          <a:fontRef idx="minor">
            <a:schemeClr val="tx1"/>
          </a:fontRef>
        </p:style>
      </p:cxnSp>
      <p:cxnSp>
        <p:nvCxnSpPr>
          <p:cNvPr id="11" name="Connecteur droit 10">
            <a:extLst>
              <a:ext uri="{FF2B5EF4-FFF2-40B4-BE49-F238E27FC236}">
                <a16:creationId xmlns:a16="http://schemas.microsoft.com/office/drawing/2014/main" id="{4542BCB1-4BDA-4270-BB3F-1FEB642C5397}"/>
              </a:ext>
            </a:extLst>
          </p:cNvPr>
          <p:cNvCxnSpPr>
            <a:cxnSpLocks/>
            <a:stCxn id="5" idx="2"/>
          </p:cNvCxnSpPr>
          <p:nvPr/>
        </p:nvCxnSpPr>
        <p:spPr>
          <a:xfrm flipH="1">
            <a:off x="7209183" y="2332384"/>
            <a:ext cx="334617" cy="1033668"/>
          </a:xfrm>
          <a:prstGeom prst="line">
            <a:avLst/>
          </a:prstGeom>
          <a:ln w="38100">
            <a:headEnd type="none" w="med" len="med"/>
            <a:tailEnd type="triangle" w="med" len="med"/>
          </a:ln>
        </p:spPr>
        <p:style>
          <a:lnRef idx="1">
            <a:schemeClr val="accent2"/>
          </a:lnRef>
          <a:fillRef idx="0">
            <a:schemeClr val="accent2"/>
          </a:fillRef>
          <a:effectRef idx="0">
            <a:schemeClr val="accent2"/>
          </a:effectRef>
          <a:fontRef idx="minor">
            <a:schemeClr val="tx1"/>
          </a:fontRef>
        </p:style>
      </p:cxnSp>
      <p:cxnSp>
        <p:nvCxnSpPr>
          <p:cNvPr id="14" name="Connecteur droit 13">
            <a:extLst>
              <a:ext uri="{FF2B5EF4-FFF2-40B4-BE49-F238E27FC236}">
                <a16:creationId xmlns:a16="http://schemas.microsoft.com/office/drawing/2014/main" id="{5A96CABD-69FC-4D8C-9BED-0B8301EE31CA}"/>
              </a:ext>
            </a:extLst>
          </p:cNvPr>
          <p:cNvCxnSpPr>
            <a:cxnSpLocks/>
            <a:stCxn id="5" idx="1"/>
          </p:cNvCxnSpPr>
          <p:nvPr/>
        </p:nvCxnSpPr>
        <p:spPr>
          <a:xfrm flipH="1">
            <a:off x="3503475" y="2100471"/>
            <a:ext cx="2539516" cy="1491040"/>
          </a:xfrm>
          <a:prstGeom prst="line">
            <a:avLst/>
          </a:prstGeom>
          <a:ln w="38100">
            <a:headEnd type="none" w="med" len="med"/>
            <a:tailEnd type="triangle" w="med" len="med"/>
          </a:ln>
        </p:spPr>
        <p:style>
          <a:lnRef idx="1">
            <a:schemeClr val="accent2"/>
          </a:lnRef>
          <a:fillRef idx="0">
            <a:schemeClr val="accent2"/>
          </a:fillRef>
          <a:effectRef idx="0">
            <a:schemeClr val="accent2"/>
          </a:effectRef>
          <a:fontRef idx="minor">
            <a:schemeClr val="tx1"/>
          </a:fontRef>
        </p:style>
      </p:cxnSp>
      <p:cxnSp>
        <p:nvCxnSpPr>
          <p:cNvPr id="17" name="Connecteur droit 16">
            <a:extLst>
              <a:ext uri="{FF2B5EF4-FFF2-40B4-BE49-F238E27FC236}">
                <a16:creationId xmlns:a16="http://schemas.microsoft.com/office/drawing/2014/main" id="{7FD21CE8-EE1E-431B-A5FE-397BA1DB6E4C}"/>
              </a:ext>
            </a:extLst>
          </p:cNvPr>
          <p:cNvCxnSpPr>
            <a:cxnSpLocks/>
            <a:stCxn id="5" idx="2"/>
          </p:cNvCxnSpPr>
          <p:nvPr/>
        </p:nvCxnSpPr>
        <p:spPr>
          <a:xfrm>
            <a:off x="7543800" y="2332384"/>
            <a:ext cx="183802" cy="1722781"/>
          </a:xfrm>
          <a:prstGeom prst="line">
            <a:avLst/>
          </a:prstGeom>
          <a:ln w="38100">
            <a:headEnd type="none" w="med" len="med"/>
            <a:tailEnd type="triangle" w="med" len="med"/>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364894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54A2D2-EB6F-41BC-A8D9-4E66EAB960D7}"/>
              </a:ext>
            </a:extLst>
          </p:cNvPr>
          <p:cNvSpPr>
            <a:spLocks noGrp="1"/>
          </p:cNvSpPr>
          <p:nvPr>
            <p:ph type="title"/>
          </p:nvPr>
        </p:nvSpPr>
        <p:spPr/>
        <p:txBody>
          <a:bodyPr>
            <a:normAutofit/>
          </a:bodyPr>
          <a:lstStyle/>
          <a:p>
            <a:r>
              <a:rPr lang="fr-FR" dirty="0"/>
              <a:t>Le diagramme des cas d’utilisation</a:t>
            </a:r>
          </a:p>
        </p:txBody>
      </p:sp>
      <p:sp>
        <p:nvSpPr>
          <p:cNvPr id="3" name="Espace réservé du contenu 2">
            <a:extLst>
              <a:ext uri="{FF2B5EF4-FFF2-40B4-BE49-F238E27FC236}">
                <a16:creationId xmlns:a16="http://schemas.microsoft.com/office/drawing/2014/main" id="{7E299688-81E1-4365-A1C8-3898D19D8050}"/>
              </a:ext>
            </a:extLst>
          </p:cNvPr>
          <p:cNvSpPr>
            <a:spLocks noGrp="1"/>
          </p:cNvSpPr>
          <p:nvPr>
            <p:ph idx="1"/>
          </p:nvPr>
        </p:nvSpPr>
        <p:spPr>
          <a:xfrm>
            <a:off x="351183" y="1600204"/>
            <a:ext cx="8335617" cy="4843555"/>
          </a:xfrm>
        </p:spPr>
        <p:txBody>
          <a:bodyPr>
            <a:normAutofit/>
          </a:bodyPr>
          <a:lstStyle/>
          <a:p>
            <a:r>
              <a:rPr lang="fr-FR" sz="1800" dirty="0"/>
              <a:t>Élément du cahier des charges, il permet de définir </a:t>
            </a:r>
            <a:r>
              <a:rPr lang="fr-FR" sz="1800" b="1" dirty="0"/>
              <a:t>les services rendus aux utilisateurs </a:t>
            </a:r>
            <a:r>
              <a:rPr lang="fr-FR" sz="1800" dirty="0"/>
              <a:t>par le système : les cas pour lesquels le système est ou sera utilisé.</a:t>
            </a:r>
          </a:p>
          <a:p>
            <a:r>
              <a:rPr lang="fr-FR" sz="1800" dirty="0"/>
              <a:t>En conception, ce diagramme est utilisé </a:t>
            </a:r>
            <a:r>
              <a:rPr lang="fr-FR" sz="1800" b="1" dirty="0"/>
              <a:t>entre un client et le concepteur. </a:t>
            </a:r>
            <a:r>
              <a:rPr lang="fr-FR" sz="1800" dirty="0"/>
              <a:t>En lecture il reflète </a:t>
            </a:r>
            <a:r>
              <a:rPr lang="fr-FR" sz="1800" b="1" dirty="0"/>
              <a:t>la pensée du client </a:t>
            </a:r>
            <a:r>
              <a:rPr lang="fr-FR" sz="1800" dirty="0"/>
              <a:t>en terme d’usage du système.</a:t>
            </a:r>
          </a:p>
          <a:p>
            <a:r>
              <a:rPr lang="fr-FR" sz="1800" dirty="0"/>
              <a:t>Les cas d’utilisation sont </a:t>
            </a:r>
            <a:r>
              <a:rPr lang="fr-FR" sz="1800" b="1" dirty="0"/>
              <a:t>liés aux acteurs extérieurs </a:t>
            </a:r>
            <a:r>
              <a:rPr lang="fr-FR" sz="1800" dirty="0"/>
              <a:t>(venant du diagramme de contexte) concernés. Le lien d’association peut amener à un diagramme de séquence.</a:t>
            </a:r>
          </a:p>
          <a:p>
            <a:r>
              <a:rPr lang="fr-FR" sz="1800" dirty="0"/>
              <a:t>On définit bien le système</a:t>
            </a:r>
            <a:br>
              <a:rPr lang="fr-FR" sz="1800" dirty="0"/>
            </a:br>
            <a:r>
              <a:rPr lang="fr-FR" sz="1800" dirty="0"/>
              <a:t>et sa frontière</a:t>
            </a:r>
          </a:p>
          <a:p>
            <a:r>
              <a:rPr lang="fr-FR" sz="1800" dirty="0"/>
              <a:t>Des sous-services peuvent</a:t>
            </a:r>
            <a:br>
              <a:rPr lang="fr-FR" sz="1800" dirty="0"/>
            </a:br>
            <a:r>
              <a:rPr lang="fr-FR" sz="1800" dirty="0"/>
              <a:t>apparaitre aussi</a:t>
            </a:r>
            <a:br>
              <a:rPr lang="fr-FR" sz="1800" dirty="0"/>
            </a:br>
            <a:r>
              <a:rPr lang="fr-FR" sz="1800" dirty="0"/>
              <a:t>(éviter en collège)</a:t>
            </a:r>
          </a:p>
          <a:p>
            <a:r>
              <a:rPr lang="fr-FR" sz="1800" dirty="0"/>
              <a:t>Les services vont générer</a:t>
            </a:r>
            <a:br>
              <a:rPr lang="fr-FR" sz="1800" dirty="0"/>
            </a:br>
            <a:r>
              <a:rPr lang="fr-FR" sz="1800" dirty="0"/>
              <a:t>des exigences fonctionnelles</a:t>
            </a:r>
            <a:br>
              <a:rPr lang="fr-FR" sz="1800" dirty="0"/>
            </a:br>
            <a:r>
              <a:rPr lang="fr-FR" sz="1800" dirty="0"/>
              <a:t>qu’on retrouvera dans le</a:t>
            </a:r>
            <a:br>
              <a:rPr lang="fr-FR" sz="1800" dirty="0"/>
            </a:br>
            <a:r>
              <a:rPr lang="fr-FR" sz="1800" dirty="0"/>
              <a:t>diagrammes des exigences</a:t>
            </a:r>
          </a:p>
          <a:p>
            <a:endParaRPr lang="fr-FR" sz="1800" dirty="0"/>
          </a:p>
          <a:p>
            <a:endParaRPr lang="fr-FR" sz="1800" dirty="0"/>
          </a:p>
          <a:p>
            <a:endParaRPr lang="fr-FR" sz="1800" dirty="0"/>
          </a:p>
          <a:p>
            <a:endParaRPr lang="fr-FR" sz="1800" dirty="0"/>
          </a:p>
        </p:txBody>
      </p:sp>
      <p:pic>
        <p:nvPicPr>
          <p:cNvPr id="4" name="Image 3">
            <a:extLst>
              <a:ext uri="{FF2B5EF4-FFF2-40B4-BE49-F238E27FC236}">
                <a16:creationId xmlns:a16="http://schemas.microsoft.com/office/drawing/2014/main" id="{68D8C495-BE02-4B29-A196-353D7228AF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9289" y="3495431"/>
            <a:ext cx="5423657" cy="2891288"/>
          </a:xfrm>
          <a:prstGeom prst="rect">
            <a:avLst/>
          </a:prstGeom>
        </p:spPr>
      </p:pic>
      <p:sp>
        <p:nvSpPr>
          <p:cNvPr id="5" name="ZoneTexte 4">
            <a:extLst>
              <a:ext uri="{FF2B5EF4-FFF2-40B4-BE49-F238E27FC236}">
                <a16:creationId xmlns:a16="http://schemas.microsoft.com/office/drawing/2014/main" id="{9BF77D6A-D5F0-4FD9-B33D-1BAEDE2F059F}"/>
              </a:ext>
            </a:extLst>
          </p:cNvPr>
          <p:cNvSpPr txBox="1"/>
          <p:nvPr/>
        </p:nvSpPr>
        <p:spPr>
          <a:xfrm>
            <a:off x="4955908" y="6443759"/>
            <a:ext cx="1683027" cy="333539"/>
          </a:xfrm>
          <a:prstGeom prst="rect">
            <a:avLst/>
          </a:prstGeom>
        </p:spPr>
        <p:style>
          <a:lnRef idx="1">
            <a:schemeClr val="accent2"/>
          </a:lnRef>
          <a:fillRef idx="2">
            <a:schemeClr val="accent2"/>
          </a:fillRef>
          <a:effectRef idx="1">
            <a:schemeClr val="accent2"/>
          </a:effectRef>
          <a:fontRef idx="minor">
            <a:schemeClr val="dk1"/>
          </a:fontRef>
        </p:style>
        <p:txBody>
          <a:bodyPr wrap="square" lIns="36000" tIns="36000" rIns="36000" bIns="36000" rtlCol="0">
            <a:normAutofit/>
          </a:bodyPr>
          <a:lstStyle/>
          <a:p>
            <a:pPr algn="ctr"/>
            <a:r>
              <a:rPr lang="fr-FR" sz="1400" dirty="0"/>
              <a:t>Frontière du système</a:t>
            </a:r>
          </a:p>
        </p:txBody>
      </p:sp>
      <p:cxnSp>
        <p:nvCxnSpPr>
          <p:cNvPr id="6" name="Connecteur droit 5">
            <a:extLst>
              <a:ext uri="{FF2B5EF4-FFF2-40B4-BE49-F238E27FC236}">
                <a16:creationId xmlns:a16="http://schemas.microsoft.com/office/drawing/2014/main" id="{1EBE1323-A1AB-4DC8-8D45-941778FD7B41}"/>
              </a:ext>
            </a:extLst>
          </p:cNvPr>
          <p:cNvCxnSpPr>
            <a:cxnSpLocks/>
            <a:stCxn id="5" idx="1"/>
          </p:cNvCxnSpPr>
          <p:nvPr/>
        </p:nvCxnSpPr>
        <p:spPr>
          <a:xfrm flipH="1" flipV="1">
            <a:off x="4802851" y="6316791"/>
            <a:ext cx="153057" cy="293738"/>
          </a:xfrm>
          <a:prstGeom prst="line">
            <a:avLst/>
          </a:prstGeom>
          <a:ln w="38100">
            <a:headEnd type="none" w="med" len="med"/>
            <a:tailEnd type="triangle" w="med" len="med"/>
          </a:ln>
        </p:spPr>
        <p:style>
          <a:lnRef idx="1">
            <a:schemeClr val="accent2"/>
          </a:lnRef>
          <a:fillRef idx="0">
            <a:schemeClr val="accent2"/>
          </a:fillRef>
          <a:effectRef idx="0">
            <a:schemeClr val="accent2"/>
          </a:effectRef>
          <a:fontRef idx="minor">
            <a:schemeClr val="tx1"/>
          </a:fontRef>
        </p:style>
      </p:cxnSp>
      <p:sp>
        <p:nvSpPr>
          <p:cNvPr id="10" name="ZoneTexte 9">
            <a:extLst>
              <a:ext uri="{FF2B5EF4-FFF2-40B4-BE49-F238E27FC236}">
                <a16:creationId xmlns:a16="http://schemas.microsoft.com/office/drawing/2014/main" id="{1794132E-F857-42B9-AF12-4B74D6FD4842}"/>
              </a:ext>
            </a:extLst>
          </p:cNvPr>
          <p:cNvSpPr txBox="1"/>
          <p:nvPr/>
        </p:nvSpPr>
        <p:spPr>
          <a:xfrm>
            <a:off x="7273319" y="6367732"/>
            <a:ext cx="1526826" cy="441408"/>
          </a:xfrm>
          <a:prstGeom prst="rect">
            <a:avLst/>
          </a:prstGeom>
        </p:spPr>
        <p:style>
          <a:lnRef idx="1">
            <a:schemeClr val="accent2"/>
          </a:lnRef>
          <a:fillRef idx="2">
            <a:schemeClr val="accent2"/>
          </a:fillRef>
          <a:effectRef idx="1">
            <a:schemeClr val="accent2"/>
          </a:effectRef>
          <a:fontRef idx="minor">
            <a:schemeClr val="dk1"/>
          </a:fontRef>
        </p:style>
        <p:txBody>
          <a:bodyPr wrap="square" lIns="36000" tIns="36000" rIns="36000" bIns="36000" rtlCol="0">
            <a:normAutofit fontScale="92500" lnSpcReduction="10000"/>
          </a:bodyPr>
          <a:lstStyle/>
          <a:p>
            <a:pPr algn="ctr"/>
            <a:r>
              <a:rPr lang="fr-FR" sz="1400" dirty="0"/>
              <a:t>Acteurs secondaires à droite</a:t>
            </a:r>
          </a:p>
        </p:txBody>
      </p:sp>
      <p:cxnSp>
        <p:nvCxnSpPr>
          <p:cNvPr id="11" name="Connecteur droit 10">
            <a:extLst>
              <a:ext uri="{FF2B5EF4-FFF2-40B4-BE49-F238E27FC236}">
                <a16:creationId xmlns:a16="http://schemas.microsoft.com/office/drawing/2014/main" id="{9BB2211E-3EBE-45E3-8E7A-E90B2D7B4988}"/>
              </a:ext>
            </a:extLst>
          </p:cNvPr>
          <p:cNvCxnSpPr>
            <a:cxnSpLocks/>
            <a:stCxn id="10" idx="0"/>
          </p:cNvCxnSpPr>
          <p:nvPr/>
        </p:nvCxnSpPr>
        <p:spPr>
          <a:xfrm flipH="1" flipV="1">
            <a:off x="8027176" y="6064144"/>
            <a:ext cx="9556" cy="303588"/>
          </a:xfrm>
          <a:prstGeom prst="line">
            <a:avLst/>
          </a:prstGeom>
          <a:ln w="38100">
            <a:headEnd type="none" w="med" len="med"/>
            <a:tailEnd type="triangle" w="med" len="med"/>
          </a:ln>
        </p:spPr>
        <p:style>
          <a:lnRef idx="1">
            <a:schemeClr val="accent2"/>
          </a:lnRef>
          <a:fillRef idx="0">
            <a:schemeClr val="accent2"/>
          </a:fillRef>
          <a:effectRef idx="0">
            <a:schemeClr val="accent2"/>
          </a:effectRef>
          <a:fontRef idx="minor">
            <a:schemeClr val="tx1"/>
          </a:fontRef>
        </p:style>
      </p:cxnSp>
      <p:sp>
        <p:nvSpPr>
          <p:cNvPr id="16" name="ZoneTexte 15">
            <a:extLst>
              <a:ext uri="{FF2B5EF4-FFF2-40B4-BE49-F238E27FC236}">
                <a16:creationId xmlns:a16="http://schemas.microsoft.com/office/drawing/2014/main" id="{2F29B20C-60ED-4C90-9F13-C98295700C7D}"/>
              </a:ext>
            </a:extLst>
          </p:cNvPr>
          <p:cNvSpPr txBox="1"/>
          <p:nvPr/>
        </p:nvSpPr>
        <p:spPr>
          <a:xfrm>
            <a:off x="3189930" y="6335890"/>
            <a:ext cx="1244228" cy="441408"/>
          </a:xfrm>
          <a:prstGeom prst="rect">
            <a:avLst/>
          </a:prstGeom>
        </p:spPr>
        <p:style>
          <a:lnRef idx="1">
            <a:schemeClr val="accent2"/>
          </a:lnRef>
          <a:fillRef idx="2">
            <a:schemeClr val="accent2"/>
          </a:fillRef>
          <a:effectRef idx="1">
            <a:schemeClr val="accent2"/>
          </a:effectRef>
          <a:fontRef idx="minor">
            <a:schemeClr val="dk1"/>
          </a:fontRef>
        </p:style>
        <p:txBody>
          <a:bodyPr wrap="square" lIns="36000" tIns="36000" rIns="36000" bIns="36000" rtlCol="0">
            <a:normAutofit fontScale="92500" lnSpcReduction="10000"/>
          </a:bodyPr>
          <a:lstStyle/>
          <a:p>
            <a:pPr algn="ctr"/>
            <a:r>
              <a:rPr lang="fr-FR" sz="1400" dirty="0"/>
              <a:t>Acteurs humains à gauche</a:t>
            </a:r>
          </a:p>
        </p:txBody>
      </p:sp>
      <p:cxnSp>
        <p:nvCxnSpPr>
          <p:cNvPr id="17" name="Connecteur droit 16">
            <a:extLst>
              <a:ext uri="{FF2B5EF4-FFF2-40B4-BE49-F238E27FC236}">
                <a16:creationId xmlns:a16="http://schemas.microsoft.com/office/drawing/2014/main" id="{3AE822BC-8B44-4B75-940C-C0F50795A312}"/>
              </a:ext>
            </a:extLst>
          </p:cNvPr>
          <p:cNvCxnSpPr>
            <a:cxnSpLocks/>
            <a:stCxn id="16" idx="0"/>
          </p:cNvCxnSpPr>
          <p:nvPr/>
        </p:nvCxnSpPr>
        <p:spPr>
          <a:xfrm flipV="1">
            <a:off x="3812044" y="6064144"/>
            <a:ext cx="0" cy="271746"/>
          </a:xfrm>
          <a:prstGeom prst="line">
            <a:avLst/>
          </a:prstGeom>
          <a:ln w="38100">
            <a:headEnd type="none" w="med" len="med"/>
            <a:tailEnd type="triangle" w="med" len="med"/>
          </a:ln>
        </p:spPr>
        <p:style>
          <a:lnRef idx="1">
            <a:schemeClr val="accent2"/>
          </a:lnRef>
          <a:fillRef idx="0">
            <a:schemeClr val="accent2"/>
          </a:fillRef>
          <a:effectRef idx="0">
            <a:schemeClr val="accent2"/>
          </a:effectRef>
          <a:fontRef idx="minor">
            <a:schemeClr val="tx1"/>
          </a:fontRef>
        </p:style>
      </p:cxnSp>
      <p:cxnSp>
        <p:nvCxnSpPr>
          <p:cNvPr id="20" name="Connecteur droit 19">
            <a:extLst>
              <a:ext uri="{FF2B5EF4-FFF2-40B4-BE49-F238E27FC236}">
                <a16:creationId xmlns:a16="http://schemas.microsoft.com/office/drawing/2014/main" id="{772C50DC-5E7E-44EF-9FA1-D37B455F49A5}"/>
              </a:ext>
            </a:extLst>
          </p:cNvPr>
          <p:cNvCxnSpPr>
            <a:cxnSpLocks/>
          </p:cNvCxnSpPr>
          <p:nvPr/>
        </p:nvCxnSpPr>
        <p:spPr>
          <a:xfrm>
            <a:off x="3189930" y="4684643"/>
            <a:ext cx="1527844" cy="92766"/>
          </a:xfrm>
          <a:prstGeom prst="line">
            <a:avLst/>
          </a:prstGeom>
          <a:ln w="38100">
            <a:headEnd type="none" w="med" len="med"/>
            <a:tailEnd type="triangle" w="med" len="med"/>
          </a:ln>
        </p:spPr>
        <p:style>
          <a:lnRef idx="1">
            <a:schemeClr val="accent2"/>
          </a:lnRef>
          <a:fillRef idx="0">
            <a:schemeClr val="accent2"/>
          </a:fillRef>
          <a:effectRef idx="0">
            <a:schemeClr val="accent2"/>
          </a:effectRef>
          <a:fontRef idx="minor">
            <a:schemeClr val="tx1"/>
          </a:fontRef>
        </p:style>
      </p:cxnSp>
      <p:sp>
        <p:nvSpPr>
          <p:cNvPr id="12" name="ZoneTexte 11">
            <a:extLst>
              <a:ext uri="{FF2B5EF4-FFF2-40B4-BE49-F238E27FC236}">
                <a16:creationId xmlns:a16="http://schemas.microsoft.com/office/drawing/2014/main" id="{39CE0A02-F655-465F-ADBC-64837E1152D9}"/>
              </a:ext>
            </a:extLst>
          </p:cNvPr>
          <p:cNvSpPr txBox="1"/>
          <p:nvPr/>
        </p:nvSpPr>
        <p:spPr>
          <a:xfrm>
            <a:off x="6612835" y="1139589"/>
            <a:ext cx="2144561" cy="369332"/>
          </a:xfrm>
          <a:prstGeom prst="rect">
            <a:avLst/>
          </a:prstGeom>
          <a:noFill/>
        </p:spPr>
        <p:txBody>
          <a:bodyPr wrap="none" rtlCol="0">
            <a:spAutoFit/>
          </a:bodyPr>
          <a:lstStyle/>
          <a:p>
            <a:r>
              <a:rPr lang="fr-FR" dirty="0"/>
              <a:t>Tuto Visual </a:t>
            </a:r>
            <a:r>
              <a:rPr lang="fr-FR" dirty="0" err="1"/>
              <a:t>Paradigm</a:t>
            </a:r>
            <a:endParaRPr lang="fr-FR" dirty="0"/>
          </a:p>
        </p:txBody>
      </p:sp>
      <p:sp>
        <p:nvSpPr>
          <p:cNvPr id="13" name="ZoneTexte 12">
            <a:extLst>
              <a:ext uri="{FF2B5EF4-FFF2-40B4-BE49-F238E27FC236}">
                <a16:creationId xmlns:a16="http://schemas.microsoft.com/office/drawing/2014/main" id="{F2517BA7-57B2-4134-B90C-E6966B93AE6A}"/>
              </a:ext>
            </a:extLst>
          </p:cNvPr>
          <p:cNvSpPr txBox="1"/>
          <p:nvPr/>
        </p:nvSpPr>
        <p:spPr>
          <a:xfrm rot="21035695">
            <a:off x="63642" y="1219719"/>
            <a:ext cx="1810945"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fr-FR" b="1" dirty="0"/>
              <a:t>Comportemental</a:t>
            </a:r>
          </a:p>
        </p:txBody>
      </p:sp>
    </p:spTree>
    <p:extLst>
      <p:ext uri="{BB962C8B-B14F-4D97-AF65-F5344CB8AC3E}">
        <p14:creationId xmlns:p14="http://schemas.microsoft.com/office/powerpoint/2010/main" val="436871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P spid="10"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F46DFA-1701-4421-848D-B285036A7C16}"/>
              </a:ext>
            </a:extLst>
          </p:cNvPr>
          <p:cNvSpPr>
            <a:spLocks noGrp="1"/>
          </p:cNvSpPr>
          <p:nvPr>
            <p:ph type="title"/>
          </p:nvPr>
        </p:nvSpPr>
        <p:spPr/>
        <p:txBody>
          <a:bodyPr>
            <a:normAutofit/>
          </a:bodyPr>
          <a:lstStyle/>
          <a:p>
            <a:r>
              <a:rPr lang="fr-FR" dirty="0"/>
              <a:t>Le diagramme de séquence</a:t>
            </a:r>
          </a:p>
        </p:txBody>
      </p:sp>
      <p:sp>
        <p:nvSpPr>
          <p:cNvPr id="3" name="Espace réservé du contenu 2">
            <a:extLst>
              <a:ext uri="{FF2B5EF4-FFF2-40B4-BE49-F238E27FC236}">
                <a16:creationId xmlns:a16="http://schemas.microsoft.com/office/drawing/2014/main" id="{A481371D-AC27-499A-8B56-0211A68B02F4}"/>
              </a:ext>
            </a:extLst>
          </p:cNvPr>
          <p:cNvSpPr>
            <a:spLocks noGrp="1"/>
          </p:cNvSpPr>
          <p:nvPr>
            <p:ph idx="1"/>
          </p:nvPr>
        </p:nvSpPr>
        <p:spPr>
          <a:xfrm>
            <a:off x="112643" y="1636643"/>
            <a:ext cx="8574157" cy="5029200"/>
          </a:xfrm>
        </p:spPr>
        <p:txBody>
          <a:bodyPr>
            <a:normAutofit/>
          </a:bodyPr>
          <a:lstStyle/>
          <a:p>
            <a:r>
              <a:rPr lang="fr-FR" sz="2200" dirty="0"/>
              <a:t>Il décrit les </a:t>
            </a:r>
            <a:r>
              <a:rPr lang="fr-FR" sz="2200" b="1" dirty="0"/>
              <a:t>scénarios d’interactions </a:t>
            </a:r>
            <a:r>
              <a:rPr lang="fr-FR" sz="2200" dirty="0"/>
              <a:t>d’utilisation du système (cahier des charges des interactions entre le système et l’utilisateur)</a:t>
            </a:r>
          </a:p>
          <a:p>
            <a:r>
              <a:rPr lang="fr-FR" sz="2200" b="1" dirty="0"/>
              <a:t>Chaque cas d’utilisation </a:t>
            </a:r>
            <a:r>
              <a:rPr lang="fr-FR" sz="2200" dirty="0"/>
              <a:t>doit</a:t>
            </a:r>
            <a:br>
              <a:rPr lang="fr-FR" sz="2200" dirty="0"/>
            </a:br>
            <a:r>
              <a:rPr lang="fr-FR" sz="2200" dirty="0"/>
              <a:t>pouvoir donner lieu à au moins</a:t>
            </a:r>
            <a:br>
              <a:rPr lang="fr-FR" sz="2200" dirty="0"/>
            </a:br>
            <a:r>
              <a:rPr lang="fr-FR" sz="2200" dirty="0"/>
              <a:t>un diagramme de séquence</a:t>
            </a:r>
            <a:br>
              <a:rPr lang="fr-FR" sz="2200" dirty="0"/>
            </a:br>
            <a:r>
              <a:rPr lang="fr-FR" sz="1600" dirty="0"/>
              <a:t>(sinon ce n’est pas un cas d’utilisation)</a:t>
            </a:r>
          </a:p>
          <a:p>
            <a:r>
              <a:rPr lang="fr-FR" sz="2200" dirty="0"/>
              <a:t>Ce diagramme répond au</a:t>
            </a:r>
            <a:br>
              <a:rPr lang="fr-FR" sz="2200" dirty="0"/>
            </a:br>
            <a:r>
              <a:rPr lang="fr-FR" sz="2200" dirty="0"/>
              <a:t>« </a:t>
            </a:r>
            <a:r>
              <a:rPr lang="fr-FR" sz="2200" b="1" dirty="0"/>
              <a:t>comment on interagit avec le</a:t>
            </a:r>
            <a:br>
              <a:rPr lang="fr-FR" sz="2200" b="1" dirty="0"/>
            </a:br>
            <a:r>
              <a:rPr lang="fr-FR" sz="2200" b="1" dirty="0"/>
              <a:t>système » </a:t>
            </a:r>
            <a:r>
              <a:rPr lang="fr-FR" sz="2200" dirty="0"/>
              <a:t>et non au « comment</a:t>
            </a:r>
            <a:br>
              <a:rPr lang="fr-FR" sz="2200" dirty="0"/>
            </a:br>
            <a:r>
              <a:rPr lang="fr-FR" sz="2200" dirty="0"/>
              <a:t>le système va traiter ces</a:t>
            </a:r>
            <a:br>
              <a:rPr lang="fr-FR" sz="2200" dirty="0"/>
            </a:br>
            <a:r>
              <a:rPr lang="fr-FR" sz="2200" dirty="0"/>
              <a:t>interactions »</a:t>
            </a:r>
            <a:br>
              <a:rPr lang="fr-FR" sz="2200" dirty="0"/>
            </a:br>
            <a:r>
              <a:rPr lang="fr-FR" sz="2200" dirty="0"/>
              <a:t>(ce qui sera fait par un algorithme</a:t>
            </a:r>
            <a:br>
              <a:rPr lang="fr-FR" sz="2200" dirty="0"/>
            </a:br>
            <a:r>
              <a:rPr lang="fr-FR" sz="2200" dirty="0"/>
              <a:t>dans le diagramme d’activité)</a:t>
            </a:r>
            <a:endParaRPr lang="fr-FR" sz="1600" dirty="0"/>
          </a:p>
        </p:txBody>
      </p:sp>
      <p:pic>
        <p:nvPicPr>
          <p:cNvPr id="4" name="Image 3">
            <a:extLst>
              <a:ext uri="{FF2B5EF4-FFF2-40B4-BE49-F238E27FC236}">
                <a16:creationId xmlns:a16="http://schemas.microsoft.com/office/drawing/2014/main" id="{9D383CB1-40EC-4CDA-8E6A-63BDA6619F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9477" y="3079375"/>
            <a:ext cx="4487981" cy="2765764"/>
          </a:xfrm>
          <a:prstGeom prst="rect">
            <a:avLst/>
          </a:prstGeom>
        </p:spPr>
      </p:pic>
      <p:sp>
        <p:nvSpPr>
          <p:cNvPr id="5" name="ZoneTexte 4">
            <a:extLst>
              <a:ext uri="{FF2B5EF4-FFF2-40B4-BE49-F238E27FC236}">
                <a16:creationId xmlns:a16="http://schemas.microsoft.com/office/drawing/2014/main" id="{9DA2B087-6062-43AE-A579-5C16DB7F6893}"/>
              </a:ext>
            </a:extLst>
          </p:cNvPr>
          <p:cNvSpPr txBox="1"/>
          <p:nvPr/>
        </p:nvSpPr>
        <p:spPr>
          <a:xfrm>
            <a:off x="6033864" y="6437005"/>
            <a:ext cx="741718" cy="333539"/>
          </a:xfrm>
          <a:prstGeom prst="rect">
            <a:avLst/>
          </a:prstGeom>
        </p:spPr>
        <p:style>
          <a:lnRef idx="1">
            <a:schemeClr val="accent2"/>
          </a:lnRef>
          <a:fillRef idx="2">
            <a:schemeClr val="accent2"/>
          </a:fillRef>
          <a:effectRef idx="1">
            <a:schemeClr val="accent2"/>
          </a:effectRef>
          <a:fontRef idx="minor">
            <a:schemeClr val="dk1"/>
          </a:fontRef>
        </p:style>
        <p:txBody>
          <a:bodyPr wrap="square" lIns="36000" tIns="36000" rIns="36000" bIns="36000" rtlCol="0">
            <a:normAutofit/>
          </a:bodyPr>
          <a:lstStyle/>
          <a:p>
            <a:pPr algn="ctr"/>
            <a:r>
              <a:rPr lang="fr-FR" sz="1400" dirty="0"/>
              <a:t>Système</a:t>
            </a:r>
          </a:p>
        </p:txBody>
      </p:sp>
      <p:cxnSp>
        <p:nvCxnSpPr>
          <p:cNvPr id="6" name="Connecteur droit 5">
            <a:extLst>
              <a:ext uri="{FF2B5EF4-FFF2-40B4-BE49-F238E27FC236}">
                <a16:creationId xmlns:a16="http://schemas.microsoft.com/office/drawing/2014/main" id="{49A45BD1-DF20-4EB1-A75C-6B53430342FD}"/>
              </a:ext>
            </a:extLst>
          </p:cNvPr>
          <p:cNvCxnSpPr>
            <a:cxnSpLocks/>
            <a:stCxn id="5" idx="0"/>
          </p:cNvCxnSpPr>
          <p:nvPr/>
        </p:nvCxnSpPr>
        <p:spPr>
          <a:xfrm flipV="1">
            <a:off x="6404723" y="5847226"/>
            <a:ext cx="0" cy="589779"/>
          </a:xfrm>
          <a:prstGeom prst="line">
            <a:avLst/>
          </a:prstGeom>
          <a:ln w="38100">
            <a:headEnd type="none" w="med" len="med"/>
            <a:tailEnd type="triangle" w="med" len="med"/>
          </a:ln>
        </p:spPr>
        <p:style>
          <a:lnRef idx="1">
            <a:schemeClr val="accent2"/>
          </a:lnRef>
          <a:fillRef idx="0">
            <a:schemeClr val="accent2"/>
          </a:fillRef>
          <a:effectRef idx="0">
            <a:schemeClr val="accent2"/>
          </a:effectRef>
          <a:fontRef idx="minor">
            <a:schemeClr val="tx1"/>
          </a:fontRef>
        </p:style>
      </p:cxnSp>
      <p:sp>
        <p:nvSpPr>
          <p:cNvPr id="7" name="ZoneTexte 6">
            <a:extLst>
              <a:ext uri="{FF2B5EF4-FFF2-40B4-BE49-F238E27FC236}">
                <a16:creationId xmlns:a16="http://schemas.microsoft.com/office/drawing/2014/main" id="{7A467AD5-49B2-41A4-92E2-98A6CF9F7015}"/>
              </a:ext>
            </a:extLst>
          </p:cNvPr>
          <p:cNvSpPr txBox="1"/>
          <p:nvPr/>
        </p:nvSpPr>
        <p:spPr>
          <a:xfrm>
            <a:off x="7528667" y="6349073"/>
            <a:ext cx="1526826" cy="441408"/>
          </a:xfrm>
          <a:prstGeom prst="rect">
            <a:avLst/>
          </a:prstGeom>
        </p:spPr>
        <p:style>
          <a:lnRef idx="1">
            <a:schemeClr val="accent2"/>
          </a:lnRef>
          <a:fillRef idx="2">
            <a:schemeClr val="accent2"/>
          </a:fillRef>
          <a:effectRef idx="1">
            <a:schemeClr val="accent2"/>
          </a:effectRef>
          <a:fontRef idx="minor">
            <a:schemeClr val="dk1"/>
          </a:fontRef>
        </p:style>
        <p:txBody>
          <a:bodyPr wrap="square" lIns="36000" tIns="36000" rIns="36000" bIns="36000" rtlCol="0">
            <a:normAutofit fontScale="92500" lnSpcReduction="10000"/>
          </a:bodyPr>
          <a:lstStyle/>
          <a:p>
            <a:pPr algn="ctr"/>
            <a:r>
              <a:rPr lang="fr-FR" sz="1400" dirty="0"/>
              <a:t>Acteurs secondaires à droite</a:t>
            </a:r>
          </a:p>
        </p:txBody>
      </p:sp>
      <p:cxnSp>
        <p:nvCxnSpPr>
          <p:cNvPr id="8" name="Connecteur droit 7">
            <a:extLst>
              <a:ext uri="{FF2B5EF4-FFF2-40B4-BE49-F238E27FC236}">
                <a16:creationId xmlns:a16="http://schemas.microsoft.com/office/drawing/2014/main" id="{D441A218-A1A0-45B1-824C-1C948E94684B}"/>
              </a:ext>
            </a:extLst>
          </p:cNvPr>
          <p:cNvCxnSpPr>
            <a:cxnSpLocks/>
            <a:stCxn id="7" idx="0"/>
          </p:cNvCxnSpPr>
          <p:nvPr/>
        </p:nvCxnSpPr>
        <p:spPr>
          <a:xfrm flipH="1" flipV="1">
            <a:off x="8282524" y="6045485"/>
            <a:ext cx="0" cy="303588"/>
          </a:xfrm>
          <a:prstGeom prst="line">
            <a:avLst/>
          </a:prstGeom>
          <a:ln w="38100">
            <a:headEnd type="none" w="med" len="med"/>
            <a:tailEnd type="triangle" w="med" len="med"/>
          </a:ln>
        </p:spPr>
        <p:style>
          <a:lnRef idx="1">
            <a:schemeClr val="accent2"/>
          </a:lnRef>
          <a:fillRef idx="0">
            <a:schemeClr val="accent2"/>
          </a:fillRef>
          <a:effectRef idx="0">
            <a:schemeClr val="accent2"/>
          </a:effectRef>
          <a:fontRef idx="minor">
            <a:schemeClr val="tx1"/>
          </a:fontRef>
        </p:style>
      </p:cxnSp>
      <p:sp>
        <p:nvSpPr>
          <p:cNvPr id="9" name="ZoneTexte 8">
            <a:extLst>
              <a:ext uri="{FF2B5EF4-FFF2-40B4-BE49-F238E27FC236}">
                <a16:creationId xmlns:a16="http://schemas.microsoft.com/office/drawing/2014/main" id="{A5FC3E2F-9B52-41E9-B247-6090C2C21582}"/>
              </a:ext>
            </a:extLst>
          </p:cNvPr>
          <p:cNvSpPr txBox="1"/>
          <p:nvPr/>
        </p:nvSpPr>
        <p:spPr>
          <a:xfrm>
            <a:off x="4124211" y="6335890"/>
            <a:ext cx="1244228" cy="441408"/>
          </a:xfrm>
          <a:prstGeom prst="rect">
            <a:avLst/>
          </a:prstGeom>
        </p:spPr>
        <p:style>
          <a:lnRef idx="1">
            <a:schemeClr val="accent2"/>
          </a:lnRef>
          <a:fillRef idx="2">
            <a:schemeClr val="accent2"/>
          </a:fillRef>
          <a:effectRef idx="1">
            <a:schemeClr val="accent2"/>
          </a:effectRef>
          <a:fontRef idx="minor">
            <a:schemeClr val="dk1"/>
          </a:fontRef>
        </p:style>
        <p:txBody>
          <a:bodyPr wrap="square" lIns="36000" tIns="36000" rIns="36000" bIns="36000" rtlCol="0">
            <a:normAutofit fontScale="92500" lnSpcReduction="10000"/>
          </a:bodyPr>
          <a:lstStyle/>
          <a:p>
            <a:pPr algn="ctr"/>
            <a:r>
              <a:rPr lang="fr-FR" sz="1400" dirty="0"/>
              <a:t>Utilisateur à gauche</a:t>
            </a:r>
          </a:p>
        </p:txBody>
      </p:sp>
      <p:cxnSp>
        <p:nvCxnSpPr>
          <p:cNvPr id="10" name="Connecteur droit 9">
            <a:extLst>
              <a:ext uri="{FF2B5EF4-FFF2-40B4-BE49-F238E27FC236}">
                <a16:creationId xmlns:a16="http://schemas.microsoft.com/office/drawing/2014/main" id="{9684FD30-80BC-4D64-BD0C-8C5865B0640A}"/>
              </a:ext>
            </a:extLst>
          </p:cNvPr>
          <p:cNvCxnSpPr>
            <a:cxnSpLocks/>
            <a:stCxn id="9" idx="0"/>
          </p:cNvCxnSpPr>
          <p:nvPr/>
        </p:nvCxnSpPr>
        <p:spPr>
          <a:xfrm flipV="1">
            <a:off x="4746325" y="6064144"/>
            <a:ext cx="0" cy="271746"/>
          </a:xfrm>
          <a:prstGeom prst="line">
            <a:avLst/>
          </a:prstGeom>
          <a:ln w="38100">
            <a:headEnd type="none" w="med" len="med"/>
            <a:tailEnd type="triangle" w="med" len="med"/>
          </a:ln>
        </p:spPr>
        <p:style>
          <a:lnRef idx="1">
            <a:schemeClr val="accent2"/>
          </a:lnRef>
          <a:fillRef idx="0">
            <a:schemeClr val="accent2"/>
          </a:fillRef>
          <a:effectRef idx="0">
            <a:schemeClr val="accent2"/>
          </a:effectRef>
          <a:fontRef idx="minor">
            <a:schemeClr val="tx1"/>
          </a:fontRef>
        </p:style>
      </p:cxnSp>
      <p:sp>
        <p:nvSpPr>
          <p:cNvPr id="19" name="ZoneTexte 18">
            <a:extLst>
              <a:ext uri="{FF2B5EF4-FFF2-40B4-BE49-F238E27FC236}">
                <a16:creationId xmlns:a16="http://schemas.microsoft.com/office/drawing/2014/main" id="{9EA54B8C-481A-44B4-BFE7-7D565D32F73F}"/>
              </a:ext>
            </a:extLst>
          </p:cNvPr>
          <p:cNvSpPr txBox="1"/>
          <p:nvPr/>
        </p:nvSpPr>
        <p:spPr>
          <a:xfrm>
            <a:off x="8362121" y="3783496"/>
            <a:ext cx="781879" cy="536713"/>
          </a:xfrm>
          <a:prstGeom prst="rect">
            <a:avLst/>
          </a:prstGeom>
        </p:spPr>
        <p:style>
          <a:lnRef idx="1">
            <a:schemeClr val="dk1"/>
          </a:lnRef>
          <a:fillRef idx="2">
            <a:schemeClr val="dk1"/>
          </a:fillRef>
          <a:effectRef idx="1">
            <a:schemeClr val="dk1"/>
          </a:effectRef>
          <a:fontRef idx="minor">
            <a:schemeClr val="dk1"/>
          </a:fontRef>
        </p:style>
        <p:txBody>
          <a:bodyPr wrap="square" lIns="0" tIns="0" rIns="0" bIns="0" rtlCol="0" anchor="ctr" anchorCtr="0">
            <a:normAutofit/>
          </a:bodyPr>
          <a:lstStyle/>
          <a:p>
            <a:pPr algn="ctr"/>
            <a:r>
              <a:rPr lang="fr-FR" sz="1600" dirty="0"/>
              <a:t>Ligne de temps</a:t>
            </a:r>
          </a:p>
        </p:txBody>
      </p:sp>
      <p:cxnSp>
        <p:nvCxnSpPr>
          <p:cNvPr id="20" name="Connecteur droit avec flèche 19">
            <a:extLst>
              <a:ext uri="{FF2B5EF4-FFF2-40B4-BE49-F238E27FC236}">
                <a16:creationId xmlns:a16="http://schemas.microsoft.com/office/drawing/2014/main" id="{5024A2EA-375F-4281-9CE2-B6CB82B5137D}"/>
              </a:ext>
            </a:extLst>
          </p:cNvPr>
          <p:cNvCxnSpPr>
            <a:cxnSpLocks/>
            <a:stCxn id="19" idx="2"/>
          </p:cNvCxnSpPr>
          <p:nvPr/>
        </p:nvCxnSpPr>
        <p:spPr>
          <a:xfrm flipH="1">
            <a:off x="8328991" y="4320209"/>
            <a:ext cx="424070" cy="47045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2" name="ZoneTexte 21">
            <a:extLst>
              <a:ext uri="{FF2B5EF4-FFF2-40B4-BE49-F238E27FC236}">
                <a16:creationId xmlns:a16="http://schemas.microsoft.com/office/drawing/2014/main" id="{CBAAF289-E388-41D1-AA85-425ED98AE594}"/>
              </a:ext>
            </a:extLst>
          </p:cNvPr>
          <p:cNvSpPr txBox="1"/>
          <p:nvPr/>
        </p:nvSpPr>
        <p:spPr>
          <a:xfrm>
            <a:off x="4977499" y="2418024"/>
            <a:ext cx="946223" cy="536713"/>
          </a:xfrm>
          <a:prstGeom prst="rect">
            <a:avLst/>
          </a:prstGeom>
        </p:spPr>
        <p:style>
          <a:lnRef idx="1">
            <a:schemeClr val="dk1"/>
          </a:lnRef>
          <a:fillRef idx="2">
            <a:schemeClr val="dk1"/>
          </a:fillRef>
          <a:effectRef idx="1">
            <a:schemeClr val="dk1"/>
          </a:effectRef>
          <a:fontRef idx="minor">
            <a:schemeClr val="dk1"/>
          </a:fontRef>
        </p:style>
        <p:txBody>
          <a:bodyPr wrap="square" lIns="0" tIns="0" rIns="0" bIns="0" rtlCol="0" anchor="ctr" anchorCtr="0">
            <a:normAutofit/>
          </a:bodyPr>
          <a:lstStyle/>
          <a:p>
            <a:pPr algn="ctr"/>
            <a:r>
              <a:rPr lang="fr-FR" sz="1600" dirty="0"/>
              <a:t>Envoi de message</a:t>
            </a:r>
          </a:p>
        </p:txBody>
      </p:sp>
      <p:cxnSp>
        <p:nvCxnSpPr>
          <p:cNvPr id="23" name="Connecteur droit avec flèche 22">
            <a:extLst>
              <a:ext uri="{FF2B5EF4-FFF2-40B4-BE49-F238E27FC236}">
                <a16:creationId xmlns:a16="http://schemas.microsoft.com/office/drawing/2014/main" id="{3DDB861D-FD56-4D1A-B3F7-C82FE9B9CAC0}"/>
              </a:ext>
            </a:extLst>
          </p:cNvPr>
          <p:cNvCxnSpPr>
            <a:cxnSpLocks/>
            <a:stCxn id="22" idx="2"/>
          </p:cNvCxnSpPr>
          <p:nvPr/>
        </p:nvCxnSpPr>
        <p:spPr>
          <a:xfrm flipH="1">
            <a:off x="5068957" y="2954737"/>
            <a:ext cx="381654" cy="111368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6" name="ZoneTexte 25">
            <a:extLst>
              <a:ext uri="{FF2B5EF4-FFF2-40B4-BE49-F238E27FC236}">
                <a16:creationId xmlns:a16="http://schemas.microsoft.com/office/drawing/2014/main" id="{308A5D7B-93B6-4F1D-9447-3B1AFC9F42D3}"/>
              </a:ext>
            </a:extLst>
          </p:cNvPr>
          <p:cNvSpPr txBox="1"/>
          <p:nvPr/>
        </p:nvSpPr>
        <p:spPr>
          <a:xfrm>
            <a:off x="6985203" y="2417526"/>
            <a:ext cx="946223" cy="536713"/>
          </a:xfrm>
          <a:prstGeom prst="rect">
            <a:avLst/>
          </a:prstGeom>
        </p:spPr>
        <p:style>
          <a:lnRef idx="1">
            <a:schemeClr val="dk1"/>
          </a:lnRef>
          <a:fillRef idx="2">
            <a:schemeClr val="dk1"/>
          </a:fillRef>
          <a:effectRef idx="1">
            <a:schemeClr val="dk1"/>
          </a:effectRef>
          <a:fontRef idx="minor">
            <a:schemeClr val="dk1"/>
          </a:fontRef>
        </p:style>
        <p:txBody>
          <a:bodyPr wrap="square" lIns="0" tIns="0" rIns="0" bIns="0" rtlCol="0" anchor="ctr" anchorCtr="0">
            <a:normAutofit/>
          </a:bodyPr>
          <a:lstStyle/>
          <a:p>
            <a:pPr algn="ctr"/>
            <a:r>
              <a:rPr lang="fr-FR" sz="1600" dirty="0"/>
              <a:t>Réponse</a:t>
            </a:r>
          </a:p>
        </p:txBody>
      </p:sp>
      <p:cxnSp>
        <p:nvCxnSpPr>
          <p:cNvPr id="27" name="Connecteur droit avec flèche 26">
            <a:extLst>
              <a:ext uri="{FF2B5EF4-FFF2-40B4-BE49-F238E27FC236}">
                <a16:creationId xmlns:a16="http://schemas.microsoft.com/office/drawing/2014/main" id="{42545762-26A1-45EA-87CF-DA1EFF85731B}"/>
              </a:ext>
            </a:extLst>
          </p:cNvPr>
          <p:cNvCxnSpPr>
            <a:cxnSpLocks/>
            <a:stCxn id="26" idx="2"/>
          </p:cNvCxnSpPr>
          <p:nvPr/>
        </p:nvCxnSpPr>
        <p:spPr>
          <a:xfrm flipH="1">
            <a:off x="6217907" y="2954239"/>
            <a:ext cx="1240408" cy="146536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1" name="ZoneTexte 30">
            <a:extLst>
              <a:ext uri="{FF2B5EF4-FFF2-40B4-BE49-F238E27FC236}">
                <a16:creationId xmlns:a16="http://schemas.microsoft.com/office/drawing/2014/main" id="{F86541CA-3D96-4DFE-AE44-A35E381AF651}"/>
              </a:ext>
            </a:extLst>
          </p:cNvPr>
          <p:cNvSpPr txBox="1"/>
          <p:nvPr/>
        </p:nvSpPr>
        <p:spPr>
          <a:xfrm>
            <a:off x="5156477" y="4861088"/>
            <a:ext cx="946223" cy="536713"/>
          </a:xfrm>
          <a:prstGeom prst="rect">
            <a:avLst/>
          </a:prstGeom>
        </p:spPr>
        <p:style>
          <a:lnRef idx="1">
            <a:schemeClr val="dk1"/>
          </a:lnRef>
          <a:fillRef idx="2">
            <a:schemeClr val="dk1"/>
          </a:fillRef>
          <a:effectRef idx="1">
            <a:schemeClr val="dk1"/>
          </a:effectRef>
          <a:fontRef idx="minor">
            <a:schemeClr val="dk1"/>
          </a:fontRef>
        </p:style>
        <p:txBody>
          <a:bodyPr wrap="square" lIns="0" tIns="0" rIns="0" bIns="0" rtlCol="0" anchor="ctr" anchorCtr="0">
            <a:normAutofit/>
          </a:bodyPr>
          <a:lstStyle/>
          <a:p>
            <a:pPr algn="ctr"/>
            <a:r>
              <a:rPr lang="fr-FR" sz="1600" dirty="0"/>
              <a:t>Message interne</a:t>
            </a:r>
          </a:p>
        </p:txBody>
      </p:sp>
      <p:cxnSp>
        <p:nvCxnSpPr>
          <p:cNvPr id="32" name="Connecteur droit avec flèche 31">
            <a:extLst>
              <a:ext uri="{FF2B5EF4-FFF2-40B4-BE49-F238E27FC236}">
                <a16:creationId xmlns:a16="http://schemas.microsoft.com/office/drawing/2014/main" id="{D68BCD6A-D143-4322-8EF5-9248E75D5FAE}"/>
              </a:ext>
            </a:extLst>
          </p:cNvPr>
          <p:cNvCxnSpPr>
            <a:cxnSpLocks/>
            <a:stCxn id="31" idx="3"/>
          </p:cNvCxnSpPr>
          <p:nvPr/>
        </p:nvCxnSpPr>
        <p:spPr>
          <a:xfrm>
            <a:off x="6102700" y="5129445"/>
            <a:ext cx="515186" cy="16365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5" name="ZoneTexte 34">
            <a:extLst>
              <a:ext uri="{FF2B5EF4-FFF2-40B4-BE49-F238E27FC236}">
                <a16:creationId xmlns:a16="http://schemas.microsoft.com/office/drawing/2014/main" id="{75312453-287A-45E5-A2CD-644E28A12E16}"/>
              </a:ext>
            </a:extLst>
          </p:cNvPr>
          <p:cNvSpPr txBox="1"/>
          <p:nvPr/>
        </p:nvSpPr>
        <p:spPr>
          <a:xfrm>
            <a:off x="6612835" y="1139589"/>
            <a:ext cx="2144561" cy="369332"/>
          </a:xfrm>
          <a:prstGeom prst="rect">
            <a:avLst/>
          </a:prstGeom>
          <a:noFill/>
        </p:spPr>
        <p:txBody>
          <a:bodyPr wrap="none" rtlCol="0">
            <a:spAutoFit/>
          </a:bodyPr>
          <a:lstStyle/>
          <a:p>
            <a:r>
              <a:rPr lang="fr-FR" dirty="0"/>
              <a:t>Tuto Visual </a:t>
            </a:r>
            <a:r>
              <a:rPr lang="fr-FR" dirty="0" err="1"/>
              <a:t>Paradigm</a:t>
            </a:r>
            <a:endParaRPr lang="fr-FR" dirty="0"/>
          </a:p>
        </p:txBody>
      </p:sp>
      <p:sp>
        <p:nvSpPr>
          <p:cNvPr id="36" name="ZoneTexte 35">
            <a:extLst>
              <a:ext uri="{FF2B5EF4-FFF2-40B4-BE49-F238E27FC236}">
                <a16:creationId xmlns:a16="http://schemas.microsoft.com/office/drawing/2014/main" id="{7DC65337-2F59-4DA0-9192-F55475DDA086}"/>
              </a:ext>
            </a:extLst>
          </p:cNvPr>
          <p:cNvSpPr txBox="1"/>
          <p:nvPr/>
        </p:nvSpPr>
        <p:spPr>
          <a:xfrm rot="21035695">
            <a:off x="63642" y="1252849"/>
            <a:ext cx="1810945"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fr-FR" b="1" dirty="0"/>
              <a:t>Comportemental</a:t>
            </a:r>
          </a:p>
        </p:txBody>
      </p:sp>
    </p:spTree>
    <p:extLst>
      <p:ext uri="{BB962C8B-B14F-4D97-AF65-F5344CB8AC3E}">
        <p14:creationId xmlns:p14="http://schemas.microsoft.com/office/powerpoint/2010/main" val="145885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P spid="7" grpId="0" animBg="1"/>
      <p:bldP spid="9" grpId="0" animBg="1"/>
      <p:bldP spid="19" grpId="0" animBg="1"/>
      <p:bldP spid="22" grpId="0" animBg="1"/>
      <p:bldP spid="26" grpId="0" animBg="1"/>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DE493C-DC77-40F3-874B-52995B18DF62}"/>
              </a:ext>
            </a:extLst>
          </p:cNvPr>
          <p:cNvSpPr>
            <a:spLocks noGrp="1"/>
          </p:cNvSpPr>
          <p:nvPr>
            <p:ph type="title"/>
          </p:nvPr>
        </p:nvSpPr>
        <p:spPr/>
        <p:txBody>
          <a:bodyPr>
            <a:normAutofit/>
          </a:bodyPr>
          <a:lstStyle/>
          <a:p>
            <a:r>
              <a:rPr lang="fr-FR" dirty="0"/>
              <a:t>Le diagramme des exigences</a:t>
            </a:r>
          </a:p>
        </p:txBody>
      </p:sp>
      <p:sp>
        <p:nvSpPr>
          <p:cNvPr id="3" name="Espace réservé du contenu 2">
            <a:extLst>
              <a:ext uri="{FF2B5EF4-FFF2-40B4-BE49-F238E27FC236}">
                <a16:creationId xmlns:a16="http://schemas.microsoft.com/office/drawing/2014/main" id="{82AA98E3-48B7-429F-9ED7-0E272EFD8B50}"/>
              </a:ext>
            </a:extLst>
          </p:cNvPr>
          <p:cNvSpPr>
            <a:spLocks noGrp="1"/>
          </p:cNvSpPr>
          <p:nvPr>
            <p:ph idx="1"/>
          </p:nvPr>
        </p:nvSpPr>
        <p:spPr>
          <a:xfrm>
            <a:off x="178904" y="1600204"/>
            <a:ext cx="8507896" cy="5048246"/>
          </a:xfrm>
        </p:spPr>
        <p:txBody>
          <a:bodyPr>
            <a:normAutofit fontScale="92500" lnSpcReduction="10000"/>
          </a:bodyPr>
          <a:lstStyle/>
          <a:p>
            <a:r>
              <a:rPr lang="fr-FR" sz="2400" dirty="0"/>
              <a:t>Les services rendus (cas d'utilisation) et les différents contextes liés au système génèrent des exigences.</a:t>
            </a:r>
          </a:p>
          <a:p>
            <a:r>
              <a:rPr lang="fr-FR" sz="2400" dirty="0"/>
              <a:t>Pour les élèves </a:t>
            </a:r>
            <a:r>
              <a:rPr lang="fr-FR" sz="2400" b="1" dirty="0"/>
              <a:t>contrainte ≈ exigence</a:t>
            </a:r>
          </a:p>
          <a:p>
            <a:r>
              <a:rPr lang="fr-FR" sz="2400" dirty="0"/>
              <a:t>La différence est le point de vue :</a:t>
            </a:r>
          </a:p>
          <a:p>
            <a:pPr lvl="1"/>
            <a:r>
              <a:rPr lang="fr-FR" sz="2000" dirty="0"/>
              <a:t>Pour le système qui subit, c’est une contrainte</a:t>
            </a:r>
          </a:p>
          <a:p>
            <a:pPr lvl="1"/>
            <a:r>
              <a:rPr lang="fr-FR" sz="2000" dirty="0"/>
              <a:t>Pour le client, le fabricant, qui impose, c’est une exigence</a:t>
            </a:r>
          </a:p>
          <a:p>
            <a:r>
              <a:rPr lang="fr-FR" sz="2400" dirty="0"/>
              <a:t>Les exigences portent sur le système ou ses constituants:</a:t>
            </a:r>
            <a:br>
              <a:rPr lang="fr-FR" sz="2400" dirty="0"/>
            </a:br>
            <a:r>
              <a:rPr lang="fr-FR" sz="2400" dirty="0"/>
              <a:t>« </a:t>
            </a:r>
            <a:r>
              <a:rPr lang="fr-FR" sz="2400" b="1" dirty="0"/>
              <a:t>le système doit... » </a:t>
            </a:r>
            <a:r>
              <a:rPr lang="fr-FR" sz="2400" dirty="0"/>
              <a:t>(à faire écrire par les élèves !)</a:t>
            </a:r>
          </a:p>
          <a:p>
            <a:r>
              <a:rPr lang="fr-FR" sz="2400" dirty="0">
                <a:solidFill>
                  <a:schemeClr val="bg1">
                    <a:lumMod val="65000"/>
                  </a:schemeClr>
                </a:solidFill>
              </a:rPr>
              <a:t>Plus tard afin d'éviter la répétition, cette première partie de la description d'une exigence peut être sous entendue et remplacée par le verbe à l'infinitif qui suit (à voir …)</a:t>
            </a:r>
          </a:p>
          <a:p>
            <a:r>
              <a:rPr lang="fr-FR" sz="2400" dirty="0"/>
              <a:t>Le diagramme des exigences </a:t>
            </a:r>
            <a:r>
              <a:rPr lang="fr-FR" sz="2400" b="1" dirty="0"/>
              <a:t>cartographie</a:t>
            </a:r>
            <a:r>
              <a:rPr lang="fr-FR" sz="2400" dirty="0"/>
              <a:t> les exigences, classifie et articule ces exigences selon la nature de leur relation (décomposition multiple, exigence induite par une autre, précision,…). C’est une carte mentale avec plus de précision dans la nature des relations.</a:t>
            </a:r>
          </a:p>
          <a:p>
            <a:pPr marL="0" indent="0">
              <a:buNone/>
            </a:pPr>
            <a:endParaRPr lang="fr-FR" sz="2400" dirty="0">
              <a:solidFill>
                <a:schemeClr val="bg1">
                  <a:lumMod val="65000"/>
                </a:schemeClr>
              </a:solidFill>
            </a:endParaRPr>
          </a:p>
          <a:p>
            <a:endParaRPr lang="fr-FR" sz="2400" dirty="0"/>
          </a:p>
        </p:txBody>
      </p:sp>
    </p:spTree>
    <p:extLst>
      <p:ext uri="{BB962C8B-B14F-4D97-AF65-F5344CB8AC3E}">
        <p14:creationId xmlns:p14="http://schemas.microsoft.com/office/powerpoint/2010/main" val="40584219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DE493C-DC77-40F3-874B-52995B18DF62}"/>
              </a:ext>
            </a:extLst>
          </p:cNvPr>
          <p:cNvSpPr>
            <a:spLocks noGrp="1"/>
          </p:cNvSpPr>
          <p:nvPr>
            <p:ph type="title"/>
          </p:nvPr>
        </p:nvSpPr>
        <p:spPr/>
        <p:txBody>
          <a:bodyPr>
            <a:normAutofit/>
          </a:bodyPr>
          <a:lstStyle/>
          <a:p>
            <a:r>
              <a:rPr lang="fr-FR" dirty="0"/>
              <a:t>Le diagramme des exigences</a:t>
            </a:r>
          </a:p>
        </p:txBody>
      </p:sp>
      <p:sp>
        <p:nvSpPr>
          <p:cNvPr id="3" name="Espace réservé du contenu 2">
            <a:extLst>
              <a:ext uri="{FF2B5EF4-FFF2-40B4-BE49-F238E27FC236}">
                <a16:creationId xmlns:a16="http://schemas.microsoft.com/office/drawing/2014/main" id="{82AA98E3-48B7-429F-9ED7-0E272EFD8B50}"/>
              </a:ext>
            </a:extLst>
          </p:cNvPr>
          <p:cNvSpPr>
            <a:spLocks noGrp="1"/>
          </p:cNvSpPr>
          <p:nvPr>
            <p:ph idx="1"/>
          </p:nvPr>
        </p:nvSpPr>
        <p:spPr>
          <a:xfrm>
            <a:off x="178904" y="1600204"/>
            <a:ext cx="8507896" cy="4525963"/>
          </a:xfrm>
        </p:spPr>
        <p:txBody>
          <a:bodyPr>
            <a:normAutofit/>
          </a:bodyPr>
          <a:lstStyle/>
          <a:p>
            <a:endParaRPr lang="fr-FR" sz="2400" dirty="0"/>
          </a:p>
        </p:txBody>
      </p:sp>
      <p:pic>
        <p:nvPicPr>
          <p:cNvPr id="4" name="Image 3">
            <a:extLst>
              <a:ext uri="{FF2B5EF4-FFF2-40B4-BE49-F238E27FC236}">
                <a16:creationId xmlns:a16="http://schemas.microsoft.com/office/drawing/2014/main" id="{1E8C0664-B5F3-4B55-848B-6DC46EE5228B}"/>
              </a:ext>
            </a:extLst>
          </p:cNvPr>
          <p:cNvPicPr>
            <a:picLocks noChangeAspect="1"/>
          </p:cNvPicPr>
          <p:nvPr/>
        </p:nvPicPr>
        <p:blipFill rotWithShape="1">
          <a:blip r:embed="rId2">
            <a:extLst>
              <a:ext uri="{28A0092B-C50C-407E-A947-70E740481C1C}">
                <a14:useLocalDpi xmlns:a14="http://schemas.microsoft.com/office/drawing/2010/main" val="0"/>
              </a:ext>
            </a:extLst>
          </a:blip>
          <a:srcRect l="1106"/>
          <a:stretch/>
        </p:blipFill>
        <p:spPr>
          <a:xfrm>
            <a:off x="178904" y="2723772"/>
            <a:ext cx="8892209" cy="4094018"/>
          </a:xfrm>
          <a:prstGeom prst="rect">
            <a:avLst/>
          </a:prstGeom>
        </p:spPr>
      </p:pic>
      <p:sp>
        <p:nvSpPr>
          <p:cNvPr id="5" name="ZoneTexte 4">
            <a:extLst>
              <a:ext uri="{FF2B5EF4-FFF2-40B4-BE49-F238E27FC236}">
                <a16:creationId xmlns:a16="http://schemas.microsoft.com/office/drawing/2014/main" id="{EE6F9AC2-9034-43A0-9C54-2F8946531B56}"/>
              </a:ext>
            </a:extLst>
          </p:cNvPr>
          <p:cNvSpPr txBox="1"/>
          <p:nvPr/>
        </p:nvSpPr>
        <p:spPr>
          <a:xfrm>
            <a:off x="8018873" y="3057939"/>
            <a:ext cx="946223" cy="536713"/>
          </a:xfrm>
          <a:prstGeom prst="rect">
            <a:avLst/>
          </a:prstGeom>
        </p:spPr>
        <p:style>
          <a:lnRef idx="1">
            <a:schemeClr val="dk1"/>
          </a:lnRef>
          <a:fillRef idx="2">
            <a:schemeClr val="dk1"/>
          </a:fillRef>
          <a:effectRef idx="1">
            <a:schemeClr val="dk1"/>
          </a:effectRef>
          <a:fontRef idx="minor">
            <a:schemeClr val="dk1"/>
          </a:fontRef>
        </p:style>
        <p:txBody>
          <a:bodyPr wrap="square" lIns="0" tIns="0" rIns="0" bIns="0" rtlCol="0" anchor="ctr" anchorCtr="0">
            <a:normAutofit/>
          </a:bodyPr>
          <a:lstStyle/>
          <a:p>
            <a:pPr algn="ctr"/>
            <a:r>
              <a:rPr lang="fr-FR" sz="1600" dirty="0"/>
              <a:t>Nom de l’exigence</a:t>
            </a:r>
          </a:p>
        </p:txBody>
      </p:sp>
      <p:cxnSp>
        <p:nvCxnSpPr>
          <p:cNvPr id="6" name="Connecteur droit avec flèche 5">
            <a:extLst>
              <a:ext uri="{FF2B5EF4-FFF2-40B4-BE49-F238E27FC236}">
                <a16:creationId xmlns:a16="http://schemas.microsoft.com/office/drawing/2014/main" id="{BE9A2742-6480-4FF3-A6D6-CE31D50D501B}"/>
              </a:ext>
            </a:extLst>
          </p:cNvPr>
          <p:cNvCxnSpPr>
            <a:cxnSpLocks/>
            <a:stCxn id="5" idx="2"/>
          </p:cNvCxnSpPr>
          <p:nvPr/>
        </p:nvCxnSpPr>
        <p:spPr>
          <a:xfrm>
            <a:off x="8491985" y="3594652"/>
            <a:ext cx="148432" cy="7653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ZoneTexte 9">
            <a:extLst>
              <a:ext uri="{FF2B5EF4-FFF2-40B4-BE49-F238E27FC236}">
                <a16:creationId xmlns:a16="http://schemas.microsoft.com/office/drawing/2014/main" id="{AA2C5880-2294-4B0C-AD13-D36342EE964D}"/>
              </a:ext>
            </a:extLst>
          </p:cNvPr>
          <p:cNvSpPr txBox="1"/>
          <p:nvPr/>
        </p:nvSpPr>
        <p:spPr>
          <a:xfrm>
            <a:off x="7825409" y="5247408"/>
            <a:ext cx="1139687" cy="765313"/>
          </a:xfrm>
          <a:prstGeom prst="rect">
            <a:avLst/>
          </a:prstGeom>
        </p:spPr>
        <p:style>
          <a:lnRef idx="1">
            <a:schemeClr val="dk1"/>
          </a:lnRef>
          <a:fillRef idx="2">
            <a:schemeClr val="dk1"/>
          </a:fillRef>
          <a:effectRef idx="1">
            <a:schemeClr val="dk1"/>
          </a:effectRef>
          <a:fontRef idx="minor">
            <a:schemeClr val="dk1"/>
          </a:fontRef>
        </p:style>
        <p:txBody>
          <a:bodyPr wrap="square" lIns="0" tIns="0" rIns="0" bIns="0" rtlCol="0" anchor="ctr" anchorCtr="0">
            <a:normAutofit/>
          </a:bodyPr>
          <a:lstStyle/>
          <a:p>
            <a:pPr algn="ctr"/>
            <a:r>
              <a:rPr lang="fr-FR" sz="1600" dirty="0"/>
              <a:t>Description textuelle - Critère</a:t>
            </a:r>
          </a:p>
        </p:txBody>
      </p:sp>
      <p:cxnSp>
        <p:nvCxnSpPr>
          <p:cNvPr id="11" name="Connecteur droit avec flèche 10">
            <a:extLst>
              <a:ext uri="{FF2B5EF4-FFF2-40B4-BE49-F238E27FC236}">
                <a16:creationId xmlns:a16="http://schemas.microsoft.com/office/drawing/2014/main" id="{78229E04-823A-4A04-8CCA-3CE18F6E022A}"/>
              </a:ext>
            </a:extLst>
          </p:cNvPr>
          <p:cNvCxnSpPr>
            <a:cxnSpLocks/>
            <a:stCxn id="10" idx="0"/>
          </p:cNvCxnSpPr>
          <p:nvPr/>
        </p:nvCxnSpPr>
        <p:spPr>
          <a:xfrm flipV="1">
            <a:off x="8395253" y="4718220"/>
            <a:ext cx="50350" cy="52918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5" name="ZoneTexte 14">
            <a:extLst>
              <a:ext uri="{FF2B5EF4-FFF2-40B4-BE49-F238E27FC236}">
                <a16:creationId xmlns:a16="http://schemas.microsoft.com/office/drawing/2014/main" id="{FC891917-1F36-4C24-BF29-A5566FA7C396}"/>
              </a:ext>
            </a:extLst>
          </p:cNvPr>
          <p:cNvSpPr txBox="1"/>
          <p:nvPr/>
        </p:nvSpPr>
        <p:spPr>
          <a:xfrm>
            <a:off x="2582822" y="5811078"/>
            <a:ext cx="710343" cy="315089"/>
          </a:xfrm>
          <a:prstGeom prst="rect">
            <a:avLst/>
          </a:prstGeom>
        </p:spPr>
        <p:style>
          <a:lnRef idx="1">
            <a:schemeClr val="dk1"/>
          </a:lnRef>
          <a:fillRef idx="2">
            <a:schemeClr val="dk1"/>
          </a:fillRef>
          <a:effectRef idx="1">
            <a:schemeClr val="dk1"/>
          </a:effectRef>
          <a:fontRef idx="minor">
            <a:schemeClr val="dk1"/>
          </a:fontRef>
        </p:style>
        <p:txBody>
          <a:bodyPr wrap="square" lIns="0" tIns="0" rIns="0" bIns="0" rtlCol="0" anchor="ctr" anchorCtr="0">
            <a:normAutofit/>
          </a:bodyPr>
          <a:lstStyle/>
          <a:p>
            <a:pPr algn="ctr"/>
            <a:r>
              <a:rPr lang="fr-FR" sz="1600" dirty="0"/>
              <a:t>Niveau</a:t>
            </a:r>
          </a:p>
        </p:txBody>
      </p:sp>
      <p:cxnSp>
        <p:nvCxnSpPr>
          <p:cNvPr id="16" name="Connecteur droit avec flèche 15">
            <a:extLst>
              <a:ext uri="{FF2B5EF4-FFF2-40B4-BE49-F238E27FC236}">
                <a16:creationId xmlns:a16="http://schemas.microsoft.com/office/drawing/2014/main" id="{12B97594-98BB-42EB-91D0-FE4845816B3F}"/>
              </a:ext>
            </a:extLst>
          </p:cNvPr>
          <p:cNvCxnSpPr>
            <a:cxnSpLocks/>
            <a:stCxn id="15" idx="2"/>
          </p:cNvCxnSpPr>
          <p:nvPr/>
        </p:nvCxnSpPr>
        <p:spPr>
          <a:xfrm flipH="1">
            <a:off x="2425148" y="6126167"/>
            <a:ext cx="512846" cy="45719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9" name="ZoneTexte 18">
            <a:extLst>
              <a:ext uri="{FF2B5EF4-FFF2-40B4-BE49-F238E27FC236}">
                <a16:creationId xmlns:a16="http://schemas.microsoft.com/office/drawing/2014/main" id="{FEC13518-5F19-41D5-BC43-C927788A75D5}"/>
              </a:ext>
            </a:extLst>
          </p:cNvPr>
          <p:cNvSpPr txBox="1"/>
          <p:nvPr/>
        </p:nvSpPr>
        <p:spPr>
          <a:xfrm>
            <a:off x="7467599" y="1926504"/>
            <a:ext cx="1411357" cy="458888"/>
          </a:xfrm>
          <a:prstGeom prst="rect">
            <a:avLst/>
          </a:prstGeom>
        </p:spPr>
        <p:style>
          <a:lnRef idx="1">
            <a:schemeClr val="dk1"/>
          </a:lnRef>
          <a:fillRef idx="2">
            <a:schemeClr val="dk1"/>
          </a:fillRef>
          <a:effectRef idx="1">
            <a:schemeClr val="dk1"/>
          </a:effectRef>
          <a:fontRef idx="minor">
            <a:schemeClr val="dk1"/>
          </a:fontRef>
        </p:style>
        <p:txBody>
          <a:bodyPr wrap="square" lIns="0" tIns="0" rIns="0" bIns="0" rtlCol="0" anchor="ctr" anchorCtr="0">
            <a:normAutofit fontScale="85000" lnSpcReduction="10000"/>
          </a:bodyPr>
          <a:lstStyle/>
          <a:p>
            <a:pPr algn="ctr"/>
            <a:r>
              <a:rPr lang="fr-FR" dirty="0"/>
              <a:t>Textes de flèches inutiles en collège</a:t>
            </a:r>
          </a:p>
        </p:txBody>
      </p:sp>
      <p:cxnSp>
        <p:nvCxnSpPr>
          <p:cNvPr id="20" name="Connecteur droit avec flèche 19">
            <a:extLst>
              <a:ext uri="{FF2B5EF4-FFF2-40B4-BE49-F238E27FC236}">
                <a16:creationId xmlns:a16="http://schemas.microsoft.com/office/drawing/2014/main" id="{AFBD0F29-D926-42D4-9661-CC37CFD5A585}"/>
              </a:ext>
            </a:extLst>
          </p:cNvPr>
          <p:cNvCxnSpPr>
            <a:cxnSpLocks/>
            <a:stCxn id="19" idx="2"/>
          </p:cNvCxnSpPr>
          <p:nvPr/>
        </p:nvCxnSpPr>
        <p:spPr>
          <a:xfrm flipH="1">
            <a:off x="7083286" y="2385392"/>
            <a:ext cx="1089992" cy="145111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1" name="ZoneTexte 20">
            <a:extLst>
              <a:ext uri="{FF2B5EF4-FFF2-40B4-BE49-F238E27FC236}">
                <a16:creationId xmlns:a16="http://schemas.microsoft.com/office/drawing/2014/main" id="{B24D6BC1-942C-4145-86B8-AB273CB6A81F}"/>
              </a:ext>
            </a:extLst>
          </p:cNvPr>
          <p:cNvSpPr txBox="1"/>
          <p:nvPr/>
        </p:nvSpPr>
        <p:spPr>
          <a:xfrm>
            <a:off x="5035826" y="1683524"/>
            <a:ext cx="1570384" cy="583053"/>
          </a:xfrm>
          <a:prstGeom prst="rect">
            <a:avLst/>
          </a:prstGeom>
        </p:spPr>
        <p:style>
          <a:lnRef idx="1">
            <a:schemeClr val="accent2"/>
          </a:lnRef>
          <a:fillRef idx="2">
            <a:schemeClr val="accent2"/>
          </a:fillRef>
          <a:effectRef idx="1">
            <a:schemeClr val="accent2"/>
          </a:effectRef>
          <a:fontRef idx="minor">
            <a:schemeClr val="dk1"/>
          </a:fontRef>
        </p:style>
        <p:txBody>
          <a:bodyPr wrap="square" lIns="0" tIns="0" rIns="0" bIns="0" rtlCol="0">
            <a:noAutofit/>
          </a:bodyPr>
          <a:lstStyle/>
          <a:p>
            <a:pPr algn="ctr"/>
            <a:r>
              <a:rPr lang="fr-FR" sz="1200" dirty="0"/>
              <a:t>1 - On part de la Fonction d’Usage (Principale) du Système</a:t>
            </a:r>
          </a:p>
        </p:txBody>
      </p:sp>
      <p:cxnSp>
        <p:nvCxnSpPr>
          <p:cNvPr id="22" name="Connecteur droit 21">
            <a:extLst>
              <a:ext uri="{FF2B5EF4-FFF2-40B4-BE49-F238E27FC236}">
                <a16:creationId xmlns:a16="http://schemas.microsoft.com/office/drawing/2014/main" id="{9FE65705-281D-4DDA-AC83-E34B1D9D6D20}"/>
              </a:ext>
            </a:extLst>
          </p:cNvPr>
          <p:cNvCxnSpPr>
            <a:cxnSpLocks/>
            <a:stCxn id="21" idx="2"/>
          </p:cNvCxnSpPr>
          <p:nvPr/>
        </p:nvCxnSpPr>
        <p:spPr>
          <a:xfrm flipH="1">
            <a:off x="5774636" y="2266577"/>
            <a:ext cx="46382" cy="523006"/>
          </a:xfrm>
          <a:prstGeom prst="line">
            <a:avLst/>
          </a:prstGeom>
          <a:ln w="38100">
            <a:headEnd type="none" w="med" len="med"/>
            <a:tailEnd type="triangle" w="med" len="med"/>
          </a:ln>
        </p:spPr>
        <p:style>
          <a:lnRef idx="1">
            <a:schemeClr val="accent2"/>
          </a:lnRef>
          <a:fillRef idx="0">
            <a:schemeClr val="accent2"/>
          </a:fillRef>
          <a:effectRef idx="0">
            <a:schemeClr val="accent2"/>
          </a:effectRef>
          <a:fontRef idx="minor">
            <a:schemeClr val="tx1"/>
          </a:fontRef>
        </p:style>
      </p:cxnSp>
      <p:sp>
        <p:nvSpPr>
          <p:cNvPr id="26" name="ZoneTexte 25">
            <a:extLst>
              <a:ext uri="{FF2B5EF4-FFF2-40B4-BE49-F238E27FC236}">
                <a16:creationId xmlns:a16="http://schemas.microsoft.com/office/drawing/2014/main" id="{661701C3-B143-456F-844E-B9B5D1479EA0}"/>
              </a:ext>
            </a:extLst>
          </p:cNvPr>
          <p:cNvSpPr txBox="1"/>
          <p:nvPr/>
        </p:nvSpPr>
        <p:spPr>
          <a:xfrm>
            <a:off x="1835425" y="2512581"/>
            <a:ext cx="1533939" cy="404191"/>
          </a:xfrm>
          <a:prstGeom prst="rect">
            <a:avLst/>
          </a:prstGeom>
        </p:spPr>
        <p:style>
          <a:lnRef idx="1">
            <a:schemeClr val="accent2"/>
          </a:lnRef>
          <a:fillRef idx="2">
            <a:schemeClr val="accent2"/>
          </a:fillRef>
          <a:effectRef idx="1">
            <a:schemeClr val="accent2"/>
          </a:effectRef>
          <a:fontRef idx="minor">
            <a:schemeClr val="dk1"/>
          </a:fontRef>
        </p:style>
        <p:txBody>
          <a:bodyPr wrap="square" lIns="0" tIns="0" rIns="0" bIns="0" rtlCol="0">
            <a:noAutofit/>
          </a:bodyPr>
          <a:lstStyle/>
          <a:p>
            <a:pPr algn="ctr"/>
            <a:r>
              <a:rPr lang="fr-FR" sz="1200" dirty="0"/>
              <a:t>2 - On peut organiser les exigences par </a:t>
            </a:r>
            <a:r>
              <a:rPr lang="fr-FR" sz="1200" b="1" dirty="0"/>
              <a:t>types</a:t>
            </a:r>
          </a:p>
        </p:txBody>
      </p:sp>
      <p:cxnSp>
        <p:nvCxnSpPr>
          <p:cNvPr id="27" name="Connecteur droit 26">
            <a:extLst>
              <a:ext uri="{FF2B5EF4-FFF2-40B4-BE49-F238E27FC236}">
                <a16:creationId xmlns:a16="http://schemas.microsoft.com/office/drawing/2014/main" id="{CB1407DF-4C4A-4212-AA0D-05C1A2C5653E}"/>
              </a:ext>
            </a:extLst>
          </p:cNvPr>
          <p:cNvCxnSpPr>
            <a:cxnSpLocks/>
            <a:stCxn id="26" idx="2"/>
          </p:cNvCxnSpPr>
          <p:nvPr/>
        </p:nvCxnSpPr>
        <p:spPr>
          <a:xfrm>
            <a:off x="2602395" y="2916772"/>
            <a:ext cx="335599" cy="1060536"/>
          </a:xfrm>
          <a:prstGeom prst="line">
            <a:avLst/>
          </a:prstGeom>
          <a:ln w="38100">
            <a:headEnd type="none" w="med" len="med"/>
            <a:tailEnd type="triangle" w="med" len="med"/>
          </a:ln>
        </p:spPr>
        <p:style>
          <a:lnRef idx="1">
            <a:schemeClr val="accent2"/>
          </a:lnRef>
          <a:fillRef idx="0">
            <a:schemeClr val="accent2"/>
          </a:fillRef>
          <a:effectRef idx="0">
            <a:schemeClr val="accent2"/>
          </a:effectRef>
          <a:fontRef idx="minor">
            <a:schemeClr val="tx1"/>
          </a:fontRef>
        </p:style>
      </p:cxnSp>
      <p:cxnSp>
        <p:nvCxnSpPr>
          <p:cNvPr id="29" name="Connecteur droit 28">
            <a:extLst>
              <a:ext uri="{FF2B5EF4-FFF2-40B4-BE49-F238E27FC236}">
                <a16:creationId xmlns:a16="http://schemas.microsoft.com/office/drawing/2014/main" id="{B953DDE8-210E-4913-8088-70BDC88D9A19}"/>
              </a:ext>
            </a:extLst>
          </p:cNvPr>
          <p:cNvCxnSpPr>
            <a:cxnSpLocks/>
            <a:stCxn id="26" idx="2"/>
          </p:cNvCxnSpPr>
          <p:nvPr/>
        </p:nvCxnSpPr>
        <p:spPr>
          <a:xfrm>
            <a:off x="2602395" y="2916772"/>
            <a:ext cx="2976770" cy="1395172"/>
          </a:xfrm>
          <a:prstGeom prst="line">
            <a:avLst/>
          </a:prstGeom>
          <a:ln w="38100">
            <a:headEnd type="none" w="med" len="med"/>
            <a:tailEnd type="triangle" w="med" len="med"/>
          </a:ln>
        </p:spPr>
        <p:style>
          <a:lnRef idx="1">
            <a:schemeClr val="accent2"/>
          </a:lnRef>
          <a:fillRef idx="0">
            <a:schemeClr val="accent2"/>
          </a:fillRef>
          <a:effectRef idx="0">
            <a:schemeClr val="accent2"/>
          </a:effectRef>
          <a:fontRef idx="minor">
            <a:schemeClr val="tx1"/>
          </a:fontRef>
        </p:style>
      </p:cxnSp>
      <p:sp>
        <p:nvSpPr>
          <p:cNvPr id="34" name="ZoneTexte 33">
            <a:extLst>
              <a:ext uri="{FF2B5EF4-FFF2-40B4-BE49-F238E27FC236}">
                <a16:creationId xmlns:a16="http://schemas.microsoft.com/office/drawing/2014/main" id="{AEC8658C-A8E6-45CA-9AD8-DB4A27CCC18E}"/>
              </a:ext>
            </a:extLst>
          </p:cNvPr>
          <p:cNvSpPr txBox="1"/>
          <p:nvPr/>
        </p:nvSpPr>
        <p:spPr>
          <a:xfrm>
            <a:off x="220011" y="2989658"/>
            <a:ext cx="1860579" cy="734203"/>
          </a:xfrm>
          <a:prstGeom prst="rect">
            <a:avLst/>
          </a:prstGeom>
        </p:spPr>
        <p:style>
          <a:lnRef idx="1">
            <a:schemeClr val="accent2"/>
          </a:lnRef>
          <a:fillRef idx="2">
            <a:schemeClr val="accent2"/>
          </a:fillRef>
          <a:effectRef idx="1">
            <a:schemeClr val="accent2"/>
          </a:effectRef>
          <a:fontRef idx="minor">
            <a:schemeClr val="dk1"/>
          </a:fontRef>
        </p:style>
        <p:txBody>
          <a:bodyPr wrap="square" lIns="0" tIns="0" rIns="0" bIns="0" rtlCol="0">
            <a:noAutofit/>
          </a:bodyPr>
          <a:lstStyle/>
          <a:p>
            <a:pPr algn="ctr"/>
            <a:r>
              <a:rPr lang="fr-FR" sz="1200" dirty="0"/>
              <a:t>3 – Chaque </a:t>
            </a:r>
            <a:r>
              <a:rPr lang="fr-FR" sz="1200" b="1" dirty="0"/>
              <a:t>cas d’utilisation </a:t>
            </a:r>
            <a:r>
              <a:rPr lang="fr-FR" sz="1200" dirty="0"/>
              <a:t>(service rendu) doit amener à une exigence fonctionnelle (</a:t>
            </a:r>
            <a:r>
              <a:rPr lang="fr-FR" sz="1200" b="1" dirty="0"/>
              <a:t>fonction technique</a:t>
            </a:r>
            <a:r>
              <a:rPr lang="fr-FR" sz="1200" dirty="0"/>
              <a:t>)</a:t>
            </a:r>
          </a:p>
        </p:txBody>
      </p:sp>
      <p:cxnSp>
        <p:nvCxnSpPr>
          <p:cNvPr id="35" name="Connecteur droit 34">
            <a:extLst>
              <a:ext uri="{FF2B5EF4-FFF2-40B4-BE49-F238E27FC236}">
                <a16:creationId xmlns:a16="http://schemas.microsoft.com/office/drawing/2014/main" id="{E27C5A96-ACA0-4924-9DF4-E1FBF66D6F42}"/>
              </a:ext>
            </a:extLst>
          </p:cNvPr>
          <p:cNvCxnSpPr>
            <a:cxnSpLocks/>
            <a:stCxn id="34" idx="2"/>
          </p:cNvCxnSpPr>
          <p:nvPr/>
        </p:nvCxnSpPr>
        <p:spPr>
          <a:xfrm>
            <a:off x="1150301" y="3723861"/>
            <a:ext cx="367073" cy="854765"/>
          </a:xfrm>
          <a:prstGeom prst="line">
            <a:avLst/>
          </a:prstGeom>
          <a:ln w="38100">
            <a:headEnd type="none" w="med" len="med"/>
            <a:tailEnd type="triangle" w="med" len="med"/>
          </a:ln>
        </p:spPr>
        <p:style>
          <a:lnRef idx="1">
            <a:schemeClr val="accent2"/>
          </a:lnRef>
          <a:fillRef idx="0">
            <a:schemeClr val="accent2"/>
          </a:fillRef>
          <a:effectRef idx="0">
            <a:schemeClr val="accent2"/>
          </a:effectRef>
          <a:fontRef idx="minor">
            <a:schemeClr val="tx1"/>
          </a:fontRef>
        </p:style>
      </p:cxnSp>
      <p:sp>
        <p:nvSpPr>
          <p:cNvPr id="42" name="ZoneTexte 41">
            <a:extLst>
              <a:ext uri="{FF2B5EF4-FFF2-40B4-BE49-F238E27FC236}">
                <a16:creationId xmlns:a16="http://schemas.microsoft.com/office/drawing/2014/main" id="{A82E0558-0F88-49CD-ACBD-9C833DF4DD2A}"/>
              </a:ext>
            </a:extLst>
          </p:cNvPr>
          <p:cNvSpPr txBox="1"/>
          <p:nvPr/>
        </p:nvSpPr>
        <p:spPr>
          <a:xfrm>
            <a:off x="72887" y="5625548"/>
            <a:ext cx="1504122" cy="556591"/>
          </a:xfrm>
          <a:prstGeom prst="rect">
            <a:avLst/>
          </a:prstGeom>
        </p:spPr>
        <p:style>
          <a:lnRef idx="1">
            <a:schemeClr val="accent2"/>
          </a:lnRef>
          <a:fillRef idx="2">
            <a:schemeClr val="accent2"/>
          </a:fillRef>
          <a:effectRef idx="1">
            <a:schemeClr val="accent2"/>
          </a:effectRef>
          <a:fontRef idx="minor">
            <a:schemeClr val="dk1"/>
          </a:fontRef>
        </p:style>
        <p:txBody>
          <a:bodyPr wrap="square" lIns="0" tIns="0" rIns="0" bIns="0" rtlCol="0">
            <a:noAutofit/>
          </a:bodyPr>
          <a:lstStyle/>
          <a:p>
            <a:pPr algn="ctr"/>
            <a:r>
              <a:rPr lang="fr-FR" sz="1200" dirty="0"/>
              <a:t>4 – Au cours de l’étude les exigences sont raffinées</a:t>
            </a:r>
          </a:p>
        </p:txBody>
      </p:sp>
      <p:cxnSp>
        <p:nvCxnSpPr>
          <p:cNvPr id="43" name="Connecteur droit 42">
            <a:extLst>
              <a:ext uri="{FF2B5EF4-FFF2-40B4-BE49-F238E27FC236}">
                <a16:creationId xmlns:a16="http://schemas.microsoft.com/office/drawing/2014/main" id="{B7700FCA-7B8C-484F-B833-993934E52CBF}"/>
              </a:ext>
            </a:extLst>
          </p:cNvPr>
          <p:cNvCxnSpPr>
            <a:cxnSpLocks/>
            <a:stCxn id="42" idx="2"/>
          </p:cNvCxnSpPr>
          <p:nvPr/>
        </p:nvCxnSpPr>
        <p:spPr>
          <a:xfrm>
            <a:off x="824948" y="6182139"/>
            <a:ext cx="202095" cy="192157"/>
          </a:xfrm>
          <a:prstGeom prst="line">
            <a:avLst/>
          </a:prstGeom>
          <a:ln w="38100">
            <a:headEnd type="none" w="med" len="med"/>
            <a:tailEnd type="triangle" w="med" len="med"/>
          </a:ln>
        </p:spPr>
        <p:style>
          <a:lnRef idx="1">
            <a:schemeClr val="accent2"/>
          </a:lnRef>
          <a:fillRef idx="0">
            <a:schemeClr val="accent2"/>
          </a:fillRef>
          <a:effectRef idx="0">
            <a:schemeClr val="accent2"/>
          </a:effectRef>
          <a:fontRef idx="minor">
            <a:schemeClr val="tx1"/>
          </a:fontRef>
        </p:style>
      </p:cxnSp>
      <p:sp>
        <p:nvSpPr>
          <p:cNvPr id="54" name="ZoneTexte 53">
            <a:extLst>
              <a:ext uri="{FF2B5EF4-FFF2-40B4-BE49-F238E27FC236}">
                <a16:creationId xmlns:a16="http://schemas.microsoft.com/office/drawing/2014/main" id="{1B6470B3-1A1B-4C00-B049-102207982B6A}"/>
              </a:ext>
            </a:extLst>
          </p:cNvPr>
          <p:cNvSpPr txBox="1"/>
          <p:nvPr/>
        </p:nvSpPr>
        <p:spPr>
          <a:xfrm>
            <a:off x="6814929" y="6221843"/>
            <a:ext cx="1825487" cy="556591"/>
          </a:xfrm>
          <a:prstGeom prst="rect">
            <a:avLst/>
          </a:prstGeom>
        </p:spPr>
        <p:style>
          <a:lnRef idx="1">
            <a:schemeClr val="accent2"/>
          </a:lnRef>
          <a:fillRef idx="2">
            <a:schemeClr val="accent2"/>
          </a:fillRef>
          <a:effectRef idx="1">
            <a:schemeClr val="accent2"/>
          </a:effectRef>
          <a:fontRef idx="minor">
            <a:schemeClr val="dk1"/>
          </a:fontRef>
        </p:style>
        <p:txBody>
          <a:bodyPr wrap="square" lIns="0" tIns="0" rIns="0" bIns="0" rtlCol="0">
            <a:noAutofit/>
          </a:bodyPr>
          <a:lstStyle/>
          <a:p>
            <a:pPr algn="ctr"/>
            <a:r>
              <a:rPr lang="fr-FR" sz="1200" dirty="0"/>
              <a:t>5 – En phase de conception, les </a:t>
            </a:r>
            <a:r>
              <a:rPr lang="fr-FR" sz="1200" b="1" dirty="0"/>
              <a:t>solutions techniques </a:t>
            </a:r>
            <a:r>
              <a:rPr lang="fr-FR" sz="1200" dirty="0"/>
              <a:t>(blocs internes) apparaissent</a:t>
            </a:r>
          </a:p>
        </p:txBody>
      </p:sp>
      <p:cxnSp>
        <p:nvCxnSpPr>
          <p:cNvPr id="55" name="Connecteur droit 54">
            <a:extLst>
              <a:ext uri="{FF2B5EF4-FFF2-40B4-BE49-F238E27FC236}">
                <a16:creationId xmlns:a16="http://schemas.microsoft.com/office/drawing/2014/main" id="{EAB3DD7F-7488-4220-90F5-7121E5DB1A63}"/>
              </a:ext>
            </a:extLst>
          </p:cNvPr>
          <p:cNvCxnSpPr>
            <a:cxnSpLocks/>
            <a:stCxn id="54" idx="1"/>
          </p:cNvCxnSpPr>
          <p:nvPr/>
        </p:nvCxnSpPr>
        <p:spPr>
          <a:xfrm flipH="1" flipV="1">
            <a:off x="6546574" y="6182139"/>
            <a:ext cx="268355" cy="318000"/>
          </a:xfrm>
          <a:prstGeom prst="line">
            <a:avLst/>
          </a:prstGeom>
          <a:ln w="38100">
            <a:headEnd type="none" w="med" len="med"/>
            <a:tailEnd type="triangle" w="med" len="med"/>
          </a:ln>
        </p:spPr>
        <p:style>
          <a:lnRef idx="1">
            <a:schemeClr val="accent2"/>
          </a:lnRef>
          <a:fillRef idx="0">
            <a:schemeClr val="accent2"/>
          </a:fillRef>
          <a:effectRef idx="0">
            <a:schemeClr val="accent2"/>
          </a:effectRef>
          <a:fontRef idx="minor">
            <a:schemeClr val="tx1"/>
          </a:fontRef>
        </p:style>
      </p:cxnSp>
      <p:sp>
        <p:nvSpPr>
          <p:cNvPr id="68" name="ZoneTexte 67">
            <a:extLst>
              <a:ext uri="{FF2B5EF4-FFF2-40B4-BE49-F238E27FC236}">
                <a16:creationId xmlns:a16="http://schemas.microsoft.com/office/drawing/2014/main" id="{5CD5B9B4-A0B8-4AC6-9A27-5E065EA9DF1F}"/>
              </a:ext>
            </a:extLst>
          </p:cNvPr>
          <p:cNvSpPr txBox="1"/>
          <p:nvPr/>
        </p:nvSpPr>
        <p:spPr>
          <a:xfrm>
            <a:off x="6612835" y="1139589"/>
            <a:ext cx="2144561" cy="369332"/>
          </a:xfrm>
          <a:prstGeom prst="rect">
            <a:avLst/>
          </a:prstGeom>
          <a:noFill/>
        </p:spPr>
        <p:txBody>
          <a:bodyPr wrap="none" rtlCol="0">
            <a:spAutoFit/>
          </a:bodyPr>
          <a:lstStyle/>
          <a:p>
            <a:r>
              <a:rPr lang="fr-FR" dirty="0">
                <a:hlinkClick r:id="rId3"/>
              </a:rPr>
              <a:t>Tuto Visual </a:t>
            </a:r>
            <a:r>
              <a:rPr lang="fr-FR" dirty="0" err="1">
                <a:hlinkClick r:id="rId3"/>
              </a:rPr>
              <a:t>Paradigm</a:t>
            </a:r>
            <a:endParaRPr lang="fr-FR" dirty="0"/>
          </a:p>
        </p:txBody>
      </p:sp>
    </p:spTree>
    <p:extLst>
      <p:ext uri="{BB962C8B-B14F-4D97-AF65-F5344CB8AC3E}">
        <p14:creationId xmlns:p14="http://schemas.microsoft.com/office/powerpoint/2010/main" val="230404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5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5" grpId="0" animBg="1"/>
      <p:bldP spid="19" grpId="0" animBg="1"/>
      <p:bldP spid="21" grpId="0" animBg="1"/>
      <p:bldP spid="26" grpId="0" animBg="1"/>
      <p:bldP spid="34" grpId="0" animBg="1"/>
      <p:bldP spid="42" grpId="0" animBg="1"/>
      <p:bldP spid="54" grpId="0" animBg="1"/>
    </p:bldLst>
  </p:timing>
</p:sld>
</file>

<file path=ppt/theme/theme1.xml><?xml version="1.0" encoding="utf-8"?>
<a:theme xmlns:a="http://schemas.openxmlformats.org/drawingml/2006/main" name="1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38100">
          <a:headEnd type="none" w="med" len="med"/>
          <a:tailEnd type="triangle" w="med" len="med"/>
        </a:ln>
      </a:spPr>
      <a:bodyPr/>
      <a:lstStyle/>
      <a:style>
        <a:lnRef idx="1">
          <a:schemeClr val="accent2"/>
        </a:lnRef>
        <a:fillRef idx="0">
          <a:schemeClr val="accent2"/>
        </a:fillRef>
        <a:effectRef idx="0">
          <a:schemeClr val="accent2"/>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3006</TotalTime>
  <Words>1339</Words>
  <Application>Microsoft Office PowerPoint</Application>
  <PresentationFormat>Affichage à l'écran (4:3)</PresentationFormat>
  <Paragraphs>156</Paragraphs>
  <Slides>15</Slides>
  <Notes>2</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15</vt:i4>
      </vt:variant>
    </vt:vector>
  </HeadingPairs>
  <TitlesOfParts>
    <vt:vector size="18" baseType="lpstr">
      <vt:lpstr>Arial</vt:lpstr>
      <vt:lpstr>Calibri</vt:lpstr>
      <vt:lpstr>1_Thème Office</vt:lpstr>
      <vt:lpstr>01/06/2021 Fabrice Cizeron - Guillaume Martin</vt:lpstr>
      <vt:lpstr>Démarche de réalisation des diagrammes</vt:lpstr>
      <vt:lpstr>Le diagramme initial des besoins</vt:lpstr>
      <vt:lpstr>Le diagramme de contexte</vt:lpstr>
      <vt:lpstr>2ème interprétation</vt:lpstr>
      <vt:lpstr>Le diagramme des cas d’utilisation</vt:lpstr>
      <vt:lpstr>Le diagramme de séquence</vt:lpstr>
      <vt:lpstr>Le diagramme des exigences</vt:lpstr>
      <vt:lpstr>Le diagramme des exigences</vt:lpstr>
      <vt:lpstr>Le diagramme de définition des blocs</vt:lpstr>
      <vt:lpstr>Le diagramme des blocs internes</vt:lpstr>
      <vt:lpstr>Retrouver nos chaines d’énergie et d’information</vt:lpstr>
      <vt:lpstr>Le diagramme d’activité</vt:lpstr>
      <vt:lpstr>Le diagramme d’états</vt:lpstr>
      <vt:lpstr>Organisation et lisibilité des diagrammes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Groupe 73-74 - Meythet   08/02/2019 Guillaume Martin - Fabrice Cizeron</dc:title>
  <dc:creator>Fabrice Cizeron</dc:creator>
  <cp:lastModifiedBy>Fabrice Cizeron</cp:lastModifiedBy>
  <cp:revision>71</cp:revision>
  <dcterms:created xsi:type="dcterms:W3CDTF">2019-01-30T20:27:57Z</dcterms:created>
  <dcterms:modified xsi:type="dcterms:W3CDTF">2021-06-04T19:25:19Z</dcterms:modified>
</cp:coreProperties>
</file>