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8"/>
  </p:notesMasterIdLst>
  <p:sldIdLst>
    <p:sldId id="256" r:id="rId2"/>
    <p:sldId id="279" r:id="rId3"/>
    <p:sldId id="280" r:id="rId4"/>
    <p:sldId id="287" r:id="rId5"/>
    <p:sldId id="285" r:id="rId6"/>
    <p:sldId id="310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7FD5CA-802C-4C72-BC9F-6699F0E82DDF}">
  <a:tblStyle styleId="{927FD5CA-802C-4C72-BC9F-6699F0E82DDF}" styleName="Table_0">
    <a:wholeTbl>
      <a:tcTxStyle b="off" i="off">
        <a:font>
          <a:latin typeface="Corbel"/>
          <a:ea typeface="Corbel"/>
          <a:cs typeface="Corbe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7F1FB"/>
          </a:solidFill>
        </a:fill>
      </a:tcStyle>
    </a:wholeTbl>
    <a:band1H>
      <a:tcStyle>
        <a:tcBdr/>
        <a:fill>
          <a:solidFill>
            <a:srgbClr val="CCE2F8"/>
          </a:solidFill>
        </a:fill>
      </a:tcStyle>
    </a:band1H>
    <a:band1V>
      <a:tcStyle>
        <a:tcBdr/>
        <a:fill>
          <a:solidFill>
            <a:srgbClr val="CCE2F8"/>
          </a:solidFill>
        </a:fill>
      </a:tcStyle>
    </a:band1V>
    <a:lastCol>
      <a:tcTxStyle b="on" i="off">
        <a:font>
          <a:latin typeface="Corbel"/>
          <a:ea typeface="Corbel"/>
          <a:cs typeface="Corbe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orbel"/>
          <a:ea typeface="Corbel"/>
          <a:cs typeface="Corbe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orbel"/>
          <a:ea typeface="Corbel"/>
          <a:cs typeface="Corbe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336" autoAdjust="0"/>
  </p:normalViewPr>
  <p:slideViewPr>
    <p:cSldViewPr>
      <p:cViewPr varScale="1">
        <p:scale>
          <a:sx n="103" d="100"/>
          <a:sy n="103" d="100"/>
        </p:scale>
        <p:origin x="1186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667574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Chaque groupe de formateur changera les noms de cette diapo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483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fr-F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891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hape 23"/>
          <p:cNvGrpSpPr/>
          <p:nvPr/>
        </p:nvGrpSpPr>
        <p:grpSpPr>
          <a:xfrm>
            <a:off x="546100" y="-4763"/>
            <a:ext cx="5014911" cy="6862763"/>
            <a:chOff x="2928938" y="-4763"/>
            <a:chExt cx="5014911" cy="6862763"/>
          </a:xfrm>
        </p:grpSpPr>
        <p:sp>
          <p:nvSpPr>
            <p:cNvPr id="24" name="Shape 24"/>
            <p:cNvSpPr/>
            <p:nvPr/>
          </p:nvSpPr>
          <p:spPr>
            <a:xfrm>
              <a:off x="3367087" y="-4763"/>
              <a:ext cx="1063624" cy="27828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6098"/>
                  </a:moveTo>
                  <a:lnTo>
                    <a:pt x="40298" y="120000"/>
                  </a:lnTo>
                  <a:lnTo>
                    <a:pt x="120000" y="0"/>
                  </a:lnTo>
                  <a:lnTo>
                    <a:pt x="77014" y="0"/>
                  </a:lnTo>
                  <a:lnTo>
                    <a:pt x="0" y="1160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Shape 25"/>
            <p:cNvSpPr/>
            <p:nvPr/>
          </p:nvSpPr>
          <p:spPr>
            <a:xfrm>
              <a:off x="2928938" y="-4763"/>
              <a:ext cx="1035049" cy="267335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1411" y="120000"/>
                  </a:moveTo>
                  <a:lnTo>
                    <a:pt x="120000" y="0"/>
                  </a:lnTo>
                  <a:lnTo>
                    <a:pt x="75644" y="0"/>
                  </a:lnTo>
                  <a:lnTo>
                    <a:pt x="0" y="115938"/>
                  </a:lnTo>
                  <a:lnTo>
                    <a:pt x="40306" y="119786"/>
                  </a:lnTo>
                  <a:lnTo>
                    <a:pt x="41411" y="12000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Shape 26"/>
            <p:cNvSpPr/>
            <p:nvPr/>
          </p:nvSpPr>
          <p:spPr>
            <a:xfrm>
              <a:off x="2928938" y="2582861"/>
              <a:ext cx="2693986" cy="427513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4696" y="120000"/>
                  </a:lnTo>
                  <a:lnTo>
                    <a:pt x="119999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Shape 27"/>
            <p:cNvSpPr/>
            <p:nvPr/>
          </p:nvSpPr>
          <p:spPr>
            <a:xfrm>
              <a:off x="3371850" y="2692400"/>
              <a:ext cx="3332161" cy="4165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lnTo>
                    <a:pt x="0" y="0"/>
                  </a:lnTo>
                  <a:lnTo>
                    <a:pt x="115540" y="12000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28" name="Shape 28"/>
            <p:cNvSpPr/>
            <p:nvPr/>
          </p:nvSpPr>
          <p:spPr>
            <a:xfrm>
              <a:off x="3367087" y="2687636"/>
              <a:ext cx="4576761" cy="4170362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4" y="137"/>
                  </a:lnTo>
                  <a:lnTo>
                    <a:pt x="87492" y="120000"/>
                  </a:lnTo>
                  <a:lnTo>
                    <a:pt x="120000" y="120000"/>
                  </a:lnTo>
                  <a:lnTo>
                    <a:pt x="9365" y="26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29" name="Shape 29"/>
            <p:cNvSpPr/>
            <p:nvPr/>
          </p:nvSpPr>
          <p:spPr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lnTo>
                    <a:pt x="14030" y="4940"/>
                  </a:lnTo>
                  <a:lnTo>
                    <a:pt x="12116" y="2670"/>
                  </a:lnTo>
                  <a:lnTo>
                    <a:pt x="11957" y="2537"/>
                  </a:lnTo>
                  <a:lnTo>
                    <a:pt x="0" y="0"/>
                  </a:lnTo>
                  <a:lnTo>
                    <a:pt x="0" y="133"/>
                  </a:lnTo>
                  <a:lnTo>
                    <a:pt x="90186" y="12000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2928400" y="1380067"/>
            <a:ext cx="8574621" cy="2616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4515376" y="3996267"/>
            <a:ext cx="6987645" cy="1388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5332412" y="5883275"/>
            <a:ext cx="432404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age panoramique avec légend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1484311" y="4732864"/>
            <a:ext cx="1001871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pic" idx="2"/>
          </p:nvPr>
        </p:nvSpPr>
        <p:spPr>
          <a:xfrm>
            <a:off x="23860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484311" y="5299603"/>
            <a:ext cx="1001871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légende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1484312" y="685800"/>
            <a:ext cx="10018710" cy="304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1484312" y="4343400"/>
            <a:ext cx="10018712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itation avec légend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1598612" y="863023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0893425" y="2819399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2436810" y="3428998"/>
            <a:ext cx="8532814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2"/>
          </p:nvPr>
        </p:nvSpPr>
        <p:spPr>
          <a:xfrm>
            <a:off x="1484311" y="4343400"/>
            <a:ext cx="1001871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rte nom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1484312" y="3308580"/>
            <a:ext cx="10018708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1484312" y="4777380"/>
            <a:ext cx="1001871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rte nom citation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1598612" y="863023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10893425" y="2819399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84312" y="3886200"/>
            <a:ext cx="1001871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r" rtl="0"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160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20014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241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4254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body" idx="2"/>
          </p:nvPr>
        </p:nvSpPr>
        <p:spPr>
          <a:xfrm>
            <a:off x="1484312" y="4775200"/>
            <a:ext cx="1001871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rai ou faux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484312" y="685800"/>
            <a:ext cx="10018712" cy="27273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484312" y="3505200"/>
            <a:ext cx="10018712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160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20014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241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4254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2"/>
          </p:nvPr>
        </p:nvSpPr>
        <p:spPr>
          <a:xfrm>
            <a:off x="1484311" y="4343400"/>
            <a:ext cx="10018712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re et texte vertical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 rot="5400000">
            <a:off x="4931565" y="-780257"/>
            <a:ext cx="3124200" cy="100187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64770" algn="l" rtl="0"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160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20014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241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4254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itre vertical et texte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 rot="5400000">
            <a:off x="8065139" y="2353315"/>
            <a:ext cx="5105399" cy="17703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 rot="5400000">
            <a:off x="2941482" y="-771371"/>
            <a:ext cx="5105399" cy="80197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64770" algn="l" rtl="0"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160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20014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241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4254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484309" y="2666999"/>
            <a:ext cx="10018712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64770" algn="l" rtl="0"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160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20014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241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4254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0951856" y="5867130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re de sec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572278" y="2666999"/>
            <a:ext cx="8930746" cy="21103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2572277" y="4777380"/>
            <a:ext cx="8930748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1484312" y="2666999"/>
            <a:ext cx="4895055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20015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84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56844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6607967" y="2667000"/>
            <a:ext cx="4895056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20015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84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56844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is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772178" y="2658533"/>
            <a:ext cx="4607187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800" b="0" i="0" u="none" strike="noStrike" cap="none">
                <a:solidFill>
                  <a:srgbClr val="1186C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484311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20015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84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56844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6880486" y="2667000"/>
            <a:ext cx="4622536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800" b="0" i="0" u="none" strike="noStrike" cap="none">
                <a:solidFill>
                  <a:srgbClr val="1186C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4"/>
          </p:nvPr>
        </p:nvSpPr>
        <p:spPr>
          <a:xfrm>
            <a:off x="6607967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20015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84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56844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6096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811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8109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u avec légend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484312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5262032" y="685799"/>
            <a:ext cx="6240989" cy="51054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0160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20015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384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42544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4254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2"/>
          </p:nvPr>
        </p:nvSpPr>
        <p:spPr>
          <a:xfrm>
            <a:off x="1484312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 avec légend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82724" y="1752599"/>
            <a:ext cx="5426157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7594682" y="914400"/>
            <a:ext cx="3280973" cy="4572000"/>
          </a:xfrm>
          <a:prstGeom prst="roundRect">
            <a:avLst>
              <a:gd name="adj" fmla="val 4280"/>
            </a:avLst>
          </a:prstGeom>
          <a:noFill/>
          <a:ln w="381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482724" y="3124199"/>
            <a:ext cx="5426157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rgbClr val="1186C3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9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50812" y="0"/>
            <a:ext cx="2436812" cy="6858000"/>
            <a:chOff x="1320800" y="0"/>
            <a:chExt cx="2436812" cy="6858000"/>
          </a:xfrm>
        </p:grpSpPr>
        <p:sp>
          <p:nvSpPr>
            <p:cNvPr id="11" name="Shape 11"/>
            <p:cNvSpPr/>
            <p:nvPr/>
          </p:nvSpPr>
          <p:spPr>
            <a:xfrm>
              <a:off x="1627187" y="0"/>
              <a:ext cx="1122363" cy="532923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19034"/>
                  </a:moveTo>
                  <a:lnTo>
                    <a:pt x="26478" y="119999"/>
                  </a:lnTo>
                  <a:lnTo>
                    <a:pt x="120000" y="0"/>
                  </a:lnTo>
                  <a:lnTo>
                    <a:pt x="92842" y="0"/>
                  </a:lnTo>
                  <a:lnTo>
                    <a:pt x="0" y="1190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Shape 12"/>
            <p:cNvSpPr/>
            <p:nvPr/>
          </p:nvSpPr>
          <p:spPr>
            <a:xfrm>
              <a:off x="1320800" y="0"/>
              <a:ext cx="1117599" cy="52768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92897" y="0"/>
                  </a:lnTo>
                  <a:lnTo>
                    <a:pt x="0" y="119133"/>
                  </a:lnTo>
                  <a:lnTo>
                    <a:pt x="26761" y="120000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Shape 13"/>
            <p:cNvSpPr/>
            <p:nvPr/>
          </p:nvSpPr>
          <p:spPr>
            <a:xfrm>
              <a:off x="1320800" y="5238750"/>
              <a:ext cx="1228724" cy="16192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4728" y="120000"/>
                  </a:lnTo>
                  <a:lnTo>
                    <a:pt x="12000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x="1627187" y="5291137"/>
              <a:ext cx="1495424" cy="156686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5796" y="120000"/>
                  </a:lnTo>
                  <a:lnTo>
                    <a:pt x="12000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5" name="Shape 15"/>
            <p:cNvSpPr/>
            <p:nvPr/>
          </p:nvSpPr>
          <p:spPr>
            <a:xfrm>
              <a:off x="1627187" y="5286375"/>
              <a:ext cx="2130424" cy="15716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363"/>
                  </a:moveTo>
                  <a:lnTo>
                    <a:pt x="84232" y="120000"/>
                  </a:lnTo>
                  <a:lnTo>
                    <a:pt x="120000" y="120000"/>
                  </a:lnTo>
                  <a:lnTo>
                    <a:pt x="13949" y="3272"/>
                  </a:lnTo>
                  <a:lnTo>
                    <a:pt x="0" y="0"/>
                  </a:lnTo>
                  <a:lnTo>
                    <a:pt x="0" y="363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6" name="Shape 16"/>
            <p:cNvSpPr/>
            <p:nvPr/>
          </p:nvSpPr>
          <p:spPr>
            <a:xfrm>
              <a:off x="1320800" y="5238750"/>
              <a:ext cx="1695450" cy="16192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lnTo>
                    <a:pt x="20674" y="7058"/>
                  </a:lnTo>
                  <a:lnTo>
                    <a:pt x="17303" y="3176"/>
                  </a:lnTo>
                  <a:lnTo>
                    <a:pt x="17640" y="3176"/>
                  </a:lnTo>
                  <a:lnTo>
                    <a:pt x="17640" y="2823"/>
                  </a:lnTo>
                  <a:lnTo>
                    <a:pt x="17303" y="2823"/>
                  </a:lnTo>
                  <a:lnTo>
                    <a:pt x="0" y="0"/>
                  </a:lnTo>
                  <a:lnTo>
                    <a:pt x="0" y="0"/>
                  </a:lnTo>
                  <a:lnTo>
                    <a:pt x="86966" y="120000"/>
                  </a:lnTo>
                  <a:lnTo>
                    <a:pt x="120000" y="12000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484311" y="685800"/>
            <a:ext cx="10018712" cy="17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1484309" y="2666999"/>
            <a:ext cx="10018712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64770" algn="l" rtl="0">
              <a:spcBef>
                <a:spcPts val="4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1600" algn="l" rtl="0">
              <a:spcBef>
                <a:spcPts val="40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00150" marR="0" lvl="2" indent="-120014" algn="l" rtl="0">
              <a:spcBef>
                <a:spcPts val="36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43050" marR="0" lvl="3" indent="-24130" algn="l" rtl="0">
              <a:spcBef>
                <a:spcPts val="32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00250" marR="0" lvl="4" indent="-4254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99695" algn="l" rtl="0">
              <a:spcBef>
                <a:spcPts val="280"/>
              </a:spcBef>
              <a:spcAft>
                <a:spcPts val="600"/>
              </a:spcAft>
              <a:buClr>
                <a:srgbClr val="1186C3"/>
              </a:buClr>
              <a:buSzPct val="1450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2572278" y="5883275"/>
            <a:ext cx="70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10951856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F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lang="fr-FR"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gi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-grenoble.fr/disciplines/sii/news.php?lng=fr&amp;pg=870" TargetMode="External"/><Relationship Id="rId2" Type="http://schemas.openxmlformats.org/officeDocument/2006/relationships/hyperlink" Target="http://www.ac-grenoble.fr/disciplines/si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c-grenoble.fr/disciplines/sii/file/Technologie/Ressources/formation2018/5serveurwebraspberrypi/5serveurwebraspberrypi.zip" TargetMode="External"/><Relationship Id="rId3" Type="http://schemas.openxmlformats.org/officeDocument/2006/relationships/hyperlink" Target="http://www.ac-grenoble.fr/disciplines/sii/file/Technologie/Ressources/formation2018/1algorithmeprogrammation/DecouvertemBotetArduino.pptx" TargetMode="External"/><Relationship Id="rId7" Type="http://schemas.openxmlformats.org/officeDocument/2006/relationships/hyperlink" Target="http://www.ac-grenoble.fr/disciplines/sii/file/Technologie/Ressources/formation2018/4activitesreseau/Comprendrelefonctionnementreseau.pptx" TargetMode="External"/><Relationship Id="rId2" Type="http://schemas.openxmlformats.org/officeDocument/2006/relationships/hyperlink" Target="http://www.ac-grenoble.fr/disciplines/sii/file/Technologie/Ressources/formation2018/1algorithmeprogrammation/Exemples%20de%20situations%20declenchante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-grenoble.fr/disciplines/sii/file/Technologie/Ressources/formation2018/2objetsconnectes/3ServeurObjetsconnectesEmoncms.zip" TargetMode="External"/><Relationship Id="rId5" Type="http://schemas.openxmlformats.org/officeDocument/2006/relationships/hyperlink" Target="http://www.ac-grenoble.fr/disciplines/sii/file/Technologie/Ressources/formation2018/2objetsconnectes/2wifWemosD1.zip" TargetMode="External"/><Relationship Id="rId4" Type="http://schemas.openxmlformats.org/officeDocument/2006/relationships/hyperlink" Target="http://www.ac-grenoble.fr/disciplines/sii/file/Technologie/Ressources/formation2018/2objetsconnectes/1PilotageBluetooth-AppInventor.zip" TargetMode="External"/><Relationship Id="rId9" Type="http://schemas.openxmlformats.org/officeDocument/2006/relationships/hyperlink" Target="http://www.ac-grenoble.fr/disciplines/sii/file/Technologie/Ressources/formation2018/3simulationsketchuparduino/3simulationsketchuparduino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Shape 1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1966" y="6125860"/>
            <a:ext cx="966344" cy="60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88696" y="4266576"/>
            <a:ext cx="2802974" cy="97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 descr="Afficher l'image d'origin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467125" y="5701126"/>
            <a:ext cx="1941243" cy="97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Shape 1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747789" y="4266576"/>
            <a:ext cx="1571035" cy="1494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Shape 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8306" y="4427560"/>
            <a:ext cx="2293667" cy="14313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Shape 15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66233" y="5659737"/>
            <a:ext cx="1651479" cy="685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Shape 15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27704" y="5301208"/>
            <a:ext cx="1785431" cy="120749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/>
          <p:nvPr/>
        </p:nvSpPr>
        <p:spPr>
          <a:xfrm>
            <a:off x="2754850" y="349324"/>
            <a:ext cx="6928500" cy="25149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Formation 2017 – 2018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5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Pilotage de Système</a:t>
            </a:r>
            <a:endParaRPr lang="fr-FR"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lang="fr-FR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fr-FR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Niveau 2</a:t>
            </a:r>
            <a:endParaRPr lang="fr-FR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4643466" y="3248459"/>
            <a:ext cx="3324742" cy="9236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algn="ctr">
              <a:lnSpc>
                <a:spcPct val="80000"/>
              </a:lnSpc>
              <a:buClr>
                <a:schemeClr val="dk1"/>
              </a:buClr>
              <a:buSzPct val="25000"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Kader </a:t>
            </a:r>
            <a:r>
              <a:rPr lang="fr-FR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Safsaf</a:t>
            </a: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Samuel Dinard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Thierry </a:t>
            </a:r>
            <a:r>
              <a:rPr lang="fr-FR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Quehen</a:t>
            </a:r>
            <a:r>
              <a:rPr lang="fr-F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Fabrice Cizeron</a:t>
            </a:r>
            <a:endParaRPr lang="fr-FR"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Shape 156" descr="Afficher l'image d'origine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27704" y="260648"/>
            <a:ext cx="1889732" cy="1357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914735" y="4996932"/>
            <a:ext cx="2647950" cy="17240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55">
            <a:extLst>
              <a:ext uri="{FF2B5EF4-FFF2-40B4-BE49-F238E27FC236}">
                <a16:creationId xmlns:a16="http://schemas.microsoft.com/office/drawing/2014/main" id="{3D541FD9-CFEA-44E8-B82F-8A515B4C11F5}"/>
              </a:ext>
            </a:extLst>
          </p:cNvPr>
          <p:cNvSpPr txBox="1"/>
          <p:nvPr/>
        </p:nvSpPr>
        <p:spPr>
          <a:xfrm>
            <a:off x="8565739" y="3112202"/>
            <a:ext cx="3324742" cy="9236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chemeClr val="dk1"/>
              </a:buClr>
              <a:buSzPct val="25000"/>
            </a:pPr>
            <a:endParaRPr lang="fr-FR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2BD6885-A42F-4ED0-A7CB-0B61A71B65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82035" y="4499121"/>
            <a:ext cx="1679282" cy="9956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2C618-AB09-46B7-9361-C462E4BEA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10644"/>
            <a:ext cx="10537355" cy="582959"/>
          </a:xfrm>
        </p:spPr>
        <p:txBody>
          <a:bodyPr/>
          <a:lstStyle/>
          <a:p>
            <a:r>
              <a:rPr lang="fr-FR" sz="3600" dirty="0"/>
              <a:t>Rappel des ressources 2016-2017 à disposition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047696-946A-484D-9C48-E293AD4E8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9495" y="692696"/>
            <a:ext cx="9943525" cy="5098503"/>
          </a:xfrm>
        </p:spPr>
        <p:txBody>
          <a:bodyPr anchor="t"/>
          <a:lstStyle/>
          <a:p>
            <a:r>
              <a:rPr lang="fr-FR" dirty="0"/>
              <a:t>Le </a:t>
            </a:r>
            <a:r>
              <a:rPr lang="fr-FR" dirty="0">
                <a:hlinkClick r:id="rId2"/>
              </a:rPr>
              <a:t>site académique </a:t>
            </a:r>
            <a:r>
              <a:rPr lang="fr-FR" dirty="0" err="1">
                <a:hlinkClick r:id="rId2"/>
              </a:rPr>
              <a:t>ac-grenoble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pic>
        <p:nvPicPr>
          <p:cNvPr id="5" name="Image 4" descr="Une image contenant capture d’écran&#10;&#10;Description générée avec un niveau de confiance très élevé">
            <a:hlinkClick r:id="rId3"/>
            <a:extLst>
              <a:ext uri="{FF2B5EF4-FFF2-40B4-BE49-F238E27FC236}">
                <a16:creationId xmlns:a16="http://schemas.microsoft.com/office/drawing/2014/main" id="{B37DEA24-C786-43C7-AB48-1FE2360E3B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5479" y="1268760"/>
            <a:ext cx="1053735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37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/>
        </p:nvSpPr>
        <p:spPr>
          <a:xfrm>
            <a:off x="1328425" y="1930650"/>
            <a:ext cx="3764100" cy="127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Ecrire, mettre au point et exécuter un programme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5401625" y="1854450"/>
            <a:ext cx="6759600" cy="127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Imaginer des solutions en réponse aux besoins, matérialiser en intégrant une dimension design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fr-F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(des éléments de programmes informatiques en réponse au besoin : Design, Objets connectés,...)</a:t>
            </a:r>
          </a:p>
        </p:txBody>
      </p:sp>
      <p:sp>
        <p:nvSpPr>
          <p:cNvPr id="266" name="Shape 266"/>
          <p:cNvSpPr/>
          <p:nvPr/>
        </p:nvSpPr>
        <p:spPr>
          <a:xfrm rot="-2778719">
            <a:off x="3245971" y="1443495"/>
            <a:ext cx="1788105" cy="225765"/>
          </a:xfrm>
          <a:prstGeom prst="leftArrow">
            <a:avLst>
              <a:gd name="adj1" fmla="val 50000"/>
              <a:gd name="adj2" fmla="val 61025"/>
            </a:avLst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7" name="Shape 267"/>
          <p:cNvSpPr/>
          <p:nvPr/>
        </p:nvSpPr>
        <p:spPr>
          <a:xfrm rot="-8088258">
            <a:off x="7059632" y="1172708"/>
            <a:ext cx="1005771" cy="293238"/>
          </a:xfrm>
          <a:prstGeom prst="leftArrow">
            <a:avLst>
              <a:gd name="adj1" fmla="val 50000"/>
              <a:gd name="adj2" fmla="val 61025"/>
            </a:avLst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/>
          <p:nvPr/>
        </p:nvSpPr>
        <p:spPr>
          <a:xfrm rot="-8453872">
            <a:off x="3744591" y="3505157"/>
            <a:ext cx="1711418" cy="225834"/>
          </a:xfrm>
          <a:prstGeom prst="leftArrow">
            <a:avLst>
              <a:gd name="adj1" fmla="val 50000"/>
              <a:gd name="adj2" fmla="val 61025"/>
            </a:avLst>
          </a:prstGeom>
          <a:solidFill>
            <a:srgbClr val="00FF00"/>
          </a:solidFill>
          <a:ln w="9525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9" name="Shape 269"/>
          <p:cNvSpPr/>
          <p:nvPr/>
        </p:nvSpPr>
        <p:spPr>
          <a:xfrm rot="-2589876">
            <a:off x="6893845" y="3690563"/>
            <a:ext cx="1026609" cy="225823"/>
          </a:xfrm>
          <a:prstGeom prst="leftArrow">
            <a:avLst>
              <a:gd name="adj1" fmla="val 50000"/>
              <a:gd name="adj2" fmla="val 61025"/>
            </a:avLst>
          </a:prstGeom>
          <a:solidFill>
            <a:srgbClr val="00FF00"/>
          </a:solidFill>
          <a:ln w="9525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0" name="Shape 270"/>
          <p:cNvSpPr txBox="1"/>
          <p:nvPr/>
        </p:nvSpPr>
        <p:spPr>
          <a:xfrm>
            <a:off x="3415225" y="4055475"/>
            <a:ext cx="5728800" cy="20378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fr-F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plateforme intéressante</a:t>
            </a:r>
          </a:p>
          <a:p>
            <a:pPr lvl="0" algn="ctr" rtl="0">
              <a:spcBef>
                <a:spcPts val="0"/>
              </a:spcBef>
              <a:buNone/>
            </a:pPr>
            <a:endParaRPr lang="fr-FR"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fr-F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</a:p>
        </p:txBody>
      </p:sp>
      <p:sp>
        <p:nvSpPr>
          <p:cNvPr id="273" name="Shape 273"/>
          <p:cNvSpPr/>
          <p:nvPr/>
        </p:nvSpPr>
        <p:spPr>
          <a:xfrm>
            <a:off x="3458675" y="94625"/>
            <a:ext cx="5587500" cy="1042500"/>
          </a:xfrm>
          <a:prstGeom prst="ellipse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1453975" y="1845550"/>
            <a:ext cx="3513000" cy="1501500"/>
          </a:xfrm>
          <a:prstGeom prst="ellipse">
            <a:avLst/>
          </a:pr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5335600" y="1365725"/>
            <a:ext cx="6825300" cy="2327700"/>
          </a:xfrm>
          <a:prstGeom prst="ellipse">
            <a:avLst/>
          </a:pr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7" name="Shape 1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07007" y="4836928"/>
            <a:ext cx="1571035" cy="1494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Shape 149" descr="Afficher l'image d'origin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32361" y="4925050"/>
            <a:ext cx="2452861" cy="131852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3F1DEC83-0B61-49FC-B5FA-CB3A2C677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675" y="241170"/>
            <a:ext cx="5587500" cy="720611"/>
          </a:xfrm>
        </p:spPr>
        <p:txBody>
          <a:bodyPr/>
          <a:lstStyle/>
          <a:p>
            <a:r>
              <a:rPr lang="fr-FR" sz="3600" dirty="0"/>
              <a:t>2 attendus de fin de cycle</a:t>
            </a:r>
          </a:p>
        </p:txBody>
      </p:sp>
    </p:spTree>
    <p:extLst>
      <p:ext uri="{BB962C8B-B14F-4D97-AF65-F5344CB8AC3E}">
        <p14:creationId xmlns:p14="http://schemas.microsoft.com/office/powerpoint/2010/main" val="223576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ip dir="l"/>
      </p:transition>
    </mc:Choice>
    <mc:Fallback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520315" y="206104"/>
            <a:ext cx="7564017" cy="500412"/>
          </a:xfrm>
        </p:spPr>
        <p:txBody>
          <a:bodyPr/>
          <a:lstStyle/>
          <a:p>
            <a:r>
              <a:rPr lang="fr-FR" dirty="0"/>
              <a:t>L’informatique et l’algorithmique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C38DD1-EDF9-47AF-B6D3-BB43DDDB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504" y="830986"/>
            <a:ext cx="8229600" cy="2896890"/>
          </a:xfrm>
        </p:spPr>
        <p:txBody>
          <a:bodyPr/>
          <a:lstStyle/>
          <a:p>
            <a:r>
              <a:rPr lang="fr-FR" dirty="0"/>
              <a:t>Les 4 concepts de l’informatique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DEF731C5-B6FE-4DCD-AB72-14CCBC3F378D}"/>
              </a:ext>
            </a:extLst>
          </p:cNvPr>
          <p:cNvSpPr/>
          <p:nvPr/>
        </p:nvSpPr>
        <p:spPr>
          <a:xfrm>
            <a:off x="8400256" y="1848496"/>
            <a:ext cx="1987708" cy="1153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Algorithmes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2210594-1343-4822-8C52-F606913E4D6A}"/>
              </a:ext>
            </a:extLst>
          </p:cNvPr>
          <p:cNvSpPr/>
          <p:nvPr/>
        </p:nvSpPr>
        <p:spPr>
          <a:xfrm>
            <a:off x="8402872" y="3124997"/>
            <a:ext cx="1987708" cy="1113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Langages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F6C76B5-BCEC-48E5-932F-E49E736529A7}"/>
              </a:ext>
            </a:extLst>
          </p:cNvPr>
          <p:cNvSpPr/>
          <p:nvPr/>
        </p:nvSpPr>
        <p:spPr>
          <a:xfrm>
            <a:off x="8400256" y="4347356"/>
            <a:ext cx="1987708" cy="123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Information</a:t>
            </a:r>
            <a:br>
              <a:rPr lang="fr-FR"/>
            </a:br>
            <a:r>
              <a:rPr lang="fr-FR"/>
              <a:t>(données)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4F1CF299-5E3A-4419-B1B4-25C5E0ED1A20}"/>
              </a:ext>
            </a:extLst>
          </p:cNvPr>
          <p:cNvSpPr/>
          <p:nvPr/>
        </p:nvSpPr>
        <p:spPr>
          <a:xfrm>
            <a:off x="2282896" y="2420888"/>
            <a:ext cx="1987708" cy="31654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Machine</a:t>
            </a:r>
          </a:p>
        </p:txBody>
      </p:sp>
      <p:sp>
        <p:nvSpPr>
          <p:cNvPr id="19" name="Bulle narrative : rectangle 18">
            <a:extLst>
              <a:ext uri="{FF2B5EF4-FFF2-40B4-BE49-F238E27FC236}">
                <a16:creationId xmlns:a16="http://schemas.microsoft.com/office/drawing/2014/main" id="{6B380E22-D93B-458C-A398-2918242F2BB0}"/>
              </a:ext>
            </a:extLst>
          </p:cNvPr>
          <p:cNvSpPr/>
          <p:nvPr/>
        </p:nvSpPr>
        <p:spPr>
          <a:xfrm>
            <a:off x="4511824" y="1727192"/>
            <a:ext cx="3239228" cy="1060672"/>
          </a:xfrm>
          <a:prstGeom prst="wedgeRectCallout">
            <a:avLst>
              <a:gd name="adj1" fmla="val 72218"/>
              <a:gd name="adj2" fmla="val -1831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Suite finie et non ambiguë d'opérations ou d'instructions</a:t>
            </a:r>
          </a:p>
          <a:p>
            <a:r>
              <a:rPr lang="fr-FR" dirty="0"/>
              <a:t>permettant de résoudre un problème ou d'obtenir un résultat.</a:t>
            </a:r>
          </a:p>
        </p:txBody>
      </p:sp>
      <p:sp>
        <p:nvSpPr>
          <p:cNvPr id="22" name="Bulle narrative : rectangle 21">
            <a:extLst>
              <a:ext uri="{FF2B5EF4-FFF2-40B4-BE49-F238E27FC236}">
                <a16:creationId xmlns:a16="http://schemas.microsoft.com/office/drawing/2014/main" id="{5C39D3F4-15ED-441F-97D3-BDF31B817224}"/>
              </a:ext>
            </a:extLst>
          </p:cNvPr>
          <p:cNvSpPr/>
          <p:nvPr/>
        </p:nvSpPr>
        <p:spPr>
          <a:xfrm>
            <a:off x="4724967" y="3686095"/>
            <a:ext cx="3117079" cy="956680"/>
          </a:xfrm>
          <a:prstGeom prst="wedgeRectCallout">
            <a:avLst>
              <a:gd name="adj1" fmla="val 70581"/>
              <a:gd name="adj2" fmla="val -20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Différentes façons de formuler un algorithme de façon compréhensible par la machine</a:t>
            </a:r>
          </a:p>
        </p:txBody>
      </p:sp>
      <p:sp>
        <p:nvSpPr>
          <p:cNvPr id="23" name="Bulle narrative : rectangle 22">
            <a:extLst>
              <a:ext uri="{FF2B5EF4-FFF2-40B4-BE49-F238E27FC236}">
                <a16:creationId xmlns:a16="http://schemas.microsoft.com/office/drawing/2014/main" id="{A94686AE-E760-4233-89BC-2AB88611C489}"/>
              </a:ext>
            </a:extLst>
          </p:cNvPr>
          <p:cNvSpPr/>
          <p:nvPr/>
        </p:nvSpPr>
        <p:spPr>
          <a:xfrm>
            <a:off x="4824395" y="2587810"/>
            <a:ext cx="3174949" cy="1060672"/>
          </a:xfrm>
          <a:prstGeom prst="wedgeRectCallout">
            <a:avLst>
              <a:gd name="adj1" fmla="val -68898"/>
              <a:gd name="adj2" fmla="val 2739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Objet technique capable d’exécuter les algorithmes qui lui sont programmés par un langage informatique</a:t>
            </a:r>
          </a:p>
        </p:txBody>
      </p:sp>
      <p:sp>
        <p:nvSpPr>
          <p:cNvPr id="24" name="Bulle narrative : rectangle 23">
            <a:extLst>
              <a:ext uri="{FF2B5EF4-FFF2-40B4-BE49-F238E27FC236}">
                <a16:creationId xmlns:a16="http://schemas.microsoft.com/office/drawing/2014/main" id="{4A9EBF10-5FFD-4618-BEEF-D818F6B85677}"/>
              </a:ext>
            </a:extLst>
          </p:cNvPr>
          <p:cNvSpPr/>
          <p:nvPr/>
        </p:nvSpPr>
        <p:spPr>
          <a:xfrm>
            <a:off x="4986667" y="4720261"/>
            <a:ext cx="2685958" cy="909951"/>
          </a:xfrm>
          <a:prstGeom prst="wedgeRectCallout">
            <a:avLst>
              <a:gd name="adj1" fmla="val 78238"/>
              <a:gd name="adj2" fmla="val -3173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Donnée utilisée par l’algorithme pour obtenir son résultat</a:t>
            </a: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DC2EFC63-C155-4FDE-810E-E2251756FB27}"/>
              </a:ext>
            </a:extLst>
          </p:cNvPr>
          <p:cNvGrpSpPr/>
          <p:nvPr/>
        </p:nvGrpSpPr>
        <p:grpSpPr>
          <a:xfrm>
            <a:off x="2133374" y="1593659"/>
            <a:ext cx="8392543" cy="4176464"/>
            <a:chOff x="2133374" y="1593659"/>
            <a:chExt cx="8392543" cy="41764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7A3BE1C-54B5-4FF1-BC09-F4532E7E5BAE}"/>
                </a:ext>
              </a:extLst>
            </p:cNvPr>
            <p:cNvSpPr/>
            <p:nvPr/>
          </p:nvSpPr>
          <p:spPr>
            <a:xfrm>
              <a:off x="2133374" y="1593659"/>
              <a:ext cx="8392543" cy="4176464"/>
            </a:xfrm>
            <a:prstGeom prst="rect">
              <a:avLst/>
            </a:prstGeom>
            <a:solidFill>
              <a:srgbClr val="F3D8B2">
                <a:alpha val="4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9A14A42-C0D8-462D-B993-CE179C4FBB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999"/>
            <a:stretch/>
          </p:blipFill>
          <p:spPr>
            <a:xfrm>
              <a:off x="2927648" y="2225193"/>
              <a:ext cx="5492293" cy="3484673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86460DB-E966-41DE-B33B-55CB6FC27351}"/>
                </a:ext>
              </a:extLst>
            </p:cNvPr>
            <p:cNvSpPr/>
            <p:nvPr/>
          </p:nvSpPr>
          <p:spPr>
            <a:xfrm>
              <a:off x="4814570" y="4080682"/>
              <a:ext cx="1039592" cy="316206"/>
            </a:xfrm>
            <a:prstGeom prst="rect">
              <a:avLst/>
            </a:prstGeom>
            <a:solidFill>
              <a:srgbClr val="F3D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>
                  <a:solidFill>
                    <a:schemeClr val="tx1"/>
                  </a:solidFill>
                </a:rPr>
                <a:t>Système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183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9" grpId="0" animBg="1"/>
      <p:bldP spid="19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73DEA1-CF87-4D3D-BA75-E9A4EFD4D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496" y="555849"/>
            <a:ext cx="9943525" cy="510952"/>
          </a:xfrm>
        </p:spPr>
        <p:txBody>
          <a:bodyPr/>
          <a:lstStyle/>
          <a:p>
            <a:r>
              <a:rPr lang="fr-FR" dirty="0"/>
              <a:t>Les démarches pédagogiques recommandées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5F70C0-1F7D-446C-B7A1-900B2721E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09" y="1412776"/>
            <a:ext cx="10018712" cy="4378423"/>
          </a:xfrm>
        </p:spPr>
        <p:txBody>
          <a:bodyPr/>
          <a:lstStyle/>
          <a:p>
            <a:pPr marL="220980" indent="0">
              <a:buNone/>
            </a:pPr>
            <a:r>
              <a:rPr lang="fr-FR" dirty="0"/>
              <a:t>Mettre en place des activités inclues dans les démarches pédagogiques :</a:t>
            </a:r>
          </a:p>
          <a:p>
            <a:r>
              <a:rPr lang="fr-FR" dirty="0"/>
              <a:t>Démarche d’investigation</a:t>
            </a:r>
          </a:p>
          <a:p>
            <a:r>
              <a:rPr lang="fr-FR" dirty="0"/>
              <a:t>Résolution de problème technique</a:t>
            </a:r>
          </a:p>
          <a:p>
            <a:r>
              <a:rPr lang="fr-FR" dirty="0"/>
              <a:t>Démarche de projet</a:t>
            </a:r>
          </a:p>
          <a:p>
            <a:endParaRPr lang="fr-FR" dirty="0"/>
          </a:p>
          <a:p>
            <a:r>
              <a:rPr lang="fr-FR" dirty="0"/>
              <a:t>Ne pas se limiter à des TP !</a:t>
            </a:r>
          </a:p>
          <a:p>
            <a:endParaRPr lang="fr-FR" dirty="0"/>
          </a:p>
          <a:p>
            <a:r>
              <a:rPr lang="fr-FR" sz="2800" dirty="0"/>
              <a:t>Trouver une situation déclenchante motivante et se raccrochant à une situation réelle.</a:t>
            </a:r>
          </a:p>
        </p:txBody>
      </p:sp>
    </p:spTree>
    <p:extLst>
      <p:ext uri="{BB962C8B-B14F-4D97-AF65-F5344CB8AC3E}">
        <p14:creationId xmlns:p14="http://schemas.microsoft.com/office/powerpoint/2010/main" val="346858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BCF034-6001-4C95-9D09-44B350F3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88641"/>
            <a:ext cx="10018712" cy="792088"/>
          </a:xfrm>
        </p:spPr>
        <p:txBody>
          <a:bodyPr/>
          <a:lstStyle/>
          <a:p>
            <a:r>
              <a:rPr lang="fr-FR" dirty="0"/>
              <a:t>Menu Activités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3EA639-01CC-444F-BD32-9F318D7B7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9536" y="1124744"/>
            <a:ext cx="9364219" cy="4968552"/>
          </a:xfrm>
        </p:spPr>
        <p:txBody>
          <a:bodyPr/>
          <a:lstStyle/>
          <a:p>
            <a:r>
              <a:rPr lang="fr-FR" dirty="0"/>
              <a:t>Algorithme et programmation</a:t>
            </a:r>
          </a:p>
          <a:p>
            <a:pPr lvl="1"/>
            <a:r>
              <a:rPr lang="fr-FR" dirty="0">
                <a:hlinkClick r:id="rId2"/>
              </a:rPr>
              <a:t>Exemples de situations déclenchantes en pilotage de systèmes</a:t>
            </a:r>
            <a:endParaRPr lang="fr-FR" dirty="0"/>
          </a:p>
          <a:p>
            <a:pPr lvl="1"/>
            <a:r>
              <a:rPr lang="fr-FR" dirty="0">
                <a:hlinkClick r:id="rId3"/>
              </a:rPr>
              <a:t>Découverte </a:t>
            </a:r>
            <a:r>
              <a:rPr lang="fr-FR" dirty="0" err="1">
                <a:hlinkClick r:id="rId3"/>
              </a:rPr>
              <a:t>mBot</a:t>
            </a:r>
            <a:r>
              <a:rPr lang="fr-FR" dirty="0">
                <a:hlinkClick r:id="rId3"/>
              </a:rPr>
              <a:t> et Arduino</a:t>
            </a:r>
            <a:endParaRPr lang="fr-FR" dirty="0"/>
          </a:p>
          <a:p>
            <a:r>
              <a:rPr lang="fr-FR" dirty="0"/>
              <a:t>Les objets connectés</a:t>
            </a:r>
          </a:p>
          <a:p>
            <a:pPr lvl="1"/>
            <a:r>
              <a:rPr lang="fr-FR" dirty="0">
                <a:hlinkClick r:id="rId4"/>
              </a:rPr>
              <a:t>Pilotage Bluetooth avec App </a:t>
            </a:r>
            <a:r>
              <a:rPr lang="fr-FR" dirty="0" err="1">
                <a:hlinkClick r:id="rId4"/>
              </a:rPr>
              <a:t>Inventor</a:t>
            </a:r>
            <a:endParaRPr lang="fr-FR" dirty="0"/>
          </a:p>
          <a:p>
            <a:pPr lvl="1"/>
            <a:r>
              <a:rPr lang="fr-FR" dirty="0">
                <a:hlinkClick r:id="rId5"/>
              </a:rPr>
              <a:t>Objets Connectés en Wi-Fi avec la </a:t>
            </a:r>
            <a:r>
              <a:rPr lang="fr-FR" dirty="0" err="1">
                <a:hlinkClick r:id="rId5"/>
              </a:rPr>
              <a:t>Wemos</a:t>
            </a:r>
            <a:r>
              <a:rPr lang="fr-FR" dirty="0">
                <a:hlinkClick r:id="rId5"/>
              </a:rPr>
              <a:t> D1</a:t>
            </a:r>
            <a:endParaRPr lang="fr-FR" dirty="0"/>
          </a:p>
          <a:p>
            <a:pPr lvl="1"/>
            <a:r>
              <a:rPr lang="fr-FR" dirty="0">
                <a:hlinkClick r:id="rId6"/>
              </a:rPr>
              <a:t>Serveur d’objet connectés avec </a:t>
            </a:r>
            <a:r>
              <a:rPr lang="fr-FR" dirty="0" err="1">
                <a:hlinkClick r:id="rId6"/>
              </a:rPr>
              <a:t>Emoncms</a:t>
            </a:r>
            <a:endParaRPr lang="fr-FR" dirty="0"/>
          </a:p>
          <a:p>
            <a:r>
              <a:rPr lang="fr-FR" dirty="0">
                <a:hlinkClick r:id="rId7"/>
              </a:rPr>
              <a:t>Fonctionnement d’un réseau</a:t>
            </a:r>
            <a:endParaRPr lang="fr-FR" dirty="0"/>
          </a:p>
          <a:p>
            <a:r>
              <a:rPr lang="fr-FR" dirty="0">
                <a:hlinkClick r:id="rId8"/>
              </a:rPr>
              <a:t>Un serveur Web sur Raspberry Pi en Techno</a:t>
            </a:r>
            <a:endParaRPr lang="fr-FR" dirty="0"/>
          </a:p>
          <a:p>
            <a:r>
              <a:rPr lang="fr-FR" dirty="0">
                <a:hlinkClick r:id="rId9"/>
              </a:rPr>
              <a:t>Simulation avec Arduino et SketchUp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1403943"/>
      </p:ext>
    </p:extLst>
  </p:cSld>
  <p:clrMapOvr>
    <a:masterClrMapping/>
  </p:clrMapOvr>
</p:sld>
</file>

<file path=ppt/theme/theme1.xml><?xml version="1.0" encoding="utf-8"?>
<a:theme xmlns:a="http://schemas.openxmlformats.org/drawingml/2006/main" name="Parallaxe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11321</TotalTime>
  <Words>255</Words>
  <Application>Microsoft Office PowerPoint</Application>
  <PresentationFormat>Grand écran</PresentationFormat>
  <Paragraphs>52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Parallaxe</vt:lpstr>
      <vt:lpstr>Présentation PowerPoint</vt:lpstr>
      <vt:lpstr>Rappel des ressources 2016-2017 à disposition</vt:lpstr>
      <vt:lpstr>2 attendus de fin de cycle</vt:lpstr>
      <vt:lpstr>L’informatique et l’algorithmique</vt:lpstr>
      <vt:lpstr>Les démarches pédagogiques recommandées</vt:lpstr>
      <vt:lpstr>Menu Activités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Fabrice Cizeron</dc:creator>
  <cp:lastModifiedBy>Fabrice Cizeron</cp:lastModifiedBy>
  <cp:revision>93</cp:revision>
  <dcterms:modified xsi:type="dcterms:W3CDTF">2018-09-05T16:04:58Z</dcterms:modified>
</cp:coreProperties>
</file>