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78" r:id="rId6"/>
    <p:sldId id="261" r:id="rId7"/>
    <p:sldId id="262" r:id="rId8"/>
    <p:sldId id="263" r:id="rId9"/>
    <p:sldId id="271" r:id="rId10"/>
    <p:sldId id="270" r:id="rId11"/>
    <p:sldId id="264" r:id="rId12"/>
    <p:sldId id="272" r:id="rId13"/>
    <p:sldId id="275" r:id="rId14"/>
    <p:sldId id="274" r:id="rId15"/>
    <p:sldId id="265" r:id="rId16"/>
    <p:sldId id="266" r:id="rId17"/>
    <p:sldId id="273" r:id="rId18"/>
    <p:sldId id="267" r:id="rId19"/>
    <p:sldId id="268" r:id="rId20"/>
    <p:sldId id="276" r:id="rId21"/>
    <p:sldId id="283" r:id="rId22"/>
    <p:sldId id="280" r:id="rId23"/>
    <p:sldId id="281" r:id="rId24"/>
    <p:sldId id="284" r:id="rId25"/>
    <p:sldId id="277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27FD5CA-802C-4C72-BC9F-6699F0E82DDF}">
  <a:tblStyle styleId="{927FD5CA-802C-4C72-BC9F-6699F0E82DDF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1FB"/>
          </a:solidFill>
        </a:fill>
      </a:tcStyle>
    </a:wholeTbl>
    <a:band1H>
      <a:tcStyle>
        <a:tcBdr/>
        <a:fill>
          <a:solidFill>
            <a:srgbClr val="CCE2F8"/>
          </a:solidFill>
        </a:fill>
      </a:tcStyle>
    </a:band1H>
    <a:band1V>
      <a:tcStyle>
        <a:tcBdr/>
        <a:fill>
          <a:solidFill>
            <a:srgbClr val="CCE2F8"/>
          </a:solidFill>
        </a:fill>
      </a:tcStyle>
    </a:band1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6" autoAdjust="0"/>
  </p:normalViewPr>
  <p:slideViewPr>
    <p:cSldViewPr>
      <p:cViewPr varScale="1">
        <p:scale>
          <a:sx n="102" d="100"/>
          <a:sy n="102" d="100"/>
        </p:scale>
        <p:origin x="499" y="9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6757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i2.appinventor.mit.edu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/>
              <a:t>Rappel du fonctionnement des services Google. </a:t>
            </a:r>
          </a:p>
          <a:p>
            <a:pPr lvl="0">
              <a:spcBef>
                <a:spcPts val="0"/>
              </a:spcBef>
              <a:buNone/>
            </a:pPr>
            <a:r>
              <a:rPr lang="fr-FR" dirty="0"/>
              <a:t>On installe une application “ MIT </a:t>
            </a:r>
            <a:r>
              <a:rPr lang="fr-FR" dirty="0" err="1"/>
              <a:t>Companion</a:t>
            </a:r>
            <a:r>
              <a:rPr lang="fr-FR" dirty="0"/>
              <a:t>” sur le smartphone</a:t>
            </a:r>
          </a:p>
          <a:p>
            <a:pPr lvl="0">
              <a:spcBef>
                <a:spcPts val="0"/>
              </a:spcBef>
              <a:buNone/>
            </a:pPr>
            <a:r>
              <a:rPr lang="fr-FR" dirty="0"/>
              <a:t>sur le navigateur du pc : </a:t>
            </a:r>
            <a:r>
              <a:rPr lang="fr-FR" u="sng" dirty="0">
                <a:solidFill>
                  <a:schemeClr val="hlink"/>
                </a:solidFill>
                <a:hlinkClick r:id="rId3"/>
              </a:rPr>
              <a:t>http://ai2.appinventor.mit.edu/</a:t>
            </a:r>
          </a:p>
          <a:p>
            <a:pPr lvl="0">
              <a:spcBef>
                <a:spcPts val="0"/>
              </a:spcBef>
              <a:buNone/>
            </a:pPr>
            <a:r>
              <a:rPr lang="fr-FR" dirty="0"/>
              <a:t>Synchronisation des applications à partir d’un QR code : faire l'activité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fr-FR" dirty="0"/>
              <a:t>Les enjeux pédagogiques et la protection des données.</a:t>
            </a:r>
          </a:p>
          <a:p>
            <a:pPr lvl="0">
              <a:spcBef>
                <a:spcPts val="0"/>
              </a:spcBef>
              <a:buNone/>
            </a:pPr>
            <a:r>
              <a:rPr lang="fr-FR" dirty="0"/>
              <a:t>Attention au compte personnel!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202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pas de retour menu, on passe les 3 diapo à la suite dans la présentation mais on ne revient pas dessus une fois arrivé au activités.</a:t>
            </a: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-FR" baseline="0"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dirty="0"/>
              <a:t>Insister auprès des collègues sur</a:t>
            </a:r>
            <a:r>
              <a:rPr lang="fr-FR" baseline="0" dirty="0"/>
              <a:t> le fait que ces activités ont été testés avec des élèves !</a:t>
            </a:r>
            <a:endParaRPr dirty="0"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546100" y="-4763"/>
            <a:ext cx="5014911" cy="6862763"/>
            <a:chOff x="2928938" y="-4763"/>
            <a:chExt cx="5014911" cy="6862763"/>
          </a:xfrm>
        </p:grpSpPr>
        <p:sp>
          <p:nvSpPr>
            <p:cNvPr id="24" name="Shape 24"/>
            <p:cNvSpPr/>
            <p:nvPr/>
          </p:nvSpPr>
          <p:spPr>
            <a:xfrm>
              <a:off x="3367087" y="-4763"/>
              <a:ext cx="1063624" cy="27828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098"/>
                  </a:moveTo>
                  <a:lnTo>
                    <a:pt x="40298" y="120000"/>
                  </a:lnTo>
                  <a:lnTo>
                    <a:pt x="120000" y="0"/>
                  </a:lnTo>
                  <a:lnTo>
                    <a:pt x="77014" y="0"/>
                  </a:lnTo>
                  <a:lnTo>
                    <a:pt x="0" y="116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Shape 25"/>
            <p:cNvSpPr/>
            <p:nvPr/>
          </p:nvSpPr>
          <p:spPr>
            <a:xfrm>
              <a:off x="2928938" y="-4763"/>
              <a:ext cx="1035049" cy="2673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411" y="120000"/>
                  </a:moveTo>
                  <a:lnTo>
                    <a:pt x="120000" y="0"/>
                  </a:lnTo>
                  <a:lnTo>
                    <a:pt x="75644" y="0"/>
                  </a:lnTo>
                  <a:lnTo>
                    <a:pt x="0" y="115938"/>
                  </a:lnTo>
                  <a:lnTo>
                    <a:pt x="40306" y="119786"/>
                  </a:lnTo>
                  <a:lnTo>
                    <a:pt x="41411" y="1200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Shape 26"/>
            <p:cNvSpPr/>
            <p:nvPr/>
          </p:nvSpPr>
          <p:spPr>
            <a:xfrm>
              <a:off x="2928938" y="2582861"/>
              <a:ext cx="2693986" cy="42751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4696" y="120000"/>
                  </a:lnTo>
                  <a:lnTo>
                    <a:pt x="119999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Shape 27"/>
            <p:cNvSpPr/>
            <p:nvPr/>
          </p:nvSpPr>
          <p:spPr>
            <a:xfrm>
              <a:off x="3371850" y="2692400"/>
              <a:ext cx="3332161" cy="416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1554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8" name="Shape 28"/>
            <p:cNvSpPr/>
            <p:nvPr/>
          </p:nvSpPr>
          <p:spPr>
            <a:xfrm>
              <a:off x="3367087" y="2687636"/>
              <a:ext cx="4576761" cy="417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4" y="137"/>
                  </a:lnTo>
                  <a:lnTo>
                    <a:pt x="87492" y="120000"/>
                  </a:lnTo>
                  <a:lnTo>
                    <a:pt x="120000" y="120000"/>
                  </a:lnTo>
                  <a:lnTo>
                    <a:pt x="9365" y="2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4030" y="4940"/>
                  </a:lnTo>
                  <a:lnTo>
                    <a:pt x="12116" y="2670"/>
                  </a:lnTo>
                  <a:lnTo>
                    <a:pt x="11957" y="2537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90186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2928400" y="1380067"/>
            <a:ext cx="8574621" cy="2616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4515376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panoramique avec légen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484311" y="4732864"/>
            <a:ext cx="1001871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23860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0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tion avec légen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1598612" y="863023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0893425" y="281939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436810" y="3428998"/>
            <a:ext cx="853281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484312" y="3308580"/>
            <a:ext cx="1001870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484312" y="4777380"/>
            <a:ext cx="1001871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 cita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1598612" y="863023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0893425" y="281939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484312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r" rtl="0">
              <a:spcBef>
                <a:spcPts val="4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rai ou faux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2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4931565" y="-780257"/>
            <a:ext cx="3124200" cy="10018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64770" algn="l" rtl="0">
              <a:spcBef>
                <a:spcPts val="4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8065139" y="2353315"/>
            <a:ext cx="5105399" cy="1770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2941482" y="-771371"/>
            <a:ext cx="5105399" cy="80197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64770" algn="l" rtl="0">
              <a:spcBef>
                <a:spcPts val="4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484309" y="2666999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64770" algn="l" rtl="0">
              <a:spcBef>
                <a:spcPts val="4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951856" y="5867130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572278" y="2666999"/>
            <a:ext cx="8930746" cy="2110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572277" y="4777380"/>
            <a:ext cx="893074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20015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84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56844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6096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6096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811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811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8109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8109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20015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84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56844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6096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6096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811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811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8109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8109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72178" y="2658533"/>
            <a:ext cx="460718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800" b="0" i="0" u="none" strike="noStrike" cap="none">
                <a:solidFill>
                  <a:srgbClr val="1186C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20015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84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56844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6096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6096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811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811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8109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8109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6880486" y="2667000"/>
            <a:ext cx="4622536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800" b="0" i="0" u="none" strike="noStrike" cap="none">
                <a:solidFill>
                  <a:srgbClr val="1186C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20015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84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56844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6096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6096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811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811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8109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8109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262032" y="685799"/>
            <a:ext cx="6240989" cy="5105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0160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20015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384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42544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7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3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7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1186C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150812" y="0"/>
            <a:ext cx="2436812" cy="6858000"/>
            <a:chOff x="1320800" y="0"/>
            <a:chExt cx="2436812" cy="6858000"/>
          </a:xfrm>
        </p:grpSpPr>
        <p:sp>
          <p:nvSpPr>
            <p:cNvPr id="11" name="Shape 11"/>
            <p:cNvSpPr/>
            <p:nvPr/>
          </p:nvSpPr>
          <p:spPr>
            <a:xfrm>
              <a:off x="1627187" y="0"/>
              <a:ext cx="1122363" cy="53292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034"/>
                  </a:moveTo>
                  <a:lnTo>
                    <a:pt x="26478" y="119999"/>
                  </a:lnTo>
                  <a:lnTo>
                    <a:pt x="120000" y="0"/>
                  </a:lnTo>
                  <a:lnTo>
                    <a:pt x="92842" y="0"/>
                  </a:lnTo>
                  <a:lnTo>
                    <a:pt x="0" y="1190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Shape 12"/>
            <p:cNvSpPr/>
            <p:nvPr/>
          </p:nvSpPr>
          <p:spPr>
            <a:xfrm>
              <a:off x="1320800" y="0"/>
              <a:ext cx="1117599" cy="5276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2897" y="0"/>
                  </a:lnTo>
                  <a:lnTo>
                    <a:pt x="0" y="119133"/>
                  </a:lnTo>
                  <a:lnTo>
                    <a:pt x="26761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1320800" y="5238750"/>
              <a:ext cx="1228724" cy="16192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4728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1627187" y="5291137"/>
              <a:ext cx="1495424" cy="1566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5796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1627187" y="5286375"/>
              <a:ext cx="2130424" cy="1571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3"/>
                  </a:moveTo>
                  <a:lnTo>
                    <a:pt x="84232" y="120000"/>
                  </a:lnTo>
                  <a:lnTo>
                    <a:pt x="120000" y="120000"/>
                  </a:lnTo>
                  <a:lnTo>
                    <a:pt x="13949" y="3272"/>
                  </a:lnTo>
                  <a:lnTo>
                    <a:pt x="0" y="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6" name="Shape 16"/>
            <p:cNvSpPr/>
            <p:nvPr/>
          </p:nvSpPr>
          <p:spPr>
            <a:xfrm>
              <a:off x="1320800" y="5238750"/>
              <a:ext cx="1695450" cy="16192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20674" y="7058"/>
                  </a:lnTo>
                  <a:lnTo>
                    <a:pt x="17303" y="3176"/>
                  </a:lnTo>
                  <a:lnTo>
                    <a:pt x="17640" y="3176"/>
                  </a:lnTo>
                  <a:lnTo>
                    <a:pt x="17640" y="2823"/>
                  </a:lnTo>
                  <a:lnTo>
                    <a:pt x="17303" y="28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86966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484309" y="2666999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64770" algn="l" rtl="0">
              <a:spcBef>
                <a:spcPts val="4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1186C3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jpg"/><Relationship Id="rId10" Type="http://schemas.openxmlformats.org/officeDocument/2006/relationships/hyperlink" Target="mailto:fcizeron@ac-grenoble.fr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#slide=id.p7"/><Relationship Id="rId3" Type="http://schemas.openxmlformats.org/officeDocument/2006/relationships/hyperlink" Target="https://play.google.com/store/apps/details?id=com.pas.webcam" TargetMode="External"/><Relationship Id="rId7" Type="http://schemas.openxmlformats.org/officeDocument/2006/relationships/hyperlink" Target="https://play.google.com/store/apps/details?id=ar.com.lrusso.tinyftpserver.free&amp;hl=fr" TargetMode="External"/><Relationship Id="rId12" Type="http://schemas.openxmlformats.org/officeDocument/2006/relationships/hyperlink" Target="https://drive.google.com/open?id=1QrVXbQkGjLQrmWc-XXkr0c8uyxbqisk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overlook.android.fing" TargetMode="External"/><Relationship Id="rId11" Type="http://schemas.openxmlformats.org/officeDocument/2006/relationships/hyperlink" Target="https://drive.google.com/open?id=1hOK6HWTwZJRlLYveahyD9Z-8ukKEBcEp" TargetMode="External"/><Relationship Id="rId5" Type="http://schemas.openxmlformats.org/officeDocument/2006/relationships/hyperlink" Target="https://play.google.com/store/apps/details?id=jp.ubi.common.http.server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play.google.com/store/apps/details?id=com.mm.network" TargetMode="Externa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2.xml"/><Relationship Id="rId7" Type="http://schemas.openxmlformats.org/officeDocument/2006/relationships/hyperlink" Target="Contenu%20stagiaires/Activit&#233;s%20formation/2%20Formation%20aux%20r&#233;seaux/2%20RESEAU0%20-%20Initiation%20&#224;%20Packet%20Tracer%20-%20vid&#233;os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-grenoble.fr/disciplines/sii/file/Technologie/Ressources/formation/2RESEAU00.zip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hyperlink" Target="Contenu%20stagiaires/Activit&#233;s%20formation/2%20Formation%20aux%20r&#233;seaux/2%20RESEAU1%20-%20Dessine%20moi%20le%20r&#233;seau%20du%20coll&#232;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slide" Target="slide2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ne6xqlbQL_eeB2MxB4wp6ZT-RZhLMxhw" TargetMode="External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0" Type="http://schemas.openxmlformats.org/officeDocument/2006/relationships/image" Target="../media/image41.png"/><Relationship Id="rId4" Type="http://schemas.openxmlformats.org/officeDocument/2006/relationships/image" Target="../media/image20.png"/><Relationship Id="rId9" Type="http://schemas.openxmlformats.org/officeDocument/2006/relationships/image" Target="../media/image40.png"/><Relationship Id="rId14" Type="http://schemas.openxmlformats.org/officeDocument/2006/relationships/hyperlink" Target="http://www.ac-grenoble.fr/disciplines/sii/file/Technologie/Ressources/formation/2RESEAU00.zi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-grenoble.fr/disciplines/sii/file/Technologie/Ressources/formation/2formation2017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://ai2.appinventor.mit.ed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hyperlink" Target="https://sourceforge.net/projects/ai2u/files/ai2u%204.3/" TargetMode="External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-grenoble.fr/disciplines/sii/file/Technologie/Ressources/formation/3ALGOAPPI07.zip" TargetMode="External"/><Relationship Id="rId3" Type="http://schemas.openxmlformats.org/officeDocument/2006/relationships/hyperlink" Target="http://www.ac-grenoble.fr/disciplines/sii/file/Technologie/Ressources/formation/3ALGOAPPI01.zip" TargetMode="External"/><Relationship Id="rId7" Type="http://schemas.openxmlformats.org/officeDocument/2006/relationships/hyperlink" Target="http://www.ac-grenoble.fr/disciplines/sii/file/Technologie/Ressources/formation/3ALGOAPPI04.zip" TargetMode="External"/><Relationship Id="rId12" Type="http://schemas.openxmlformats.org/officeDocument/2006/relationships/hyperlink" Target="http://www.ac-grenoble.fr/disciplines/sii/file/Technologie/Ressources/formation/3ALGOAPPI00.zi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-grenoble.fr/disciplines/sii/file/Technologie/Ressources/formation/3ALGOAPPI06.zip" TargetMode="External"/><Relationship Id="rId11" Type="http://schemas.openxmlformats.org/officeDocument/2006/relationships/hyperlink" Target="https://drive.google.com/open?id=0B4FBkJcAEF0IWUdxZlJ0ZFR0aXc" TargetMode="External"/><Relationship Id="rId5" Type="http://schemas.openxmlformats.org/officeDocument/2006/relationships/hyperlink" Target="http://www.ac-grenoble.fr/disciplines/sii/file/Technologie/Ressources/formation/3ALGOAPPI05.zip" TargetMode="External"/><Relationship Id="rId10" Type="http://schemas.openxmlformats.org/officeDocument/2006/relationships/hyperlink" Target="http://www.ac-grenoble.fr/disciplines/sii/file/Technologie/Ressources/formation/2formation2017.html" TargetMode="External"/><Relationship Id="rId4" Type="http://schemas.openxmlformats.org/officeDocument/2006/relationships/hyperlink" Target="http://www.ac-grenoble.fr/disciplines/sii/file/Technologie/Ressources/formation/3ALGOAPPI02.zip" TargetMode="External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#slide=id.p10"/><Relationship Id="rId11" Type="http://schemas.openxmlformats.org/officeDocument/2006/relationships/slide" Target="slide25.xml"/><Relationship Id="rId5" Type="http://schemas.openxmlformats.org/officeDocument/2006/relationships/slide" Target="slide4.xml"/><Relationship Id="rId10" Type="http://schemas.openxmlformats.org/officeDocument/2006/relationships/slide" Target="slide24.xml"/><Relationship Id="rId4" Type="http://schemas.openxmlformats.org/officeDocument/2006/relationships/hyperlink" Target="#slide=id.g19143926e4_3_0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8.png"/><Relationship Id="rId7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-grenoble.fr/disciplines/sii/file/Technologie/Ressources/formation/3ALGOAPPI01.zip" TargetMode="External"/><Relationship Id="rId5" Type="http://schemas.openxmlformats.org/officeDocument/2006/relationships/hyperlink" Target="http://localhost:8888/" TargetMode="External"/><Relationship Id="rId4" Type="http://schemas.openxmlformats.org/officeDocument/2006/relationships/hyperlink" Target="http://ai2.appinventor.mit.ed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s://prezi.com/5msc8ixuwej-/vous-avez-dit-arduino/?utm_campaign=share&amp;utm_medium=copy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www.ac-grenoble.fr/disciplines/sii/file/Technologie/Ressources/formation/4ALGOPROT01.zip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-grenoble.fr/disciplines/sii/file/Technologie/Ressources/formation/4ALGOPROT10.zip" TargetMode="External"/><Relationship Id="rId5" Type="http://schemas.openxmlformats.org/officeDocument/2006/relationships/hyperlink" Target="http://www.ac-grenoble.fr/disciplines/sii/file/Technologie/Ressources/formation/4ALGOPROT04.zip" TargetMode="External"/><Relationship Id="rId4" Type="http://schemas.openxmlformats.org/officeDocument/2006/relationships/hyperlink" Target="http://www.ac-grenoble.fr/disciplines/sii/file/Technologie/Ressources/formation/4ALGOPROT03.zip" TargetMode="External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://www.ac-grenoble.fr/disciplines/sii/file/Technologie/Ressources/formation/4ALGOPROT02.zip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www.ac-grenoble.fr/disciplines/sii/file/Technologie/Ressources/formation/4ALGOPROT09.zip" TargetMode="External"/><Relationship Id="rId4" Type="http://schemas.openxmlformats.org/officeDocument/2006/relationships/hyperlink" Target="http://www.ac-grenoble.fr/disciplines/sii/file/Technologie/Ressources/formation/4ALGOPROT05.zi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1.1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hyperlink" Target="http://www.ac-grenoble.fr/disciplines/sii/file/Technologie/Ressources/formation/2RESEAU09.zi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slide" Target="slide2.xml"/><Relationship Id="rId4" Type="http://schemas.openxmlformats.org/officeDocument/2006/relationships/slide" Target="slide24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2.xm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netacad.com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www.ac-grenoble.fr/disciplines/sii/file/Technologie/Ressources/formation/2RESEAU09.zip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www.ac-grenoble.fr/disciplines/sii/file/Technologie/Ressources/formation/2RESEAU10.zip" TargetMode="Externa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#slide=id.p7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-grenoble.fr/disciplines/sii/file/Technologie/Ressources/formation/2formation2017.html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hyperlink" Target="Contenu%20stagiaires/Activit&#233;s%20formation/2%20Formation%20aux%20r&#233;seau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slide=id.p7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201850515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966" y="6125860"/>
            <a:ext cx="966344" cy="6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8696" y="4266576"/>
            <a:ext cx="2802974" cy="97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Afficher l'image d'orig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125" y="5701126"/>
            <a:ext cx="1776665" cy="84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7789" y="4266576"/>
            <a:ext cx="1571035" cy="149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306" y="4427560"/>
            <a:ext cx="2293667" cy="143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6233" y="5659737"/>
            <a:ext cx="1651479" cy="6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34127" y="5480648"/>
            <a:ext cx="1579008" cy="102805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754850" y="349324"/>
            <a:ext cx="6928500" cy="2143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5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Informatique et Programmation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Novembre – Décembre 2016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 des formateurs en technologie</a:t>
            </a: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4885666" y="6436294"/>
            <a:ext cx="3324742" cy="3955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Fabrice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Cizeron</a:t>
            </a: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 descr="Afficher l'image d'origin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17839" y="681706"/>
            <a:ext cx="2508578" cy="181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55573" y="4427560"/>
            <a:ext cx="26479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Shape 241"/>
          <p:cNvGraphicFramePr/>
          <p:nvPr>
            <p:extLst>
              <p:ext uri="{D42A27DB-BD31-4B8C-83A1-F6EECF244321}">
                <p14:modId xmlns:p14="http://schemas.microsoft.com/office/powerpoint/2010/main" val="3780468603"/>
              </p:ext>
            </p:extLst>
          </p:nvPr>
        </p:nvGraphicFramePr>
        <p:xfrm>
          <a:off x="407368" y="1509574"/>
          <a:ext cx="11674497" cy="4265125"/>
        </p:xfrm>
        <a:graphic>
          <a:graphicData uri="http://schemas.openxmlformats.org/drawingml/2006/table">
            <a:tbl>
              <a:tblPr firstRow="1" bandRow="1">
                <a:noFill/>
                <a:tableStyleId>{927FD5CA-802C-4C72-BC9F-6699F0E82DDF}</a:tableStyleId>
              </a:tblPr>
              <a:tblGrid>
                <a:gridCol w="389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Niveau 1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écouverte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Niveau 2 Approfondissement  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Niveau 3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Ma</a:t>
                      </a:r>
                      <a:r>
                        <a:rPr lang="fr-FR" sz="2400">
                          <a:solidFill>
                            <a:srgbClr val="002060"/>
                          </a:solidFill>
                        </a:rPr>
                        <a:t>î</a:t>
                      </a: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trise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u="none" strike="noStrike" cap="none" dirty="0"/>
                        <a:t>1</a:t>
                      </a:r>
                      <a:r>
                        <a:rPr lang="fr-FR" sz="1800" dirty="0"/>
                        <a:t> </a:t>
                      </a:r>
                      <a:r>
                        <a:rPr lang="fr-FR" sz="1800" u="none" strike="noStrike" cap="none" dirty="0"/>
                        <a:t>- Se connecter au réseau Wifi à partir d’une tablette ou d’un pc portable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dirty="0"/>
                        <a:t>4 - Mettre en œuvre une caméra IP avec </a:t>
                      </a:r>
                      <a:r>
                        <a:rPr lang="fr-FR" sz="1800" u="sng" dirty="0" err="1">
                          <a:solidFill>
                            <a:schemeClr val="hlink"/>
                          </a:solidFill>
                          <a:hlinkClick r:id="rId3"/>
                        </a:rPr>
                        <a:t>IPWebcam</a:t>
                      </a:r>
                      <a:endParaRPr lang="fr-FR" sz="1800" u="sng" dirty="0">
                        <a:solidFill>
                          <a:schemeClr val="hlink"/>
                        </a:solidFill>
                        <a:hlinkClick r:id="rId3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/>
                        <a:t>7 - Sécuriser son réseau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/>
                        <a:t>(blocage d’une machine?, ajout d’un proxy?, firewall?...)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fr-FR" sz="1800" u="none" strike="noStrike" cap="none" dirty="0"/>
                        <a:t>2 - </a:t>
                      </a:r>
                      <a:r>
                        <a:rPr lang="fr-FR" sz="1800" dirty="0"/>
                        <a:t>Réaliser des tests de communication entre 2 périphériques avec </a:t>
                      </a:r>
                      <a:r>
                        <a:rPr lang="fr-FR" sz="1800" u="sng" dirty="0">
                          <a:solidFill>
                            <a:schemeClr val="hlink"/>
                          </a:solidFill>
                          <a:hlinkClick r:id="rId4"/>
                        </a:rPr>
                        <a:t>PING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/>
                        <a:t>5 - Distribuer un site à partir d’un serveur Web avec </a:t>
                      </a:r>
                      <a:r>
                        <a:rPr lang="fr-FR" sz="1800" u="sng" dirty="0" err="1">
                          <a:solidFill>
                            <a:schemeClr val="hlink"/>
                          </a:solidFill>
                          <a:hlinkClick r:id="rId5"/>
                        </a:rPr>
                        <a:t>SimpleHTTPServer</a:t>
                      </a:r>
                      <a:endParaRPr lang="fr-FR" sz="1800" u="sng" dirty="0">
                        <a:solidFill>
                          <a:schemeClr val="hlink"/>
                        </a:solidFill>
                        <a:hlinkClick r:id="rId5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fr-FR" sz="1800" u="none" strike="noStrike" cap="none"/>
                        <a:t> 3 </a:t>
                      </a:r>
                      <a:r>
                        <a:rPr lang="fr-FR" sz="1800"/>
                        <a:t>-</a:t>
                      </a:r>
                      <a:r>
                        <a:rPr lang="fr-FR" sz="1800" u="none" strike="noStrike" cap="none"/>
                        <a:t> </a:t>
                      </a:r>
                      <a:r>
                        <a:rPr lang="fr-FR" sz="1800"/>
                        <a:t>Rechercher sur le réseau les périphériques connectés avec </a:t>
                      </a:r>
                      <a:r>
                        <a:rPr lang="fr-FR" sz="1800" u="sng">
                          <a:solidFill>
                            <a:schemeClr val="hlink"/>
                          </a:solidFill>
                          <a:hlinkClick r:id="rId6"/>
                        </a:rPr>
                        <a:t>FINGNetworkTools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/>
                        <a:t>6 - Distribuer un serveur de fichier avec </a:t>
                      </a:r>
                      <a:r>
                        <a:rPr lang="fr-FR" sz="1800" u="sng" dirty="0" err="1">
                          <a:solidFill>
                            <a:schemeClr val="hlink"/>
                          </a:solidFill>
                          <a:hlinkClick r:id="rId7"/>
                        </a:rPr>
                        <a:t>TinyFTPServer</a:t>
                      </a:r>
                      <a:endParaRPr lang="fr-FR" sz="1800" u="sng" dirty="0">
                        <a:solidFill>
                          <a:schemeClr val="hlink"/>
                        </a:solidFill>
                        <a:hlinkClick r:id="rId7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2" name="Shape 242" descr="retourmenu.pn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RouteurCISCO_avant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01725" y="138596"/>
            <a:ext cx="1961850" cy="12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1631503" y="0"/>
            <a:ext cx="8470221" cy="15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Pour aller plus loin !</a:t>
            </a:r>
          </a:p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Les applications nécessaires pour les activités réseaux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46634" y="5988461"/>
            <a:ext cx="31101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hlinkClick r:id="rId11"/>
              </a:rPr>
              <a:t>Tutoriels vidéo </a:t>
            </a:r>
            <a:r>
              <a:rPr lang="fr-FR" sz="1800" dirty="0"/>
              <a:t>d’utilisation</a:t>
            </a:r>
            <a:br>
              <a:rPr lang="fr-FR" sz="1800" dirty="0"/>
            </a:br>
            <a:r>
              <a:rPr lang="fr-FR" sz="1800" dirty="0"/>
              <a:t>des tablettes </a:t>
            </a:r>
            <a:r>
              <a:rPr lang="fr-FR" sz="1800" dirty="0">
                <a:hlinkClick r:id="rId11"/>
              </a:rPr>
              <a:t>ICI</a:t>
            </a:r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 rot="20699442">
            <a:off x="8577272" y="4180744"/>
            <a:ext cx="31101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Les fichiers </a:t>
            </a:r>
            <a:r>
              <a:rPr lang="fr-FR" sz="1800" dirty="0" err="1"/>
              <a:t>apk</a:t>
            </a:r>
            <a:r>
              <a:rPr lang="fr-FR" sz="1800" dirty="0"/>
              <a:t> d’installation des applis sont aussi  </a:t>
            </a:r>
            <a:r>
              <a:rPr lang="fr-FR" sz="1800" dirty="0">
                <a:hlinkClick r:id="rId12"/>
              </a:rPr>
              <a:t>ICI</a:t>
            </a:r>
            <a:endParaRPr lang="fr-FR" sz="1800" dirty="0"/>
          </a:p>
        </p:txBody>
      </p:sp>
      <p:sp>
        <p:nvSpPr>
          <p:cNvPr id="11" name="Shape 208"/>
          <p:cNvSpPr txBox="1">
            <a:spLocks/>
          </p:cNvSpPr>
          <p:nvPr/>
        </p:nvSpPr>
        <p:spPr>
          <a:xfrm rot="-4798050">
            <a:off x="-1755291" y="802790"/>
            <a:ext cx="4734351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600" b="1" dirty="0">
                <a:solidFill>
                  <a:srgbClr val="C00000"/>
                </a:solidFill>
              </a:rPr>
              <a:t>Partie 1 réseaux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0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 descr="retourmenu.png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66">
            <a:off x="9869348" y="161006"/>
            <a:ext cx="2212500" cy="13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0" y="121214"/>
            <a:ext cx="12192000" cy="13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   Les activités réseaux avec le logiciel </a:t>
            </a:r>
          </a:p>
          <a:p>
            <a:pPr lvl="0" rtl="0"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   </a:t>
            </a:r>
            <a:r>
              <a:rPr lang="fr-FR" sz="3600" b="1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Packet Tracer</a:t>
            </a:r>
            <a:endParaRPr lang="fr-FR" sz="18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Shape 230"/>
          <p:cNvSpPr txBox="1">
            <a:spLocks noGrp="1"/>
          </p:cNvSpPr>
          <p:nvPr>
            <p:ph type="body" idx="1"/>
          </p:nvPr>
        </p:nvSpPr>
        <p:spPr>
          <a:xfrm>
            <a:off x="1487488" y="1628800"/>
            <a:ext cx="6809106" cy="4248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De </a:t>
            </a:r>
            <a:r>
              <a:rPr lang="fr-FR" dirty="0">
                <a:hlinkClick r:id="rId6"/>
              </a:rPr>
              <a:t>nombreuses vidéos </a:t>
            </a:r>
            <a:r>
              <a:rPr lang="fr-FR" dirty="0"/>
              <a:t>à destination des professeurs pour la prise en main de Packet Tracer ont été faites.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endParaRPr lang="fr-FR"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Pour chaque activité vue précédemment :</a:t>
            </a:r>
          </a:p>
          <a:p>
            <a:pPr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1 simulation avec Packet Tracer</a:t>
            </a:r>
          </a:p>
          <a:p>
            <a:pPr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1 tutoriel vidéo.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endParaRPr lang="fr-FR"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Ex : Dessin du réseau du collège </a:t>
            </a:r>
          </a:p>
        </p:txBody>
      </p:sp>
      <p:pic>
        <p:nvPicPr>
          <p:cNvPr id="2050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28" y="2523401"/>
            <a:ext cx="5355968" cy="282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27" y="4149080"/>
            <a:ext cx="5169729" cy="20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94" y="1465594"/>
            <a:ext cx="2513286" cy="279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4" y="4248781"/>
            <a:ext cx="3119965" cy="2346068"/>
          </a:xfrm>
          <a:prstGeom prst="rect">
            <a:avLst/>
          </a:prstGeom>
        </p:spPr>
      </p:pic>
      <p:sp>
        <p:nvSpPr>
          <p:cNvPr id="12" name="Shape 208"/>
          <p:cNvSpPr txBox="1">
            <a:spLocks/>
          </p:cNvSpPr>
          <p:nvPr/>
        </p:nvSpPr>
        <p:spPr>
          <a:xfrm rot="-4798050">
            <a:off x="-1755291" y="802790"/>
            <a:ext cx="4734351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600" b="1">
                <a:solidFill>
                  <a:srgbClr val="C00000"/>
                </a:solidFill>
              </a:rPr>
              <a:t>Partie 1 réseaux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 descr="retourmenu.png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66">
            <a:off x="9869348" y="161006"/>
            <a:ext cx="2212500" cy="13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423824" y="121214"/>
            <a:ext cx="11768176" cy="13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   Limitations avec </a:t>
            </a:r>
            <a:r>
              <a:rPr lang="fr-FR" sz="3600" b="1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Packet</a:t>
            </a:r>
            <a:r>
              <a:rPr lang="fr-FR" sz="3600" b="1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Tracer </a:t>
            </a:r>
            <a:r>
              <a:rPr lang="fr-FR" sz="3600" b="1" u="sng" dirty="0">
                <a:solidFill>
                  <a:schemeClr val="dk1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V7</a:t>
            </a:r>
            <a:endParaRPr lang="fr-FR" sz="1800" b="1" dirty="0">
              <a:solidFill>
                <a:schemeClr val="dk1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487488" y="1628800"/>
            <a:ext cx="10018712" cy="3744416"/>
          </a:xfrm>
        </p:spPr>
        <p:txBody>
          <a:bodyPr anchor="t"/>
          <a:lstStyle/>
          <a:p>
            <a:r>
              <a:rPr lang="fr-FR" dirty="0"/>
              <a:t>Une identification est demandée au démarrage</a:t>
            </a:r>
          </a:p>
          <a:p>
            <a:r>
              <a:rPr lang="fr-FR" dirty="0"/>
              <a:t>Connexion à l’aide de votre identifiant Cisco – </a:t>
            </a:r>
            <a:r>
              <a:rPr lang="fr-FR" dirty="0" err="1"/>
              <a:t>NetAcad</a:t>
            </a:r>
            <a:endParaRPr lang="fr-FR" dirty="0"/>
          </a:p>
          <a:p>
            <a:r>
              <a:rPr lang="fr-FR" dirty="0"/>
              <a:t>Pour les élèves : Connexion en mode Invité</a:t>
            </a:r>
          </a:p>
          <a:p>
            <a:r>
              <a:rPr lang="fr-FR" dirty="0"/>
              <a:t>Une limitation :</a:t>
            </a:r>
          </a:p>
          <a:p>
            <a:pPr lvl="1"/>
            <a:r>
              <a:rPr lang="fr-FR" sz="2400" dirty="0"/>
              <a:t>10 enregistrements par poste</a:t>
            </a:r>
            <a:br>
              <a:rPr lang="fr-FR" sz="2400" dirty="0"/>
            </a:br>
            <a:r>
              <a:rPr lang="fr-FR" sz="2400" dirty="0"/>
              <a:t>et par élève</a:t>
            </a:r>
          </a:p>
          <a:p>
            <a:pPr marL="641350" lvl="1" indent="0">
              <a:buNone/>
            </a:pPr>
            <a:r>
              <a:rPr lang="fr-FR" sz="2400" dirty="0"/>
              <a:t>(pas d'enregistrement régulier…)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708919"/>
            <a:ext cx="4543938" cy="3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7320136" y="2996952"/>
            <a:ext cx="3960440" cy="324036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08"/>
          <p:cNvSpPr txBox="1">
            <a:spLocks/>
          </p:cNvSpPr>
          <p:nvPr/>
        </p:nvSpPr>
        <p:spPr>
          <a:xfrm rot="-4798050">
            <a:off x="-1755291" y="802790"/>
            <a:ext cx="4734351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600" b="1">
                <a:solidFill>
                  <a:srgbClr val="C00000"/>
                </a:solidFill>
              </a:rPr>
              <a:t>Partie 1 réseaux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FC78BE-0C50-4F88-A27D-7E000B262E93}"/>
              </a:ext>
            </a:extLst>
          </p:cNvPr>
          <p:cNvSpPr txBox="1"/>
          <p:nvPr/>
        </p:nvSpPr>
        <p:spPr>
          <a:xfrm>
            <a:off x="1627242" y="5373216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Ces limitations n’existent pas avec la version Middle </a:t>
            </a:r>
            <a:r>
              <a:rPr lang="fr-FR" dirty="0" err="1">
                <a:solidFill>
                  <a:srgbClr val="FF0000"/>
                </a:solidFill>
                <a:highlight>
                  <a:srgbClr val="FFFF00"/>
                </a:highlight>
              </a:rPr>
              <a:t>School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 fournie au printemps 2017 par Cisco. Toutefois cette version MS basée sur la version 6.3 ne sait pas lire les fichiers fournis avec cette formation !</a:t>
            </a:r>
          </a:p>
        </p:txBody>
      </p:sp>
    </p:spTree>
    <p:extLst>
      <p:ext uri="{BB962C8B-B14F-4D97-AF65-F5344CB8AC3E}">
        <p14:creationId xmlns:p14="http://schemas.microsoft.com/office/powerpoint/2010/main" val="36233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 descr="retourmenu.png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66">
            <a:off x="9869348" y="161006"/>
            <a:ext cx="2212500" cy="13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423824" y="121214"/>
            <a:ext cx="11768176" cy="13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   </a:t>
            </a:r>
            <a:r>
              <a:rPr lang="fr-FR" sz="32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1ère  activité</a:t>
            </a:r>
          </a:p>
          <a:p>
            <a:pPr lvl="0" rtl="0"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avec   </a:t>
            </a:r>
            <a:r>
              <a:rPr lang="fr-FR" sz="3600" b="1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Packet Tracer</a:t>
            </a:r>
            <a:endParaRPr lang="fr-FR" sz="18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Shape 230"/>
          <p:cNvSpPr txBox="1">
            <a:spLocks noGrp="1"/>
          </p:cNvSpPr>
          <p:nvPr>
            <p:ph type="body" idx="1"/>
          </p:nvPr>
        </p:nvSpPr>
        <p:spPr>
          <a:xfrm>
            <a:off x="1462665" y="1789938"/>
            <a:ext cx="9690493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Se connecter en mode Invité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Dessiner un mini réseau contenant un routeur WRT300N (le plus proche de notre routeur Cisco), une tablette, un smartphone, un PC fixe, un PC portable en Wifi.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Relier le PC fixe au routeur avec un câble Ethernet (sur des ports </a:t>
            </a:r>
            <a:r>
              <a:rPr lang="fr-FR" sz="2000" dirty="0" err="1"/>
              <a:t>FastEthernet</a:t>
            </a:r>
            <a:r>
              <a:rPr lang="fr-FR" sz="2000" dirty="0"/>
              <a:t>)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Visualiser les adresses IP (souris sur les appareils)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Tester la communication par un Ping ou un 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Vous pouvez paramétrer la sécurité du réseau Wifi</a:t>
            </a:r>
            <a:br>
              <a:rPr lang="fr-FR" sz="2000" dirty="0"/>
            </a:br>
            <a:r>
              <a:rPr lang="fr-FR" sz="2000" dirty="0"/>
              <a:t>(Clic droit-Configuration-Wireless ou sans fil)  :</a:t>
            </a:r>
          </a:p>
          <a:p>
            <a:pPr marL="2414905" lvl="5" indent="0" algn="ctr">
              <a:buClrTx/>
              <a:buSzPct val="100000"/>
              <a:buNone/>
            </a:pPr>
            <a:r>
              <a:rPr lang="fr-FR" sz="2000" b="1" dirty="0"/>
              <a:t>SSID : </a:t>
            </a:r>
            <a:r>
              <a:rPr lang="fr-FR" sz="2000" b="1" dirty="0" err="1"/>
              <a:t>TechnoExp</a:t>
            </a:r>
            <a:endParaRPr lang="fr-FR" sz="2000" b="1" dirty="0"/>
          </a:p>
          <a:p>
            <a:pPr marL="2414905" lvl="5" indent="0" algn="ctr">
              <a:buClrTx/>
              <a:buSzPct val="100000"/>
              <a:buNone/>
            </a:pPr>
            <a:r>
              <a:rPr lang="fr-FR" sz="2000" b="1" dirty="0"/>
              <a:t>Clé wpa2-psk : </a:t>
            </a:r>
            <a:r>
              <a:rPr lang="fr-FR" sz="2000" b="1" dirty="0" err="1"/>
              <a:t>TechnoEleves</a:t>
            </a:r>
            <a:endParaRPr lang="fr-FR" sz="2000" b="1" dirty="0"/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endParaRPr lang="fr-FR" sz="20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175813" y="1373219"/>
            <a:ext cx="2020044" cy="939024"/>
            <a:chOff x="7248128" y="1985920"/>
            <a:chExt cx="2020044" cy="9390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144" y="2433281"/>
              <a:ext cx="333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200" y="2099906"/>
              <a:ext cx="342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4272" y="1985920"/>
              <a:ext cx="7239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necteur droit avec flèche 2"/>
            <p:cNvCxnSpPr>
              <a:endCxn id="1026" idx="1"/>
            </p:cNvCxnSpPr>
            <p:nvPr/>
          </p:nvCxnSpPr>
          <p:spPr>
            <a:xfrm flipV="1">
              <a:off x="7248128" y="2599969"/>
              <a:ext cx="144016" cy="3249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1026" idx="0"/>
              <a:endCxn id="1027" idx="1"/>
            </p:cNvCxnSpPr>
            <p:nvPr/>
          </p:nvCxnSpPr>
          <p:spPr>
            <a:xfrm flipV="1">
              <a:off x="7558832" y="2266594"/>
              <a:ext cx="337368" cy="1666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1027" idx="3"/>
              <a:endCxn id="1028" idx="1"/>
            </p:cNvCxnSpPr>
            <p:nvPr/>
          </p:nvCxnSpPr>
          <p:spPr>
            <a:xfrm>
              <a:off x="8239100" y="2266594"/>
              <a:ext cx="305172" cy="336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10286546" y="2564904"/>
            <a:ext cx="793543" cy="333375"/>
            <a:chOff x="10488488" y="3262312"/>
            <a:chExt cx="793543" cy="3333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8181" y="3262312"/>
              <a:ext cx="3238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Connecteur droit avec flèche 21"/>
            <p:cNvCxnSpPr>
              <a:endCxn id="1029" idx="1"/>
            </p:cNvCxnSpPr>
            <p:nvPr/>
          </p:nvCxnSpPr>
          <p:spPr>
            <a:xfrm>
              <a:off x="10488488" y="3428999"/>
              <a:ext cx="469693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933056"/>
            <a:ext cx="438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10101241" y="3020571"/>
            <a:ext cx="1644236" cy="428625"/>
            <a:chOff x="10101241" y="3020571"/>
            <a:chExt cx="1644236" cy="4286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0934" y="3051051"/>
              <a:ext cx="3048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5427" y="3020571"/>
              <a:ext cx="4000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Connecteur droit avec flèche 27"/>
            <p:cNvCxnSpPr/>
            <p:nvPr/>
          </p:nvCxnSpPr>
          <p:spPr>
            <a:xfrm>
              <a:off x="10101241" y="3212976"/>
              <a:ext cx="469693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10875734" y="3234884"/>
              <a:ext cx="469693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/>
          <p:cNvSpPr txBox="1"/>
          <p:nvPr/>
        </p:nvSpPr>
        <p:spPr>
          <a:xfrm rot="20699442">
            <a:off x="2017959" y="5534378"/>
            <a:ext cx="335770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Pour aller plus loin dans la prise en main : </a:t>
            </a:r>
            <a:r>
              <a:rPr lang="fr-FR" sz="1800" dirty="0">
                <a:hlinkClick r:id="rId14"/>
              </a:rPr>
              <a:t>Tutoriels vidéo</a:t>
            </a:r>
            <a:endParaRPr lang="fr-FR" sz="1800" dirty="0"/>
          </a:p>
        </p:txBody>
      </p:sp>
      <p:sp>
        <p:nvSpPr>
          <p:cNvPr id="25" name="Shape 208"/>
          <p:cNvSpPr txBox="1">
            <a:spLocks/>
          </p:cNvSpPr>
          <p:nvPr/>
        </p:nvSpPr>
        <p:spPr>
          <a:xfrm rot="-4798050">
            <a:off x="-1755291" y="802790"/>
            <a:ext cx="4734351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600" b="1">
                <a:solidFill>
                  <a:srgbClr val="C00000"/>
                </a:solidFill>
              </a:rPr>
              <a:t>Partie 1 réseaux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5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08"/>
          <p:cNvSpPr txBox="1">
            <a:spLocks/>
          </p:cNvSpPr>
          <p:nvPr/>
        </p:nvSpPr>
        <p:spPr>
          <a:xfrm rot="-4798050">
            <a:off x="-1755291" y="802790"/>
            <a:ext cx="4734351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600" b="1">
                <a:solidFill>
                  <a:srgbClr val="C00000"/>
                </a:solidFill>
              </a:rPr>
              <a:t>Partie 1 réseaux</a:t>
            </a:r>
            <a:endParaRPr lang="fr-FR" dirty="0"/>
          </a:p>
        </p:txBody>
      </p:sp>
      <p:graphicFrame>
        <p:nvGraphicFramePr>
          <p:cNvPr id="252" name="Shape 252"/>
          <p:cNvGraphicFramePr/>
          <p:nvPr>
            <p:extLst>
              <p:ext uri="{D42A27DB-BD31-4B8C-83A1-F6EECF244321}">
                <p14:modId xmlns:p14="http://schemas.microsoft.com/office/powerpoint/2010/main" val="3002916268"/>
              </p:ext>
            </p:extLst>
          </p:nvPr>
        </p:nvGraphicFramePr>
        <p:xfrm>
          <a:off x="98274" y="2132856"/>
          <a:ext cx="11971725" cy="2844770"/>
        </p:xfrm>
        <a:graphic>
          <a:graphicData uri="http://schemas.openxmlformats.org/drawingml/2006/table">
            <a:tbl>
              <a:tblPr firstRow="1" bandRow="1">
                <a:noFill/>
                <a:tableStyleId>{927FD5CA-802C-4C72-BC9F-6699F0E82DDF}</a:tableStyleId>
              </a:tblPr>
              <a:tblGrid>
                <a:gridCol w="39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Niveau 1 </a:t>
                      </a:r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écouverte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Niveau 2 Approfondissement  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Niveau 3 </a:t>
                      </a:r>
                      <a:r>
                        <a:rPr lang="fr-FR" sz="2400">
                          <a:solidFill>
                            <a:srgbClr val="002060"/>
                          </a:solidFill>
                        </a:rPr>
                        <a:t>Maîtrise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9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dirty="0"/>
                        <a:t>0 - Initiation à Packet Tracer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/>
                        <a:t>2 - Tester la connexion entre 2 appareils du même réseau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/>
                        <a:t> 4 - Mettre en œuvre une caméra IP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u="none" strike="noStrike" cap="none" dirty="0"/>
                        <a:t>1</a:t>
                      </a:r>
                      <a:r>
                        <a:rPr lang="fr-FR" sz="1800" dirty="0"/>
                        <a:t> </a:t>
                      </a:r>
                      <a:r>
                        <a:rPr lang="fr-FR" sz="1800" u="none" strike="noStrike" cap="none" dirty="0"/>
                        <a:t>- </a:t>
                      </a:r>
                      <a:r>
                        <a:rPr lang="fr-FR" sz="1800" dirty="0"/>
                        <a:t>Dessine moi un réseau (domestique et/ou du collège)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/>
                        <a:t>3 - Lister les machines sur le réseau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dirty="0"/>
                        <a:t>5 - Diffuser un site HTTP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3" name="Shape 253" descr="retourmenu.png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66">
            <a:off x="9869348" y="161006"/>
            <a:ext cx="2212500" cy="13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0" y="121214"/>
            <a:ext cx="12192000" cy="13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   Les activités réseaux avec le logiciel </a:t>
            </a:r>
          </a:p>
          <a:p>
            <a:pPr lvl="0"/>
            <a:r>
              <a:rPr lang="fr-FR" sz="3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		</a:t>
            </a:r>
            <a:r>
              <a:rPr lang="fr-FR" sz="3600" b="1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Packet</a:t>
            </a:r>
            <a:r>
              <a:rPr lang="fr-FR" sz="3600" b="1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 Tracer</a:t>
            </a:r>
            <a:endParaRPr lang="fr-FR" sz="18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73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 rot="-4798050">
            <a:off x="-1961624" y="1209261"/>
            <a:ext cx="5021745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400" b="1" dirty="0">
                <a:solidFill>
                  <a:srgbClr val="C00000"/>
                </a:solidFill>
              </a:rPr>
              <a:t>Partie 2 </a:t>
            </a:r>
            <a:r>
              <a:rPr lang="fr-FR" sz="3400" b="1" dirty="0" err="1">
                <a:solidFill>
                  <a:srgbClr val="C00000"/>
                </a:solidFill>
              </a:rPr>
              <a:t>AppInventor</a:t>
            </a:r>
            <a:endParaRPr sz="3400" dirty="0"/>
          </a:p>
        </p:txBody>
      </p:sp>
      <p:pic>
        <p:nvPicPr>
          <p:cNvPr id="262" name="Shape 262" descr="retourmenu.png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1328425" y="1930650"/>
            <a:ext cx="3764100" cy="12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Ecrire, mettre au point et exécuter un programme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3538825" y="228425"/>
            <a:ext cx="5728800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attendus de fin de cycle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5401625" y="1854450"/>
            <a:ext cx="6759600" cy="12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Imaginer des solutions en réponse aux besoins, matérialiser en intégrant une dimension design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(des éléments de programmes informatiques en réponse au besoin : Design, Objets connectés,...)</a:t>
            </a:r>
          </a:p>
        </p:txBody>
      </p:sp>
      <p:sp>
        <p:nvSpPr>
          <p:cNvPr id="266" name="Shape 266"/>
          <p:cNvSpPr/>
          <p:nvPr/>
        </p:nvSpPr>
        <p:spPr>
          <a:xfrm rot="-2778719">
            <a:off x="3245971" y="1443495"/>
            <a:ext cx="1788105" cy="225765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 rot="-8088258">
            <a:off x="6995732" y="1146112"/>
            <a:ext cx="1117942" cy="203859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 rot="-8453872">
            <a:off x="3744591" y="3505157"/>
            <a:ext cx="1711418" cy="225834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 rot="-2589876">
            <a:off x="6893845" y="3690563"/>
            <a:ext cx="1026609" cy="225823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3415225" y="4055475"/>
            <a:ext cx="5728800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outil intéressant</a:t>
            </a:r>
          </a:p>
        </p:txBody>
      </p:sp>
      <p:pic>
        <p:nvPicPr>
          <p:cNvPr id="271" name="Shape 271" descr="Afficher l'image d'origi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2525" y="4659675"/>
            <a:ext cx="2190600" cy="219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Afficher l'image d'origi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7700" y="129175"/>
            <a:ext cx="1294174" cy="129417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3459799" y="55383"/>
            <a:ext cx="5587500" cy="10425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453975" y="1845550"/>
            <a:ext cx="3513000" cy="15015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335600" y="1365725"/>
            <a:ext cx="6825300" cy="23277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 descr="appinvent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574" y="456762"/>
            <a:ext cx="5905349" cy="643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8138700" y="1286575"/>
            <a:ext cx="4053300" cy="550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Nécessité d’avoir un compte “Gmail” pour créer des applications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Nécessité d’être connecté au serveur de Google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Nécessité d’avoir une tablette ou un smartphone avec le même compte pour tester les applications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653550" y="0"/>
            <a:ext cx="8258874" cy="75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FONCTIONNEMENT DU </a:t>
            </a: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SITE</a:t>
            </a: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 Inventor</a:t>
            </a:r>
          </a:p>
        </p:txBody>
      </p:sp>
      <p:pic>
        <p:nvPicPr>
          <p:cNvPr id="285" name="Shape 285" descr="Afficher l'image d'origi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7700" y="129175"/>
            <a:ext cx="1294174" cy="1294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61"/>
          <p:cNvSpPr txBox="1">
            <a:spLocks/>
          </p:cNvSpPr>
          <p:nvPr/>
        </p:nvSpPr>
        <p:spPr>
          <a:xfrm rot="-4798050">
            <a:off x="-1961624" y="1209261"/>
            <a:ext cx="5021745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400" b="1">
                <a:solidFill>
                  <a:srgbClr val="C00000"/>
                </a:solidFill>
              </a:rPr>
              <a:t>Partie 2 AppInventor</a:t>
            </a:r>
            <a:endParaRPr lang="fr-FR" sz="3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722110"/>
            <a:ext cx="2705802" cy="172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8138700" y="1286575"/>
            <a:ext cx="4053300" cy="550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Installation </a:t>
            </a:r>
            <a:r>
              <a:rPr lang="fr-FR" b="1" dirty="0"/>
              <a:t>d’App Inventor 2 </a:t>
            </a:r>
            <a:r>
              <a:rPr lang="fr-FR" b="1" dirty="0" err="1"/>
              <a:t>Ultimate</a:t>
            </a:r>
            <a:r>
              <a:rPr lang="fr-FR" dirty="0"/>
              <a:t> depuis </a:t>
            </a:r>
            <a:r>
              <a:rPr lang="fr-FR" dirty="0" err="1">
                <a:hlinkClick r:id="rId4"/>
              </a:rPr>
              <a:t>sourceforge</a:t>
            </a:r>
            <a:endParaRPr lang="fr-FR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Choix d’un exécutable ou d’une version portable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Comprend tout ce qui est nécessaire (dont Java)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/>
          </a:p>
          <a:p>
            <a:pPr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Lancement des serveurs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/>
          </a:p>
          <a:p>
            <a:pPr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Démarrage du navigateur</a:t>
            </a:r>
          </a:p>
          <a:p>
            <a:pPr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Connexion</a:t>
            </a:r>
          </a:p>
          <a:p>
            <a:pPr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fr-FR" dirty="0"/>
          </a:p>
        </p:txBody>
      </p:sp>
      <p:sp>
        <p:nvSpPr>
          <p:cNvPr id="283" name="Shape 283"/>
          <p:cNvSpPr txBox="1"/>
          <p:nvPr/>
        </p:nvSpPr>
        <p:spPr>
          <a:xfrm>
            <a:off x="1653550" y="0"/>
            <a:ext cx="8834938" cy="75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d’App Inventor en « </a:t>
            </a: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hors ligne</a:t>
            </a: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</a:p>
        </p:txBody>
      </p:sp>
      <p:pic>
        <p:nvPicPr>
          <p:cNvPr id="285" name="Shape 285" descr="Afficher l'image d'origi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7700" y="129175"/>
            <a:ext cx="1294174" cy="12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859608"/>
            <a:ext cx="685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293000"/>
            <a:ext cx="3446333" cy="207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76478"/>
            <a:ext cx="3334499" cy="251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 flipV="1">
            <a:off x="2778606" y="908721"/>
            <a:ext cx="5509088" cy="576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2567608" y="2564904"/>
            <a:ext cx="5720086" cy="231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2567608" y="2564904"/>
            <a:ext cx="5720086" cy="4320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735960" y="4582274"/>
            <a:ext cx="2551735" cy="70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735960" y="5301208"/>
            <a:ext cx="26077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249937" y="302032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Lancement d’AI2U</a:t>
            </a:r>
          </a:p>
        </p:txBody>
      </p:sp>
      <p:cxnSp>
        <p:nvCxnSpPr>
          <p:cNvPr id="28" name="Connecteur droit avec flèche 27"/>
          <p:cNvCxnSpPr>
            <a:stCxn id="14" idx="1"/>
            <a:endCxn id="1027" idx="3"/>
          </p:cNvCxnSpPr>
          <p:nvPr/>
        </p:nvCxnSpPr>
        <p:spPr>
          <a:xfrm flipH="1">
            <a:off x="5917704" y="3204994"/>
            <a:ext cx="332233" cy="59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15" y="5085183"/>
            <a:ext cx="2274681" cy="173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Connecteur droit avec flèche 36"/>
          <p:cNvCxnSpPr/>
          <p:nvPr/>
        </p:nvCxnSpPr>
        <p:spPr>
          <a:xfrm flipH="1">
            <a:off x="3908159" y="5877272"/>
            <a:ext cx="4424399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81" y="5661248"/>
            <a:ext cx="1812032" cy="96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necteur droit avec flèche 38"/>
          <p:cNvCxnSpPr/>
          <p:nvPr/>
        </p:nvCxnSpPr>
        <p:spPr>
          <a:xfrm flipH="1">
            <a:off x="5574805" y="5877272"/>
            <a:ext cx="2757753" cy="526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330" y="5561427"/>
            <a:ext cx="1991544" cy="124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hape 261"/>
          <p:cNvSpPr txBox="1">
            <a:spLocks/>
          </p:cNvSpPr>
          <p:nvPr/>
        </p:nvSpPr>
        <p:spPr>
          <a:xfrm rot="-4798050">
            <a:off x="-1961624" y="1209261"/>
            <a:ext cx="5021745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400" b="1">
                <a:solidFill>
                  <a:srgbClr val="C00000"/>
                </a:solidFill>
              </a:rPr>
              <a:t>Partie 2 AppInventor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36028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uiExpand="1" build="p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61"/>
          <p:cNvSpPr txBox="1">
            <a:spLocks/>
          </p:cNvSpPr>
          <p:nvPr/>
        </p:nvSpPr>
        <p:spPr>
          <a:xfrm rot="-4798050">
            <a:off x="-1961624" y="1209261"/>
            <a:ext cx="5021745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400" b="1">
                <a:solidFill>
                  <a:srgbClr val="C00000"/>
                </a:solidFill>
              </a:rPr>
              <a:t>Partie 2 AppInventor</a:t>
            </a:r>
            <a:endParaRPr lang="fr-FR" sz="3400" dirty="0"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l="31351" t="30958" r="45765"/>
          <a:stretch/>
        </p:blipFill>
        <p:spPr>
          <a:xfrm>
            <a:off x="455500" y="2772099"/>
            <a:ext cx="2524976" cy="39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l="69091" t="21011" r="1505"/>
          <a:stretch/>
        </p:blipFill>
        <p:spPr>
          <a:xfrm>
            <a:off x="3561500" y="3038974"/>
            <a:ext cx="2867875" cy="370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 t="21644" r="42571" b="9313"/>
          <a:stretch/>
        </p:blipFill>
        <p:spPr>
          <a:xfrm>
            <a:off x="7169725" y="3421775"/>
            <a:ext cx="4769423" cy="331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-149125" y="1434012"/>
            <a:ext cx="3883800" cy="10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sz="2000" b="1">
                <a:latin typeface="Calibri"/>
                <a:ea typeface="Calibri"/>
                <a:cs typeface="Calibri"/>
                <a:sym typeface="Calibri"/>
              </a:rPr>
              <a:t>DESIGNER </a:t>
            </a: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fr-FR" sz="2000" b="1">
                <a:latin typeface="Calibri"/>
                <a:ea typeface="Calibri"/>
                <a:cs typeface="Calibri"/>
                <a:sym typeface="Calibri"/>
              </a:rPr>
              <a:t>application </a:t>
            </a: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(interface) en intégrant des </a:t>
            </a:r>
            <a:r>
              <a:rPr lang="fr-FR" sz="2000" b="1">
                <a:latin typeface="Calibri"/>
                <a:ea typeface="Calibri"/>
                <a:cs typeface="Calibri"/>
                <a:sym typeface="Calibri"/>
              </a:rPr>
              <a:t>éléments </a:t>
            </a: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interactifs (images, sons, boutons, bluetooth, capteurs...)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3578375" y="2153600"/>
            <a:ext cx="2805600" cy="75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000" b="1">
                <a:latin typeface="Calibri"/>
                <a:ea typeface="Calibri"/>
                <a:cs typeface="Calibri"/>
                <a:sym typeface="Calibri"/>
              </a:rPr>
              <a:t>RENOMMER </a:t>
            </a: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000" b="1">
                <a:latin typeface="Calibri"/>
                <a:ea typeface="Calibri"/>
                <a:cs typeface="Calibri"/>
                <a:sym typeface="Calibri"/>
              </a:rPr>
              <a:t>éléments </a:t>
            </a: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de l’application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8365974" y="2589975"/>
            <a:ext cx="2589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000" b="1">
                <a:latin typeface="Calibri"/>
                <a:ea typeface="Calibri"/>
                <a:cs typeface="Calibri"/>
                <a:sym typeface="Calibri"/>
              </a:rPr>
              <a:t>PROGRAMMER </a:t>
            </a: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ces éléments par </a:t>
            </a:r>
            <a:r>
              <a:rPr lang="fr-FR" sz="2000" b="1">
                <a:latin typeface="Calibri"/>
                <a:ea typeface="Calibri"/>
                <a:cs typeface="Calibri"/>
                <a:sym typeface="Calibri"/>
              </a:rPr>
              <a:t>BLOC</a:t>
            </a:r>
          </a:p>
        </p:txBody>
      </p:sp>
      <p:sp>
        <p:nvSpPr>
          <p:cNvPr id="297" name="Shape 297"/>
          <p:cNvSpPr/>
          <p:nvPr/>
        </p:nvSpPr>
        <p:spPr>
          <a:xfrm>
            <a:off x="1290925" y="962650"/>
            <a:ext cx="561000" cy="530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3000" b="1"/>
              <a:t>1</a:t>
            </a:r>
          </a:p>
        </p:txBody>
      </p:sp>
      <p:sp>
        <p:nvSpPr>
          <p:cNvPr id="298" name="Shape 298"/>
          <p:cNvSpPr/>
          <p:nvPr/>
        </p:nvSpPr>
        <p:spPr>
          <a:xfrm>
            <a:off x="4714937" y="1666325"/>
            <a:ext cx="561000" cy="530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3000" b="1"/>
              <a:t>2</a:t>
            </a:r>
          </a:p>
        </p:txBody>
      </p:sp>
      <p:sp>
        <p:nvSpPr>
          <p:cNvPr id="299" name="Shape 299"/>
          <p:cNvSpPr/>
          <p:nvPr/>
        </p:nvSpPr>
        <p:spPr>
          <a:xfrm>
            <a:off x="9273912" y="2001137"/>
            <a:ext cx="561000" cy="530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3000" b="1"/>
              <a:t>3</a:t>
            </a:r>
          </a:p>
        </p:txBody>
      </p:sp>
      <p:sp>
        <p:nvSpPr>
          <p:cNvPr id="300" name="Shape 300"/>
          <p:cNvSpPr/>
          <p:nvPr/>
        </p:nvSpPr>
        <p:spPr>
          <a:xfrm rot="782057">
            <a:off x="1624098" y="858666"/>
            <a:ext cx="3540930" cy="433281"/>
          </a:xfrm>
          <a:prstGeom prst="curvedDownArrow">
            <a:avLst>
              <a:gd name="adj1" fmla="val 25000"/>
              <a:gd name="adj2" fmla="val 112338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 rot="313254">
            <a:off x="5131388" y="1298781"/>
            <a:ext cx="4645271" cy="433186"/>
          </a:xfrm>
          <a:prstGeom prst="curvedDownArrow">
            <a:avLst>
              <a:gd name="adj1" fmla="val 25000"/>
              <a:gd name="adj2" fmla="val 95037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3450650" y="3291700"/>
            <a:ext cx="1472700" cy="1126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7010400" y="4836700"/>
            <a:ext cx="1472700" cy="13365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352825" y="2816275"/>
            <a:ext cx="2589600" cy="3881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1611775" y="48075"/>
            <a:ext cx="8663700" cy="75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sz="3600" b="1" dirty="0">
                <a:latin typeface="Calibri"/>
                <a:ea typeface="Calibri"/>
                <a:cs typeface="Calibri"/>
                <a:sym typeface="Calibri"/>
              </a:rPr>
              <a:t>PROGRAMMER AVEC APP INVENTOR</a:t>
            </a:r>
          </a:p>
        </p:txBody>
      </p:sp>
      <p:sp>
        <p:nvSpPr>
          <p:cNvPr id="306" name="Shape 306"/>
          <p:cNvSpPr/>
          <p:nvPr/>
        </p:nvSpPr>
        <p:spPr>
          <a:xfrm rot="-1106097">
            <a:off x="2988688" y="4071471"/>
            <a:ext cx="462008" cy="11545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 rot="1959799">
            <a:off x="4881780" y="4460277"/>
            <a:ext cx="2312389" cy="11534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9" name="Shape 309" descr="Afficher l'image d'origi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7700" y="129175"/>
            <a:ext cx="1294174" cy="12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61"/>
          <p:cNvSpPr txBox="1">
            <a:spLocks/>
          </p:cNvSpPr>
          <p:nvPr/>
        </p:nvSpPr>
        <p:spPr>
          <a:xfrm rot="-4798050">
            <a:off x="-1961624" y="1209261"/>
            <a:ext cx="5021745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400" b="1" dirty="0">
                <a:solidFill>
                  <a:srgbClr val="C00000"/>
                </a:solidFill>
              </a:rPr>
              <a:t>Partie 2 </a:t>
            </a:r>
            <a:r>
              <a:rPr lang="fr-FR" sz="3400" b="1" dirty="0" err="1">
                <a:solidFill>
                  <a:srgbClr val="C00000"/>
                </a:solidFill>
              </a:rPr>
              <a:t>AppInventor</a:t>
            </a:r>
            <a:endParaRPr lang="fr-FR" sz="3400" dirty="0"/>
          </a:p>
        </p:txBody>
      </p:sp>
      <p:graphicFrame>
        <p:nvGraphicFramePr>
          <p:cNvPr id="315" name="Shape 315"/>
          <p:cNvGraphicFramePr/>
          <p:nvPr>
            <p:extLst>
              <p:ext uri="{D42A27DB-BD31-4B8C-83A1-F6EECF244321}">
                <p14:modId xmlns:p14="http://schemas.microsoft.com/office/powerpoint/2010/main" val="4007228152"/>
              </p:ext>
            </p:extLst>
          </p:nvPr>
        </p:nvGraphicFramePr>
        <p:xfrm>
          <a:off x="126525" y="1484783"/>
          <a:ext cx="11971725" cy="4818901"/>
        </p:xfrm>
        <a:graphic>
          <a:graphicData uri="http://schemas.openxmlformats.org/drawingml/2006/table">
            <a:tbl>
              <a:tblPr firstRow="1" bandRow="1">
                <a:noFill/>
                <a:tableStyleId>{927FD5CA-802C-4C72-BC9F-6699F0E82DDF}</a:tableStyleId>
              </a:tblPr>
              <a:tblGrid>
                <a:gridCol w="381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Niveau 1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écouverte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Niveau 2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Approfondissement  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>
                          <a:solidFill>
                            <a:srgbClr val="002060"/>
                          </a:solidFill>
                        </a:rPr>
                        <a:t>Niveau 3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>
                          <a:solidFill>
                            <a:srgbClr val="002060"/>
                          </a:solidFill>
                        </a:rPr>
                        <a:t>Maîtrise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334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Première utilisation du site et 1ere application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3 ALgo-APPI01 afficher image et jouer un son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 </a:t>
                      </a:r>
                      <a:r>
                        <a:rPr lang="fr-FR" sz="18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 activités)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Traducteur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3 ALgo-APPI02 - Traducteur</a:t>
                      </a:r>
                      <a:endParaRPr lang="fr-FR" sz="1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5 - Alarme avec mot de passe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3 ALgo-APPI05 - Alarme mot de passe</a:t>
                      </a:r>
                      <a:endParaRPr lang="fr-FR" sz="1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89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3 - Mesurer Gravité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3 ALgo-APPI03 - Mesurer Gravité</a:t>
                      </a:r>
                      <a:endParaRPr lang="fr-FR" sz="1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6 - Suivre une valeur de capteur sur internet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3 ALGO-APPI06 Suivre une valeur de capteur sur internet</a:t>
                      </a:r>
                      <a:endParaRPr lang="fr-FR" sz="1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89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4 - Courir sans choc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3 ALgo-APPI04 – Courir sans choc</a:t>
                      </a:r>
                      <a:endParaRPr lang="fr-FR" sz="1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7 - Piloter un portail par SMS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3 ALgo-APPI07 - Piloter un portail par SMS</a:t>
                      </a:r>
                      <a:endParaRPr lang="fr-FR" sz="1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6" name="Shape 316" descr="Afficher l'image d'origin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87700" y="129175"/>
            <a:ext cx="1294174" cy="12941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2938925" y="367550"/>
            <a:ext cx="5348400" cy="7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activités </a:t>
            </a:r>
            <a:r>
              <a:rPr lang="fr-FR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AppInventor</a:t>
            </a:r>
            <a:endParaRPr lang="fr-FR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>
            <a:hlinkClick r:id="rId11"/>
          </p:cNvPr>
          <p:cNvSpPr txBox="1"/>
          <p:nvPr/>
        </p:nvSpPr>
        <p:spPr>
          <a:xfrm>
            <a:off x="2711624" y="6381327"/>
            <a:ext cx="7281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Des </a:t>
            </a:r>
            <a:r>
              <a:rPr lang="fr-FR" sz="2000" dirty="0">
                <a:hlinkClick r:id="rId11"/>
              </a:rPr>
              <a:t>fiches de formalisation des compétences </a:t>
            </a:r>
            <a:r>
              <a:rPr lang="fr-FR" sz="2000" dirty="0"/>
              <a:t>disponibles</a:t>
            </a:r>
            <a:r>
              <a:rPr lang="fr-FR" sz="2000" dirty="0">
                <a:hlinkClick r:id="rId11"/>
              </a:rPr>
              <a:t> ICI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 rot="20699442">
            <a:off x="365998" y="4396770"/>
            <a:ext cx="31101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hlinkClick r:id="rId12"/>
              </a:rPr>
              <a:t>Tutoriels vidéo </a:t>
            </a:r>
            <a:r>
              <a:rPr lang="fr-FR" sz="1800" dirty="0"/>
              <a:t>d’utilisation</a:t>
            </a:r>
            <a:br>
              <a:rPr lang="fr-FR" sz="1800" dirty="0"/>
            </a:br>
            <a:r>
              <a:rPr lang="fr-FR" sz="1800" dirty="0"/>
              <a:t>d’App Inventor </a:t>
            </a:r>
            <a:r>
              <a:rPr lang="fr-FR" sz="1800" dirty="0">
                <a:hlinkClick r:id="rId12"/>
              </a:rPr>
              <a:t>ICI</a:t>
            </a:r>
            <a:endParaRPr lang="fr-FR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577358" y="240175"/>
            <a:ext cx="2307600" cy="61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577340" y="754381"/>
            <a:ext cx="9925683" cy="5036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u="sng" dirty="0">
                <a:solidFill>
                  <a:schemeClr val="hlink"/>
                </a:solidFill>
                <a:hlinkClick r:id="rId3" action="ppaction://hlinksldjump"/>
              </a:rPr>
              <a:t>Rappel du B.O.</a:t>
            </a:r>
            <a:endParaRPr lang="fr-FR" u="sng" dirty="0">
              <a:solidFill>
                <a:schemeClr val="hlink"/>
              </a:solidFill>
              <a:hlinkClick r:id="rId4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Présentation des différentes parties de la formation</a:t>
            </a:r>
            <a:endParaRPr lang="fr-FR" sz="2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u="sng" dirty="0">
                <a:solidFill>
                  <a:schemeClr val="hlink"/>
                </a:solidFill>
                <a:hlinkClick r:id="rId7" action="ppaction://hlinksldjump"/>
              </a:rPr>
              <a:t>Partie 1 : réseaux</a:t>
            </a:r>
            <a:endParaRPr lang="fr-FR" u="sng" dirty="0">
              <a:solidFill>
                <a:schemeClr val="hlink"/>
              </a:solidFill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u="sng" dirty="0">
                <a:solidFill>
                  <a:schemeClr val="hlink"/>
                </a:solidFill>
                <a:hlinkClick r:id="rId8" action="ppaction://hlinksldjump"/>
              </a:rPr>
              <a:t>Partie 2 : Programmation Android avec </a:t>
            </a:r>
            <a:r>
              <a:rPr lang="fr-FR" u="sng" dirty="0" err="1">
                <a:solidFill>
                  <a:schemeClr val="hlink"/>
                </a:solidFill>
                <a:hlinkClick r:id="rId8" action="ppaction://hlinksldjump"/>
              </a:rPr>
              <a:t>AppInventor</a:t>
            </a:r>
            <a:endParaRPr lang="fr-FR" u="sng" dirty="0">
              <a:solidFill>
                <a:schemeClr val="hlink"/>
              </a:solidFill>
            </a:endParaRPr>
          </a:p>
          <a:p>
            <a:pPr indent="-285750">
              <a:spcBef>
                <a:spcPts val="1080"/>
              </a:spcBef>
              <a:spcAft>
                <a:spcPts val="0"/>
              </a:spcAft>
            </a:pPr>
            <a:r>
              <a:rPr lang="fr-FR" u="sng" dirty="0">
                <a:solidFill>
                  <a:schemeClr val="hlink"/>
                </a:solidFill>
                <a:hlinkClick r:id="rId9" action="ppaction://hlinksldjump"/>
              </a:rPr>
              <a:t>Partie 3 : Programmation </a:t>
            </a:r>
            <a:r>
              <a:rPr lang="fr-FR" u="sng" dirty="0" err="1">
                <a:solidFill>
                  <a:schemeClr val="hlink"/>
                </a:solidFill>
                <a:hlinkClick r:id="rId9" action="ppaction://hlinksldjump"/>
              </a:rPr>
              <a:t>Arduino</a:t>
            </a:r>
            <a:r>
              <a:rPr lang="fr-FR" u="sng" dirty="0">
                <a:solidFill>
                  <a:schemeClr val="hlink"/>
                </a:solidFill>
                <a:hlinkClick r:id="rId9" action="ppaction://hlinksldjump"/>
              </a:rPr>
              <a:t> avec </a:t>
            </a:r>
            <a:r>
              <a:rPr lang="fr-FR" u="sng" dirty="0" err="1">
                <a:solidFill>
                  <a:schemeClr val="hlink"/>
                </a:solidFill>
                <a:hlinkClick r:id="rId9" action="ppaction://hlinksldjump"/>
              </a:rPr>
              <a:t>Mblock</a:t>
            </a:r>
            <a:endParaRPr lang="fr-FR" u="sng" dirty="0">
              <a:solidFill>
                <a:schemeClr val="hlink"/>
              </a:solidFill>
            </a:endParaRPr>
          </a:p>
          <a:p>
            <a:pPr indent="-285750">
              <a:spcBef>
                <a:spcPts val="1080"/>
              </a:spcBef>
              <a:spcAft>
                <a:spcPts val="0"/>
              </a:spcAft>
            </a:pPr>
            <a:r>
              <a:rPr lang="fr-FR" u="sng" dirty="0">
                <a:solidFill>
                  <a:schemeClr val="hlink"/>
                </a:solidFill>
                <a:hlinkClick r:id="rId10" action="ppaction://hlinksldjump"/>
              </a:rPr>
              <a:t>Partie 4 : Programmation </a:t>
            </a:r>
            <a:r>
              <a:rPr lang="fr-FR" u="sng" dirty="0" err="1">
                <a:solidFill>
                  <a:schemeClr val="hlink"/>
                </a:solidFill>
                <a:hlinkClick r:id="rId10" action="ppaction://hlinksldjump"/>
              </a:rPr>
              <a:t>Arduino</a:t>
            </a:r>
            <a:r>
              <a:rPr lang="fr-FR" u="sng" dirty="0">
                <a:solidFill>
                  <a:schemeClr val="hlink"/>
                </a:solidFill>
                <a:hlinkClick r:id="rId10" action="ppaction://hlinksldjump"/>
              </a:rPr>
              <a:t> avec </a:t>
            </a:r>
            <a:r>
              <a:rPr lang="fr-FR" u="sng" dirty="0" err="1">
                <a:solidFill>
                  <a:schemeClr val="hlink"/>
                </a:solidFill>
                <a:hlinkClick r:id="rId10" action="ppaction://hlinksldjump"/>
              </a:rPr>
              <a:t>Ardublock</a:t>
            </a:r>
            <a:endParaRPr lang="fr-FR" u="sng" dirty="0">
              <a:solidFill>
                <a:schemeClr val="hlink"/>
              </a:solidFill>
            </a:endParaRPr>
          </a:p>
          <a:p>
            <a:pPr lvl="0" indent="-285750">
              <a:spcBef>
                <a:spcPts val="1080"/>
              </a:spcBef>
              <a:spcAft>
                <a:spcPts val="0"/>
              </a:spcAft>
            </a:pPr>
            <a:r>
              <a:rPr lang="fr-FR" u="sng" dirty="0">
                <a:solidFill>
                  <a:schemeClr val="hlink"/>
                </a:solidFill>
                <a:hlinkClick r:id="rId11" action="ppaction://hlinksldjump"/>
              </a:rPr>
              <a:t>Mise en service des routeurs Cisco</a:t>
            </a:r>
            <a:endParaRPr lang="fr-FR" u="sng" dirty="0">
              <a:solidFill>
                <a:schemeClr val="hlink"/>
              </a:solidFill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endParaRPr lang="fr-FR" u="sng" dirty="0">
              <a:solidFill>
                <a:schemeClr val="hlink"/>
              </a:solidFill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A30886-39EF-4FB0-89C7-0E86FD88530D}"/>
              </a:ext>
            </a:extLst>
          </p:cNvPr>
          <p:cNvSpPr txBox="1"/>
          <p:nvPr/>
        </p:nvSpPr>
        <p:spPr>
          <a:xfrm>
            <a:off x="5879976" y="3326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Diaporama à télécharger et ouvrir avec Powerpoint ou LibreOffice !</a:t>
            </a:r>
          </a:p>
          <a:p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Des problèmes d’affichage avec google doc en ligne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 descr="Afficher l'image d'orig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7700" y="129175"/>
            <a:ext cx="1294174" cy="1294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56"/>
          <p:cNvSpPr txBox="1"/>
          <p:nvPr/>
        </p:nvSpPr>
        <p:spPr>
          <a:xfrm>
            <a:off x="410504" y="69072"/>
            <a:ext cx="11768176" cy="13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   </a:t>
            </a:r>
            <a:r>
              <a:rPr lang="fr-FR" sz="32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1ère  activité</a:t>
            </a:r>
          </a:p>
          <a:p>
            <a:pPr lvl="0" rtl="0"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avec   </a:t>
            </a:r>
            <a:r>
              <a:rPr lang="fr-FR" sz="3600" b="1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App Inventor</a:t>
            </a:r>
            <a:endParaRPr lang="fr-FR" sz="18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Shape 230"/>
          <p:cNvSpPr txBox="1">
            <a:spLocks noGrp="1"/>
          </p:cNvSpPr>
          <p:nvPr>
            <p:ph type="body" idx="1"/>
          </p:nvPr>
        </p:nvSpPr>
        <p:spPr>
          <a:xfrm>
            <a:off x="1919536" y="1628800"/>
            <a:ext cx="9690493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Se connecter </a:t>
            </a:r>
            <a:r>
              <a:rPr lang="fr-FR" sz="2000" dirty="0">
                <a:hlinkClick r:id="rId4"/>
              </a:rPr>
              <a:t>en ligne </a:t>
            </a:r>
            <a:r>
              <a:rPr lang="fr-FR" sz="2000" dirty="0"/>
              <a:t>avec son compte </a:t>
            </a:r>
            <a:r>
              <a:rPr lang="fr-FR" sz="2000" dirty="0" err="1"/>
              <a:t>google</a:t>
            </a:r>
            <a:r>
              <a:rPr lang="fr-FR" sz="2000" dirty="0"/>
              <a:t> ou </a:t>
            </a:r>
            <a:r>
              <a:rPr lang="fr-FR" sz="2000" dirty="0">
                <a:hlinkClick r:id="rId5"/>
              </a:rPr>
              <a:t>hors ligne</a:t>
            </a:r>
            <a:endParaRPr lang="fr-FR" sz="2000" dirty="0"/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Réaliser l’activité </a:t>
            </a:r>
            <a:r>
              <a:rPr lang="fr-FR" sz="2000" dirty="0">
                <a:hlinkClick r:id="rId6"/>
              </a:rPr>
              <a:t>Lampe Simple</a:t>
            </a:r>
            <a:r>
              <a:rPr lang="fr-FR" sz="2000" dirty="0"/>
              <a:t> en s’aidant du tuto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Transférer votre appli en utilisant le QR code (s’il marche dans l’établissement) ou le transfert par fichier APK.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Modifier le programme pour activer la lampe lorsque on secoue le téléphone (ajouter l’accéléromètre (depuis capteurs) dans votre design puis programmer…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Réaliser les </a:t>
            </a:r>
            <a:r>
              <a:rPr lang="fr-FR" sz="2000" dirty="0">
                <a:hlinkClick r:id="rId6"/>
              </a:rPr>
              <a:t>autres activités</a:t>
            </a:r>
            <a:r>
              <a:rPr lang="fr-FR" sz="2000" dirty="0"/>
              <a:t>…</a:t>
            </a:r>
            <a:endParaRPr lang="fr-FR" sz="2000" b="1" dirty="0"/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endParaRPr lang="fr-FR" sz="2000" dirty="0"/>
          </a:p>
        </p:txBody>
      </p:sp>
      <p:pic>
        <p:nvPicPr>
          <p:cNvPr id="10" name="Shape 262" descr="retourmenu.png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61"/>
          <p:cNvSpPr txBox="1">
            <a:spLocks/>
          </p:cNvSpPr>
          <p:nvPr/>
        </p:nvSpPr>
        <p:spPr>
          <a:xfrm rot="-4798050">
            <a:off x="-1961624" y="1209261"/>
            <a:ext cx="5021745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400" b="1" dirty="0">
                <a:solidFill>
                  <a:srgbClr val="C00000"/>
                </a:solidFill>
              </a:rPr>
              <a:t>Partie 2 </a:t>
            </a:r>
            <a:r>
              <a:rPr lang="fr-FR" sz="3400" b="1" dirty="0" err="1">
                <a:solidFill>
                  <a:srgbClr val="C00000"/>
                </a:solidFill>
              </a:rPr>
              <a:t>AppInventor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34494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7F583-7804-4F18-BB73-671A7352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770137">
            <a:off x="-1755688" y="1694197"/>
            <a:ext cx="4251649" cy="381001"/>
          </a:xfr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3400" b="1" dirty="0">
                <a:solidFill>
                  <a:srgbClr val="C00000"/>
                </a:solidFill>
                <a:sym typeface="Arial"/>
              </a:rPr>
              <a:t>Partie 3 </a:t>
            </a:r>
            <a:r>
              <a:rPr lang="fr-FR" sz="3400" b="1" dirty="0" err="1">
                <a:solidFill>
                  <a:srgbClr val="C00000"/>
                </a:solidFill>
                <a:sym typeface="Arial"/>
              </a:rPr>
              <a:t>Mblock</a:t>
            </a:r>
            <a:br>
              <a:rPr lang="fr-FR" sz="3400" b="1" dirty="0">
                <a:solidFill>
                  <a:srgbClr val="C00000"/>
                </a:solidFill>
                <a:sym typeface="Arial"/>
              </a:rPr>
            </a:br>
            <a:endParaRPr lang="fr-FR" sz="3400" b="1" dirty="0">
              <a:solidFill>
                <a:srgbClr val="C00000"/>
              </a:solidFill>
              <a:sym typeface="Arial"/>
            </a:endParaRPr>
          </a:p>
        </p:txBody>
      </p:sp>
      <p:pic>
        <p:nvPicPr>
          <p:cNvPr id="4" name="Shape 262" descr="retourmenu.png">
            <a:hlinkClick r:id="rId2" action="ppaction://hlinksldjump"/>
            <a:extLst>
              <a:ext uri="{FF2B5EF4-FFF2-40B4-BE49-F238E27FC236}">
                <a16:creationId xmlns:a16="http://schemas.microsoft.com/office/drawing/2014/main" id="{9380B842-3D27-4639-8B96-BD225BADB3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63">
            <a:extLst>
              <a:ext uri="{FF2B5EF4-FFF2-40B4-BE49-F238E27FC236}">
                <a16:creationId xmlns:a16="http://schemas.microsoft.com/office/drawing/2014/main" id="{9F68AEB2-C3B1-4F0C-8734-CBEDCC0412C9}"/>
              </a:ext>
            </a:extLst>
          </p:cNvPr>
          <p:cNvSpPr txBox="1"/>
          <p:nvPr/>
        </p:nvSpPr>
        <p:spPr>
          <a:xfrm>
            <a:off x="1328425" y="1930650"/>
            <a:ext cx="3764100" cy="12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Ecrire, mettre au point et exécuter un programme</a:t>
            </a:r>
          </a:p>
        </p:txBody>
      </p:sp>
      <p:sp>
        <p:nvSpPr>
          <p:cNvPr id="6" name="Shape 264">
            <a:extLst>
              <a:ext uri="{FF2B5EF4-FFF2-40B4-BE49-F238E27FC236}">
                <a16:creationId xmlns:a16="http://schemas.microsoft.com/office/drawing/2014/main" id="{01CCF7E1-7805-49DC-BD05-E84873560536}"/>
              </a:ext>
            </a:extLst>
          </p:cNvPr>
          <p:cNvSpPr txBox="1"/>
          <p:nvPr/>
        </p:nvSpPr>
        <p:spPr>
          <a:xfrm>
            <a:off x="3538825" y="228425"/>
            <a:ext cx="5728800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attendus de fin de cycle</a:t>
            </a:r>
          </a:p>
        </p:txBody>
      </p:sp>
      <p:sp>
        <p:nvSpPr>
          <p:cNvPr id="7" name="Shape 265">
            <a:extLst>
              <a:ext uri="{FF2B5EF4-FFF2-40B4-BE49-F238E27FC236}">
                <a16:creationId xmlns:a16="http://schemas.microsoft.com/office/drawing/2014/main" id="{1EE5DF5F-D822-4455-B5A2-7B608338F424}"/>
              </a:ext>
            </a:extLst>
          </p:cNvPr>
          <p:cNvSpPr txBox="1"/>
          <p:nvPr/>
        </p:nvSpPr>
        <p:spPr>
          <a:xfrm>
            <a:off x="5401625" y="1854450"/>
            <a:ext cx="6759600" cy="12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Imaginer des solutions en réponse aux besoins, matérialiser en intégrant une dimension design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(des éléments de programmes informatiques en réponse au besoin : Design, Objets connectés,...)</a:t>
            </a:r>
          </a:p>
        </p:txBody>
      </p:sp>
      <p:sp>
        <p:nvSpPr>
          <p:cNvPr id="8" name="Shape 266">
            <a:extLst>
              <a:ext uri="{FF2B5EF4-FFF2-40B4-BE49-F238E27FC236}">
                <a16:creationId xmlns:a16="http://schemas.microsoft.com/office/drawing/2014/main" id="{B2E29463-24D6-46ED-B82B-0E838B742AA8}"/>
              </a:ext>
            </a:extLst>
          </p:cNvPr>
          <p:cNvSpPr/>
          <p:nvPr/>
        </p:nvSpPr>
        <p:spPr>
          <a:xfrm rot="-2778719">
            <a:off x="3245971" y="1443495"/>
            <a:ext cx="1788105" cy="225765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67">
            <a:extLst>
              <a:ext uri="{FF2B5EF4-FFF2-40B4-BE49-F238E27FC236}">
                <a16:creationId xmlns:a16="http://schemas.microsoft.com/office/drawing/2014/main" id="{25D30A19-1B47-4D07-8E70-310CCA504F02}"/>
              </a:ext>
            </a:extLst>
          </p:cNvPr>
          <p:cNvSpPr/>
          <p:nvPr/>
        </p:nvSpPr>
        <p:spPr>
          <a:xfrm rot="-8088258">
            <a:off x="6995732" y="1146112"/>
            <a:ext cx="1117942" cy="203859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68">
            <a:extLst>
              <a:ext uri="{FF2B5EF4-FFF2-40B4-BE49-F238E27FC236}">
                <a16:creationId xmlns:a16="http://schemas.microsoft.com/office/drawing/2014/main" id="{59E8E732-79DE-4515-AE03-E22F3E78AB4B}"/>
              </a:ext>
            </a:extLst>
          </p:cNvPr>
          <p:cNvSpPr/>
          <p:nvPr/>
        </p:nvSpPr>
        <p:spPr>
          <a:xfrm rot="-8453872">
            <a:off x="3744591" y="3505157"/>
            <a:ext cx="1711418" cy="225834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69">
            <a:extLst>
              <a:ext uri="{FF2B5EF4-FFF2-40B4-BE49-F238E27FC236}">
                <a16:creationId xmlns:a16="http://schemas.microsoft.com/office/drawing/2014/main" id="{A3828F37-D229-46E5-BB24-88D64170643E}"/>
              </a:ext>
            </a:extLst>
          </p:cNvPr>
          <p:cNvSpPr/>
          <p:nvPr/>
        </p:nvSpPr>
        <p:spPr>
          <a:xfrm rot="-2589876">
            <a:off x="6893845" y="3690563"/>
            <a:ext cx="1026609" cy="225823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70">
            <a:extLst>
              <a:ext uri="{FF2B5EF4-FFF2-40B4-BE49-F238E27FC236}">
                <a16:creationId xmlns:a16="http://schemas.microsoft.com/office/drawing/2014/main" id="{CCF4E73A-6964-47DE-B149-628637ECB0A2}"/>
              </a:ext>
            </a:extLst>
          </p:cNvPr>
          <p:cNvSpPr txBox="1"/>
          <p:nvPr/>
        </p:nvSpPr>
        <p:spPr>
          <a:xfrm>
            <a:off x="3415225" y="4055475"/>
            <a:ext cx="5728800" cy="2037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plateforme intéressante</a:t>
            </a:r>
          </a:p>
          <a:p>
            <a:pPr lvl="0" algn="ctr" rtl="0">
              <a:spcBef>
                <a:spcPts val="0"/>
              </a:spcBef>
              <a:buNone/>
            </a:pPr>
            <a:endParaRPr lang="fr-F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fr-F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13" name="Shape 273">
            <a:extLst>
              <a:ext uri="{FF2B5EF4-FFF2-40B4-BE49-F238E27FC236}">
                <a16:creationId xmlns:a16="http://schemas.microsoft.com/office/drawing/2014/main" id="{9510E923-ECC7-4EE6-9B9A-6E07CE87BD9C}"/>
              </a:ext>
            </a:extLst>
          </p:cNvPr>
          <p:cNvSpPr/>
          <p:nvPr/>
        </p:nvSpPr>
        <p:spPr>
          <a:xfrm>
            <a:off x="3440846" y="46338"/>
            <a:ext cx="5587500" cy="10425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74">
            <a:extLst>
              <a:ext uri="{FF2B5EF4-FFF2-40B4-BE49-F238E27FC236}">
                <a16:creationId xmlns:a16="http://schemas.microsoft.com/office/drawing/2014/main" id="{1AFC2F2C-5611-41B2-A2AD-70E369E1F4D8}"/>
              </a:ext>
            </a:extLst>
          </p:cNvPr>
          <p:cNvSpPr/>
          <p:nvPr/>
        </p:nvSpPr>
        <p:spPr>
          <a:xfrm>
            <a:off x="1453975" y="1845550"/>
            <a:ext cx="3513000" cy="15015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75">
            <a:extLst>
              <a:ext uri="{FF2B5EF4-FFF2-40B4-BE49-F238E27FC236}">
                <a16:creationId xmlns:a16="http://schemas.microsoft.com/office/drawing/2014/main" id="{9D703673-ADE0-4543-8CBC-344B82CDB091}"/>
              </a:ext>
            </a:extLst>
          </p:cNvPr>
          <p:cNvSpPr/>
          <p:nvPr/>
        </p:nvSpPr>
        <p:spPr>
          <a:xfrm>
            <a:off x="5335600" y="1365725"/>
            <a:ext cx="6825300" cy="23277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Shape 150">
            <a:extLst>
              <a:ext uri="{FF2B5EF4-FFF2-40B4-BE49-F238E27FC236}">
                <a16:creationId xmlns:a16="http://schemas.microsoft.com/office/drawing/2014/main" id="{97E57ED2-0C73-4BAE-AE3B-4F8F04E542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7007" y="4836928"/>
            <a:ext cx="1571035" cy="149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49" descr="Afficher l'image d'origine">
            <a:extLst>
              <a:ext uri="{FF2B5EF4-FFF2-40B4-BE49-F238E27FC236}">
                <a16:creationId xmlns:a16="http://schemas.microsoft.com/office/drawing/2014/main" id="{01CB07A0-7868-4C7C-998D-5A1B1C872AC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2361" y="4925050"/>
            <a:ext cx="2452861" cy="1318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1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 descr="retourmenu.png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3538825" y="228425"/>
            <a:ext cx="5728800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Pourquoi </a:t>
            </a:r>
            <a:r>
              <a:rPr lang="fr-FR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Arduino</a:t>
            </a:r>
            <a:r>
              <a:rPr lang="fr-F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</a:p>
        </p:txBody>
      </p:sp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118059"/>
            <a:ext cx="7964190" cy="545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261"/>
          <p:cNvSpPr txBox="1">
            <a:spLocks/>
          </p:cNvSpPr>
          <p:nvPr/>
        </p:nvSpPr>
        <p:spPr>
          <a:xfrm rot="-4798050">
            <a:off x="-1457384" y="1643422"/>
            <a:ext cx="3859649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>
              <a:buSzPct val="25000"/>
            </a:pPr>
            <a:r>
              <a:rPr lang="fr-FR" sz="3400" b="1" dirty="0">
                <a:solidFill>
                  <a:srgbClr val="C00000"/>
                </a:solidFill>
              </a:rPr>
              <a:t>Partie 3 </a:t>
            </a:r>
            <a:r>
              <a:rPr lang="fr-FR" sz="3400" b="1" dirty="0" err="1">
                <a:solidFill>
                  <a:srgbClr val="C00000"/>
                </a:solidFill>
              </a:rPr>
              <a:t>Mblock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34944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Shape 315"/>
          <p:cNvGraphicFramePr/>
          <p:nvPr>
            <p:extLst>
              <p:ext uri="{D42A27DB-BD31-4B8C-83A1-F6EECF244321}">
                <p14:modId xmlns:p14="http://schemas.microsoft.com/office/powerpoint/2010/main" val="3464322575"/>
              </p:ext>
            </p:extLst>
          </p:nvPr>
        </p:nvGraphicFramePr>
        <p:xfrm>
          <a:off x="472440" y="1484783"/>
          <a:ext cx="11625810" cy="4733237"/>
        </p:xfrm>
        <a:graphic>
          <a:graphicData uri="http://schemas.openxmlformats.org/drawingml/2006/table">
            <a:tbl>
              <a:tblPr firstRow="1" bandRow="1">
                <a:noFill/>
                <a:tableStyleId>{927FD5CA-802C-4C72-BC9F-6699F0E82DDF}</a:tableStyleId>
              </a:tblPr>
              <a:tblGrid>
                <a:gridCol w="370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Niveau 1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écouverte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Niveau 2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Approfondissement  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334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Première utilisation de </a:t>
                      </a:r>
                      <a:r>
                        <a:rPr lang="fr-FR" sz="1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Mblock</a:t>
                      </a: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et 1ere application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 </a:t>
                      </a:r>
                      <a:b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4 ALGO-PROT01 Afficher valeur Capteur </a:t>
                      </a:r>
                      <a:r>
                        <a:rPr lang="fr-FR" sz="1800" dirty="0" err="1"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mBlock</a:t>
                      </a:r>
                      <a:endParaRPr lang="fr-FR"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3 - </a:t>
                      </a:r>
                      <a:r>
                        <a:rPr lang="fr-FR" sz="1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Pong</a:t>
                      </a:r>
                      <a:endParaRPr lang="fr-FR"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</a:t>
                      </a:r>
                      <a:b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4 ALGO-PROT03 Pong avec </a:t>
                      </a:r>
                      <a:r>
                        <a:rPr lang="fr-FR" sz="1800" dirty="0" err="1"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mBlock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 et </a:t>
                      </a:r>
                      <a:r>
                        <a:rPr lang="fr-FR" sz="1800" dirty="0" err="1"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Arduino</a:t>
                      </a:r>
                      <a:endParaRPr lang="fr-FR"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– Programmation</a:t>
                      </a:r>
                      <a:r>
                        <a:rPr lang="fr-FR" sz="1800" b="1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800" b="1" baseline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Arduino</a:t>
                      </a:r>
                      <a:r>
                        <a:rPr lang="fr-FR" sz="1800" b="1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autonome</a:t>
                      </a: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89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Faire dire quelque</a:t>
                      </a:r>
                      <a:r>
                        <a:rPr lang="fr-FR" sz="1800" b="1" i="1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chose au Panda si le potentiomètre est supérieur à 50%</a:t>
                      </a:r>
                      <a:endParaRPr sz="18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4 - Alarme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</a:t>
                      </a:r>
                      <a:b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4 ALGO-PROT04 Alarme avec </a:t>
                      </a:r>
                      <a:r>
                        <a:rPr lang="fr-FR" sz="1800" dirty="0" err="1"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mBlock</a:t>
                      </a:r>
                      <a:endParaRPr lang="fr-FR"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Formalisation Algorithmique et </a:t>
                      </a:r>
                      <a:r>
                        <a:rPr lang="fr-FR" sz="1800" b="1" i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Arduino</a:t>
                      </a:r>
                      <a:endParaRPr lang="fr-FR" sz="18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4 ALGO-PROT11 Formalisation des compétences Algorithmique et </a:t>
                      </a:r>
                      <a:r>
                        <a:rPr lang="fr-FR" sz="1800" i="1" dirty="0" err="1"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Arduino</a:t>
                      </a:r>
                      <a:endParaRPr lang="fr-FR" sz="1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89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fr-FR" sz="18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5 - Pilotage de servomoteur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8" name="Shape 318"/>
          <p:cNvSpPr txBox="1"/>
          <p:nvPr/>
        </p:nvSpPr>
        <p:spPr>
          <a:xfrm>
            <a:off x="2919870" y="355865"/>
            <a:ext cx="5348400" cy="7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activités </a:t>
            </a:r>
            <a:r>
              <a:rPr lang="fr-FR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MBlock</a:t>
            </a:r>
            <a:endParaRPr lang="fr-FR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339140"/>
            <a:ext cx="2276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262" descr="retourmenu.png">
            <a:hlinkClick r:id="rId8" action="ppaction://hlinksldjump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61"/>
          <p:cNvSpPr txBox="1">
            <a:spLocks/>
          </p:cNvSpPr>
          <p:nvPr/>
        </p:nvSpPr>
        <p:spPr>
          <a:xfrm rot="-4798050">
            <a:off x="-1457384" y="1643422"/>
            <a:ext cx="3859649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>
              <a:buSzPct val="25000"/>
            </a:pPr>
            <a:r>
              <a:rPr lang="fr-FR" sz="3400" b="1" dirty="0">
                <a:solidFill>
                  <a:srgbClr val="C00000"/>
                </a:solidFill>
              </a:rPr>
              <a:t>Partie 3 </a:t>
            </a:r>
            <a:r>
              <a:rPr lang="fr-FR" sz="3400" b="1" dirty="0" err="1">
                <a:solidFill>
                  <a:srgbClr val="C00000"/>
                </a:solidFill>
              </a:rPr>
              <a:t>Mblock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41135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7F583-7804-4F18-BB73-671A7352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770137">
            <a:off x="-1755688" y="1694197"/>
            <a:ext cx="4251649" cy="381001"/>
          </a:xfr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fr-FR" sz="3400" b="1" dirty="0">
                <a:solidFill>
                  <a:srgbClr val="C00000"/>
                </a:solidFill>
              </a:rPr>
              <a:t>Partie 4 </a:t>
            </a:r>
            <a:r>
              <a:rPr lang="fr-FR" sz="3400" b="1" dirty="0" err="1">
                <a:solidFill>
                  <a:srgbClr val="C00000"/>
                </a:solidFill>
              </a:rPr>
              <a:t>Ardublock</a:t>
            </a:r>
            <a:br>
              <a:rPr lang="fr-FR" sz="3400" dirty="0"/>
            </a:br>
            <a:br>
              <a:rPr lang="fr-FR" sz="3400" b="1" dirty="0">
                <a:solidFill>
                  <a:srgbClr val="C00000"/>
                </a:solidFill>
                <a:sym typeface="Arial"/>
              </a:rPr>
            </a:br>
            <a:endParaRPr lang="fr-FR" sz="3400" b="1" dirty="0">
              <a:solidFill>
                <a:srgbClr val="C00000"/>
              </a:solidFill>
              <a:sym typeface="Arial"/>
            </a:endParaRPr>
          </a:p>
        </p:txBody>
      </p:sp>
      <p:graphicFrame>
        <p:nvGraphicFramePr>
          <p:cNvPr id="18" name="Shape 315">
            <a:extLst>
              <a:ext uri="{FF2B5EF4-FFF2-40B4-BE49-F238E27FC236}">
                <a16:creationId xmlns:a16="http://schemas.microsoft.com/office/drawing/2014/main" id="{179893FA-EBFF-4EB1-A177-D85506179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328107"/>
              </p:ext>
            </p:extLst>
          </p:nvPr>
        </p:nvGraphicFramePr>
        <p:xfrm>
          <a:off x="1127448" y="1484783"/>
          <a:ext cx="10972139" cy="4943576"/>
        </p:xfrm>
        <a:graphic>
          <a:graphicData uri="http://schemas.openxmlformats.org/drawingml/2006/table">
            <a:tbl>
              <a:tblPr firstRow="1" bandRow="1">
                <a:noFill/>
                <a:tableStyleId>{927FD5CA-802C-4C72-BC9F-6699F0E82DDF}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Niveau 1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écouverte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Niveau 2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Approfondissement  </a:t>
                      </a: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Niveau 3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2400" u="none" strike="noStrike" cap="none" dirty="0">
                          <a:solidFill>
                            <a:srgbClr val="002060"/>
                          </a:solidFill>
                        </a:rPr>
                        <a:t>Maîtrise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B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334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Première utilisation de </a:t>
                      </a:r>
                      <a:r>
                        <a:rPr lang="fr-FR" sz="18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Ardublock</a:t>
                      </a: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et 1ere application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 </a:t>
                      </a:r>
                      <a:b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4 ALGO-PROT02 Afficher valeur Capteur </a:t>
                      </a:r>
                      <a:r>
                        <a:rPr lang="fr-FR" sz="1800" dirty="0" err="1"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Ardublock</a:t>
                      </a:r>
                      <a:endParaRPr lang="fr-FR"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3 - Alarme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Activités Formation</a:t>
                      </a:r>
                      <a:b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18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4 ALGO-PROT05 Alarme avec </a:t>
                      </a:r>
                      <a:r>
                        <a:rPr lang="fr-FR" sz="1800" dirty="0" err="1"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Ardublock</a:t>
                      </a:r>
                      <a:endParaRPr lang="fr-FR"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4 - Utilisation du Bluetooth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4 ALGO-PROT10 Piloter </a:t>
                      </a:r>
                      <a:r>
                        <a:rPr lang="fr-FR" sz="18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arduino</a:t>
                      </a:r>
                      <a:r>
                        <a:rPr lang="fr-FR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 en Bluetooth avec </a:t>
                      </a:r>
                      <a:r>
                        <a:rPr lang="fr-FR" sz="18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Arduino</a:t>
                      </a:r>
                      <a:r>
                        <a:rPr lang="fr-FR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 Bluetooth Controller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89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lang="fr-FR"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 avec App Inventor …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89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fr-FR" sz="18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hape 318">
            <a:extLst>
              <a:ext uri="{FF2B5EF4-FFF2-40B4-BE49-F238E27FC236}">
                <a16:creationId xmlns:a16="http://schemas.microsoft.com/office/drawing/2014/main" id="{D1CE07CA-EBAC-471B-A91D-6BE0829C9FFB}"/>
              </a:ext>
            </a:extLst>
          </p:cNvPr>
          <p:cNvSpPr txBox="1"/>
          <p:nvPr/>
        </p:nvSpPr>
        <p:spPr>
          <a:xfrm>
            <a:off x="2919870" y="355865"/>
            <a:ext cx="5348400" cy="7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activités </a:t>
            </a:r>
            <a:r>
              <a:rPr lang="fr-FR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Ardublock</a:t>
            </a:r>
            <a:endParaRPr lang="fr-FR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Shape 262" descr="retourmenu.png">
            <a:hlinkClick r:id="rId6" action="ppaction://hlinksldjump"/>
            <a:extLst>
              <a:ext uri="{FF2B5EF4-FFF2-40B4-BE49-F238E27FC236}">
                <a16:creationId xmlns:a16="http://schemas.microsoft.com/office/drawing/2014/main" id="{36FC58BF-13B1-481A-9E5B-A49F9B297DB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964FBF2-35ED-4ADD-9929-021B44C492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5966" b="28594"/>
          <a:stretch/>
        </p:blipFill>
        <p:spPr>
          <a:xfrm>
            <a:off x="9408368" y="95353"/>
            <a:ext cx="2667966" cy="12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8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 rot="-4798050">
            <a:off x="-736381" y="737334"/>
            <a:ext cx="2486103" cy="589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1" dirty="0">
                <a:solidFill>
                  <a:srgbClr val="C00000"/>
                </a:solidFill>
              </a:rPr>
              <a:t>Annexe</a:t>
            </a:r>
          </a:p>
        </p:txBody>
      </p:sp>
      <p:sp>
        <p:nvSpPr>
          <p:cNvPr id="8" name="Shape 256"/>
          <p:cNvSpPr txBox="1"/>
          <p:nvPr/>
        </p:nvSpPr>
        <p:spPr>
          <a:xfrm>
            <a:off x="410504" y="69072"/>
            <a:ext cx="10149992" cy="13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   </a:t>
            </a:r>
            <a:r>
              <a:rPr lang="fr-FR" sz="32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Mise en service des routeurs Cisco</a:t>
            </a:r>
            <a:endParaRPr lang="fr-FR" sz="18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Shape 230"/>
          <p:cNvSpPr txBox="1">
            <a:spLocks noGrp="1"/>
          </p:cNvSpPr>
          <p:nvPr>
            <p:ph type="body" idx="1"/>
          </p:nvPr>
        </p:nvSpPr>
        <p:spPr>
          <a:xfrm>
            <a:off x="1919536" y="1628800"/>
            <a:ext cx="9690493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Raccorder un PC en Ethernet à un port LAN du routeur (pas Wan)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Dans un navigateur, taper l’url </a:t>
            </a:r>
            <a:r>
              <a:rPr lang="fr-FR" sz="2000" dirty="0">
                <a:hlinkClick r:id="rId3"/>
              </a:rPr>
              <a:t>http://192.168.1.1</a:t>
            </a:r>
            <a:r>
              <a:rPr lang="fr-FR" sz="2000" dirty="0"/>
              <a:t> (attention de ne pas avoir de proxy configuré et de ne pas être connecté à un autre réseau en Wifi)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Identifiez-vous avec Id : </a:t>
            </a:r>
            <a:r>
              <a:rPr lang="fr-FR" sz="2000" dirty="0" err="1"/>
              <a:t>cisco</a:t>
            </a:r>
            <a:r>
              <a:rPr lang="fr-FR" sz="2000" dirty="0"/>
              <a:t>  MDP : </a:t>
            </a:r>
            <a:r>
              <a:rPr lang="fr-FR" sz="2000" dirty="0" err="1"/>
              <a:t>cisco</a:t>
            </a:r>
            <a:endParaRPr lang="fr-FR" sz="2000" dirty="0"/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Ne modifiez pas les paramètres sauf l’heure en manuel, le mot de passe administrateur (à bien noter, l’identifiant restant </a:t>
            </a:r>
            <a:r>
              <a:rPr lang="fr-FR" sz="2000" dirty="0" err="1"/>
              <a:t>cisco</a:t>
            </a:r>
            <a:r>
              <a:rPr lang="fr-FR" sz="2000" dirty="0"/>
              <a:t>) et le nom du réseau Wifi et sa clé.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Mettre à jour le </a:t>
            </a:r>
            <a:r>
              <a:rPr lang="fr-FR" sz="2000" dirty="0">
                <a:hlinkClick r:id="rId4"/>
              </a:rPr>
              <a:t>firmware</a:t>
            </a:r>
            <a:r>
              <a:rPr lang="fr-FR" sz="2000" dirty="0"/>
              <a:t> dans </a:t>
            </a:r>
            <a:r>
              <a:rPr lang="fr-FR" sz="2000" b="1" dirty="0"/>
              <a:t>Administration/Firmware Langage upgrade </a:t>
            </a:r>
            <a:r>
              <a:rPr lang="fr-FR" sz="2000" dirty="0"/>
              <a:t>(cliquer sur </a:t>
            </a:r>
            <a:r>
              <a:rPr lang="fr-FR" sz="2000" b="1" dirty="0"/>
              <a:t>Firmware image </a:t>
            </a:r>
            <a:r>
              <a:rPr lang="fr-FR" sz="2000" dirty="0"/>
              <a:t>puis </a:t>
            </a:r>
            <a:r>
              <a:rPr lang="fr-FR" sz="2000" b="1" dirty="0" err="1"/>
              <a:t>Browse</a:t>
            </a:r>
            <a:r>
              <a:rPr lang="fr-FR" sz="2000" dirty="0"/>
              <a:t> et enfin </a:t>
            </a:r>
            <a:r>
              <a:rPr lang="fr-FR" sz="2000" b="1" dirty="0"/>
              <a:t>Start Upgrade</a:t>
            </a:r>
            <a:r>
              <a:rPr lang="fr-FR" sz="2000" dirty="0"/>
              <a:t>)</a:t>
            </a:r>
            <a:endParaRPr lang="fr-FR" sz="2000" b="1" dirty="0"/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Mettre à jour le </a:t>
            </a:r>
            <a:r>
              <a:rPr lang="fr-FR" sz="2000" dirty="0">
                <a:hlinkClick r:id="rId4"/>
              </a:rPr>
              <a:t>pack de langue FR </a:t>
            </a:r>
            <a:r>
              <a:rPr lang="fr-FR" sz="2000" dirty="0"/>
              <a:t>dans </a:t>
            </a:r>
            <a:r>
              <a:rPr lang="fr-FR" sz="2000" b="1" dirty="0"/>
              <a:t>Administration/Firmware Langage upgrade </a:t>
            </a:r>
            <a:r>
              <a:rPr lang="fr-FR" sz="2000" dirty="0"/>
              <a:t>(cliquer sur </a:t>
            </a:r>
            <a:r>
              <a:rPr lang="fr-FR" sz="2000" b="1" dirty="0"/>
              <a:t>Langage File </a:t>
            </a:r>
            <a:r>
              <a:rPr lang="fr-FR" sz="2000" dirty="0"/>
              <a:t>puis </a:t>
            </a:r>
            <a:r>
              <a:rPr lang="fr-FR" sz="2000" b="1" dirty="0" err="1"/>
              <a:t>Browse</a:t>
            </a:r>
            <a:r>
              <a:rPr lang="fr-FR" sz="2000" dirty="0"/>
              <a:t> et enfin </a:t>
            </a:r>
            <a:r>
              <a:rPr lang="fr-FR" sz="2000" b="1" dirty="0"/>
              <a:t>Start Upgrade</a:t>
            </a:r>
            <a:r>
              <a:rPr lang="fr-FR" sz="2000" dirty="0"/>
              <a:t>)</a:t>
            </a:r>
            <a:endParaRPr lang="fr-FR" sz="2000" b="1" dirty="0"/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 rot="840083">
            <a:off x="8539072" y="5917936"/>
            <a:ext cx="33577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Pour de l’aide : </a:t>
            </a:r>
            <a:r>
              <a:rPr lang="fr-FR" sz="1800" dirty="0">
                <a:hlinkClick r:id="rId4"/>
              </a:rPr>
              <a:t>Tutoriels vidéo</a:t>
            </a:r>
            <a:endParaRPr lang="fr-FR" sz="1800" dirty="0"/>
          </a:p>
        </p:txBody>
      </p:sp>
      <p:pic>
        <p:nvPicPr>
          <p:cNvPr id="7" name="Shape 262" descr="retourmenu.png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43" descr="RouteurCISCO_ava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01725" y="138596"/>
            <a:ext cx="1961850" cy="125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6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631504" y="50987"/>
            <a:ext cx="6336704" cy="7944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fr-FR" sz="3600" dirty="0"/>
              <a:t>Rappel du programme</a:t>
            </a:r>
          </a:p>
          <a:p>
            <a:pPr lvl="0" algn="l">
              <a:spcBef>
                <a:spcPts val="0"/>
              </a:spcBef>
              <a:buNone/>
            </a:pPr>
            <a:r>
              <a:rPr lang="fr-FR" sz="1800" i="1" dirty="0"/>
              <a:t>BO p363 - p364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66" y="1003405"/>
            <a:ext cx="6925877" cy="54685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79576" y="931069"/>
            <a:ext cx="8640960" cy="473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9" name="Shape 17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9" y="260648"/>
            <a:ext cx="5945460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" y="1484784"/>
            <a:ext cx="6019822" cy="2135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e 3"/>
          <p:cNvGrpSpPr/>
          <p:nvPr/>
        </p:nvGrpSpPr>
        <p:grpSpPr>
          <a:xfrm>
            <a:off x="6230168" y="620688"/>
            <a:ext cx="2890168" cy="3096343"/>
            <a:chOff x="6230168" y="620688"/>
            <a:chExt cx="2890168" cy="3096343"/>
          </a:xfrm>
        </p:grpSpPr>
        <p:sp>
          <p:nvSpPr>
            <p:cNvPr id="2" name="Rectangle 1"/>
            <p:cNvSpPr/>
            <p:nvPr/>
          </p:nvSpPr>
          <p:spPr>
            <a:xfrm>
              <a:off x="6240016" y="620688"/>
              <a:ext cx="2880320" cy="17465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0016" y="795338"/>
              <a:ext cx="251470" cy="157845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40016" y="1112044"/>
              <a:ext cx="720080" cy="14105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08244" y="931069"/>
              <a:ext cx="165372" cy="17995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60481" y="1471563"/>
              <a:ext cx="1027807" cy="14401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65813" y="1628800"/>
              <a:ext cx="689818" cy="1619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30168" y="3083344"/>
              <a:ext cx="2098080" cy="63368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Flèche à angle droit 2"/>
          <p:cNvSpPr/>
          <p:nvPr/>
        </p:nvSpPr>
        <p:spPr>
          <a:xfrm flipH="1">
            <a:off x="1271464" y="3645024"/>
            <a:ext cx="5796086" cy="2520280"/>
          </a:xfrm>
          <a:prstGeom prst="bentUpArrow">
            <a:avLst>
              <a:gd name="adj1" fmla="val 10469"/>
              <a:gd name="adj2" fmla="val 14148"/>
              <a:gd name="adj3" fmla="val 16598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à angle droit 15"/>
          <p:cNvSpPr/>
          <p:nvPr/>
        </p:nvSpPr>
        <p:spPr>
          <a:xfrm>
            <a:off x="2795567" y="5733256"/>
            <a:ext cx="6684809" cy="711506"/>
          </a:xfrm>
          <a:prstGeom prst="bentUpArrow">
            <a:avLst>
              <a:gd name="adj1" fmla="val 37162"/>
              <a:gd name="adj2" fmla="val 41310"/>
              <a:gd name="adj3" fmla="val 5000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03620" y="4376759"/>
            <a:ext cx="6769996" cy="3268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187687" y="4376759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Eléments supplémentaires par rapport au programme de Mathématiques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15520" y="366887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Formation partie 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312187" y="4184377"/>
            <a:ext cx="262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Formation parties 2, 3  et 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47394" y="4830708"/>
            <a:ext cx="3384998" cy="3268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231461" y="4830708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=&gt; SCRATCH n’est pas suffisant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3" grpId="0" animBg="1"/>
      <p:bldP spid="3" grpId="1" animBg="1"/>
      <p:bldP spid="16" grpId="0" animBg="1"/>
      <p:bldP spid="20" grpId="0" animBg="1"/>
      <p:bldP spid="6" grpId="0"/>
      <p:bldP spid="7" grpId="0"/>
      <p:bldP spid="7" grpId="1"/>
      <p:bldP spid="22" grpId="0"/>
      <p:bldP spid="22" grpId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577176" y="0"/>
            <a:ext cx="2674783" cy="605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formation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84309" y="2666999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Courier New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2518409" y="605788"/>
            <a:ext cx="8503800" cy="9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différentes parties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594" y="5791205"/>
            <a:ext cx="1458900" cy="9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349" y="3350484"/>
            <a:ext cx="3534900" cy="22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2221" y="4845648"/>
            <a:ext cx="3354300" cy="1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343472" y="1662249"/>
            <a:ext cx="5426837" cy="139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0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/>
              </a:rPr>
              <a:t>Partie 1</a:t>
            </a:r>
            <a:endParaRPr lang="fr-FR" sz="3000" b="1" i="0" u="sng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dirty="0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Les réseaux : 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Clr>
                <a:srgbClr val="0B5982"/>
              </a:buClr>
              <a:buSzPct val="25000"/>
              <a:buFont typeface="Calibri"/>
              <a:buNone/>
            </a:pPr>
            <a:r>
              <a:rPr lang="fr-FR" sz="2400" dirty="0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le paramétrage et l’utilisation du matériel CISCO et du logiciel Packet Tracer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7458649" y="1900925"/>
            <a:ext cx="4409400" cy="116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0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/>
              </a:rPr>
              <a:t>Partie 2</a:t>
            </a:r>
            <a:endParaRPr lang="fr-FR" sz="3000" b="1" i="0" u="sng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Clr>
                <a:srgbClr val="0B5982"/>
              </a:buClr>
              <a:buSzPct val="25000"/>
              <a:buFont typeface="Calibri"/>
              <a:buNone/>
            </a:pPr>
            <a:r>
              <a:rPr lang="fr-FR" sz="2340" dirty="0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La programmation &amp; le design :</a:t>
            </a:r>
          </a:p>
          <a:p>
            <a:pPr lvl="0" algn="ctr" rtl="0">
              <a:spcBef>
                <a:spcPts val="0"/>
              </a:spcBef>
              <a:buClr>
                <a:srgbClr val="0B5982"/>
              </a:buClr>
              <a:buSzPct val="25000"/>
              <a:buFont typeface="Calibri"/>
              <a:buNone/>
            </a:pPr>
            <a:r>
              <a:rPr lang="fr-FR" sz="2340" dirty="0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Les applications pour tablettes &amp; smartphones avec App Inventor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703799">
            <a:off x="9004685" y="3447169"/>
            <a:ext cx="2476592" cy="325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76159" y="3369451"/>
            <a:ext cx="2646000" cy="17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577176" y="0"/>
            <a:ext cx="2674783" cy="605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formation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84309" y="2666999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Courier New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1919536" y="1781824"/>
            <a:ext cx="4536504" cy="139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0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Partie 3 : </a:t>
            </a:r>
            <a:endParaRPr lang="fr-FR" sz="3000" b="1" i="0" u="sng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dirty="0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Algorithmique avec </a:t>
            </a:r>
            <a:r>
              <a:rPr lang="fr-FR" sz="2400" dirty="0" err="1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Arduino</a:t>
            </a:r>
            <a:r>
              <a:rPr lang="fr-FR" sz="2400" dirty="0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fr-FR" sz="2400" dirty="0" err="1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Mblock</a:t>
            </a:r>
            <a:r>
              <a:rPr lang="fr-FR" sz="2400" dirty="0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6960096" y="1774204"/>
            <a:ext cx="4841448" cy="116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0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Partie 4 :</a:t>
            </a:r>
            <a:endParaRPr lang="fr-FR" sz="3000" b="1" i="0" u="sng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fr-FR" sz="2400" dirty="0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Algorithmique avec </a:t>
            </a:r>
            <a:r>
              <a:rPr lang="fr-FR" sz="2400" dirty="0" err="1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Arduino</a:t>
            </a:r>
            <a:r>
              <a:rPr lang="fr-FR" sz="2400" dirty="0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fr-FR" sz="2400" dirty="0" err="1">
                <a:solidFill>
                  <a:srgbClr val="0B5982"/>
                </a:solidFill>
                <a:latin typeface="Calibri"/>
                <a:ea typeface="Calibri"/>
                <a:cs typeface="Calibri"/>
                <a:sym typeface="Calibri"/>
              </a:rPr>
              <a:t>Ardublock</a:t>
            </a:r>
            <a:endParaRPr lang="fr-FR" sz="2400" dirty="0">
              <a:solidFill>
                <a:srgbClr val="0B59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212976"/>
            <a:ext cx="2276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02" y="4293096"/>
            <a:ext cx="4598094" cy="21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20" y="2761481"/>
            <a:ext cx="25336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hape 1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79976" y="2677841"/>
            <a:ext cx="1571035" cy="149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994026"/>
            <a:ext cx="3700264" cy="277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hape 262" descr="retourmenu.png">
            <a:hlinkClick r:id="rId10" action="ppaction://hlinksldjump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89"/>
          <p:cNvSpPr txBox="1"/>
          <p:nvPr/>
        </p:nvSpPr>
        <p:spPr>
          <a:xfrm>
            <a:off x="2518409" y="605788"/>
            <a:ext cx="8503800" cy="9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différentes parties</a:t>
            </a:r>
          </a:p>
        </p:txBody>
      </p:sp>
    </p:spTree>
    <p:extLst>
      <p:ext uri="{BB962C8B-B14F-4D97-AF65-F5344CB8AC3E}">
        <p14:creationId xmlns:p14="http://schemas.microsoft.com/office/powerpoint/2010/main" val="2352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 descr="retourmenu.png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4427400" y="5437425"/>
            <a:ext cx="3337200" cy="12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Comprendre le fonctionnement d’un réseau informatique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56950" y="4380325"/>
            <a:ext cx="3276000" cy="116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attendu de fin de cycle</a:t>
            </a:r>
          </a:p>
        </p:txBody>
      </p:sp>
      <p:sp>
        <p:nvSpPr>
          <p:cNvPr id="204" name="Shape 204"/>
          <p:cNvSpPr/>
          <p:nvPr/>
        </p:nvSpPr>
        <p:spPr>
          <a:xfrm rot="-8775714">
            <a:off x="3263791" y="5391994"/>
            <a:ext cx="1588051" cy="225818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3140113">
            <a:off x="2889132" y="4628541"/>
            <a:ext cx="2581988" cy="225916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7989791">
            <a:off x="6756391" y="4492261"/>
            <a:ext cx="2978166" cy="225823"/>
          </a:xfrm>
          <a:prstGeom prst="leftArrow">
            <a:avLst>
              <a:gd name="adj1" fmla="val 50000"/>
              <a:gd name="adj2" fmla="val 61025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4458000" y="4215050"/>
            <a:ext cx="3276000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solutions intéressantes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 rot="-4798050">
            <a:off x="-1755291" y="802790"/>
            <a:ext cx="4734351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1" dirty="0">
                <a:solidFill>
                  <a:srgbClr val="C00000"/>
                </a:solidFill>
              </a:rPr>
              <a:t>Partie 1 réseaux</a:t>
            </a:r>
            <a:endParaRPr dirty="0"/>
          </a:p>
        </p:txBody>
      </p:sp>
      <p:sp>
        <p:nvSpPr>
          <p:cNvPr id="209" name="Shape 209"/>
          <p:cNvSpPr/>
          <p:nvPr/>
        </p:nvSpPr>
        <p:spPr>
          <a:xfrm>
            <a:off x="4490175" y="5356450"/>
            <a:ext cx="3276000" cy="15015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0" name="Shape 210" descr="SwitchCISC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325" y="484598"/>
            <a:ext cx="2217800" cy="22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RouteurCISCO_avan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2675" y="1628550"/>
            <a:ext cx="1822287" cy="11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 descr="PacketTracer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6412" y="463243"/>
            <a:ext cx="2712214" cy="22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916725" y="1869600"/>
            <a:ext cx="1224000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Dotation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CISCO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859025" y="2936262"/>
            <a:ext cx="2278500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Expérimenter par le matériel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7934525" y="2783987"/>
            <a:ext cx="3276000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Expérimenter virtuellement</a:t>
            </a:r>
          </a:p>
        </p:txBody>
      </p:sp>
      <p:sp>
        <p:nvSpPr>
          <p:cNvPr id="216" name="Shape 216"/>
          <p:cNvSpPr/>
          <p:nvPr/>
        </p:nvSpPr>
        <p:spPr>
          <a:xfrm>
            <a:off x="3002675" y="241025"/>
            <a:ext cx="1044000" cy="9819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 descr="tablette archos 70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02873" y="1052781"/>
            <a:ext cx="1446000" cy="98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samsung android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82125" y="2053450"/>
            <a:ext cx="1224000" cy="9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pc_portabl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93074" y="1362357"/>
            <a:ext cx="2046649" cy="169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05325" y="4259175"/>
            <a:ext cx="3337200" cy="14148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480750" y="171150"/>
            <a:ext cx="6587700" cy="3811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678575" y="821350"/>
            <a:ext cx="2903400" cy="2038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3386500" y="821350"/>
            <a:ext cx="3580800" cy="2551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7637650" y="18750"/>
            <a:ext cx="3927000" cy="3811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775520" y="253324"/>
            <a:ext cx="6417000" cy="136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Utilisation du matériel Cisco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415480" y="1570035"/>
            <a:ext cx="6809106" cy="4248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Rappel :</a:t>
            </a:r>
            <a:br>
              <a:rPr lang="fr-FR" dirty="0"/>
            </a:br>
            <a:r>
              <a:rPr lang="fr-FR" dirty="0"/>
              <a:t>Cisco nous a fourni un ensemble de cours </a:t>
            </a:r>
            <a:r>
              <a:rPr lang="fr-FR" dirty="0">
                <a:hlinkClick r:id="rId3"/>
              </a:rPr>
              <a:t>en ligne </a:t>
            </a:r>
            <a:r>
              <a:rPr lang="fr-FR" dirty="0"/>
              <a:t>et </a:t>
            </a:r>
            <a:r>
              <a:rPr lang="fr-FR" dirty="0">
                <a:hlinkClick r:id="rId4"/>
              </a:rPr>
              <a:t>hors-ligne</a:t>
            </a:r>
            <a:r>
              <a:rPr lang="fr-FR" dirty="0"/>
              <a:t> pour nous former et utilisables avec les élèves (sur sélection par le professeur)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endParaRPr lang="fr-FR"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Branchement et </a:t>
            </a:r>
            <a:r>
              <a:rPr lang="fr-FR" dirty="0">
                <a:hlinkClick r:id="rId5"/>
              </a:rPr>
              <a:t>premier démarrage </a:t>
            </a:r>
            <a:endParaRPr lang="fr-FR"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Mise à jour du </a:t>
            </a:r>
            <a:r>
              <a:rPr lang="fr-FR" dirty="0">
                <a:hlinkClick r:id="rId5"/>
              </a:rPr>
              <a:t>firmware et passage en français</a:t>
            </a:r>
            <a:endParaRPr lang="fr-FR"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endParaRPr lang="fr-FR"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145000"/>
              <a:buFont typeface="Arial"/>
              <a:buChar char="•"/>
            </a:pPr>
            <a:r>
              <a:rPr lang="fr-FR" dirty="0"/>
              <a:t>Exercices avec difficultés progressives</a:t>
            </a:r>
          </a:p>
        </p:txBody>
      </p:sp>
      <p:pic>
        <p:nvPicPr>
          <p:cNvPr id="231" name="Shape 231" descr="retourmenu.png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RouteurCISCO_avant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39825" y="56862"/>
            <a:ext cx="276225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 descr="RouteurCISCO_arrièr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67697" y="1818997"/>
            <a:ext cx="3524300" cy="18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 descr="SwitchCISC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72800" y="3942250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2639616" y="6021288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Les fichiers de mise à jour et de langue </a:t>
            </a:r>
            <a:r>
              <a:rPr lang="fr-FR" sz="1600" dirty="0">
                <a:solidFill>
                  <a:srgbClr val="C00000"/>
                </a:solidFill>
                <a:hlinkClick r:id="rId5"/>
              </a:rPr>
              <a:t>sont ICI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hape 208"/>
          <p:cNvSpPr txBox="1">
            <a:spLocks/>
          </p:cNvSpPr>
          <p:nvPr/>
        </p:nvSpPr>
        <p:spPr>
          <a:xfrm rot="-4798050">
            <a:off x="-1755291" y="802790"/>
            <a:ext cx="4734351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600" b="1">
                <a:solidFill>
                  <a:srgbClr val="C00000"/>
                </a:solidFill>
              </a:rPr>
              <a:t>Partie 1 réseaux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 descr="retourmenu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RouteurCISCO_avan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1725" y="138596"/>
            <a:ext cx="1961850" cy="12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1631503" y="0"/>
            <a:ext cx="8470221" cy="15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 </a:t>
            </a: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activités réseaux </a:t>
            </a: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accessibles aux élèves 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307">
            <a:off x="1040319" y="1221011"/>
            <a:ext cx="3747117" cy="18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256">
            <a:off x="1183331" y="4496158"/>
            <a:ext cx="2880717" cy="217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93" y="2825121"/>
            <a:ext cx="4194917" cy="207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232">
            <a:off x="8220748" y="1254819"/>
            <a:ext cx="3824858" cy="243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653">
            <a:off x="8083513" y="4068274"/>
            <a:ext cx="3778350" cy="24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à angle droit 3"/>
          <p:cNvSpPr/>
          <p:nvPr/>
        </p:nvSpPr>
        <p:spPr>
          <a:xfrm>
            <a:off x="7464152" y="3467983"/>
            <a:ext cx="1368151" cy="318026"/>
          </a:xfrm>
          <a:prstGeom prst="bentUpArrow">
            <a:avLst>
              <a:gd name="adj1" fmla="val 165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à angle droit 16"/>
          <p:cNvSpPr/>
          <p:nvPr/>
        </p:nvSpPr>
        <p:spPr>
          <a:xfrm flipH="1" flipV="1">
            <a:off x="3215680" y="4509120"/>
            <a:ext cx="1061010" cy="288032"/>
          </a:xfrm>
          <a:prstGeom prst="bentUpArrow">
            <a:avLst>
              <a:gd name="adj1" fmla="val 1566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à angle droit 17"/>
          <p:cNvSpPr/>
          <p:nvPr/>
        </p:nvSpPr>
        <p:spPr>
          <a:xfrm flipH="1">
            <a:off x="3403646" y="2996952"/>
            <a:ext cx="873044" cy="246017"/>
          </a:xfrm>
          <a:prstGeom prst="bentUpArrow">
            <a:avLst>
              <a:gd name="adj1" fmla="val 165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à angle droit 18"/>
          <p:cNvSpPr/>
          <p:nvPr/>
        </p:nvSpPr>
        <p:spPr>
          <a:xfrm rot="16200000" flipH="1" flipV="1">
            <a:off x="6762758" y="4271114"/>
            <a:ext cx="678474" cy="1944714"/>
          </a:xfrm>
          <a:prstGeom prst="bentUpArrow">
            <a:avLst>
              <a:gd name="adj1" fmla="val 8167"/>
              <a:gd name="adj2" fmla="val 1338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hape 208"/>
          <p:cNvSpPr txBox="1">
            <a:spLocks/>
          </p:cNvSpPr>
          <p:nvPr/>
        </p:nvSpPr>
        <p:spPr>
          <a:xfrm rot="-4798050">
            <a:off x="-1755291" y="802790"/>
            <a:ext cx="4734351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600" b="1">
                <a:solidFill>
                  <a:srgbClr val="C00000"/>
                </a:solidFill>
              </a:rPr>
              <a:t>Partie 1 réseaux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 descr="retourmenu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31699"/>
            <a:ext cx="847649" cy="5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1631503" y="1"/>
            <a:ext cx="8470221" cy="1196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 ère activité : Sécurité d’un réseau</a:t>
            </a:r>
          </a:p>
        </p:txBody>
      </p:sp>
      <p:sp>
        <p:nvSpPr>
          <p:cNvPr id="21" name="Shape 230"/>
          <p:cNvSpPr txBox="1">
            <a:spLocks noGrp="1"/>
          </p:cNvSpPr>
          <p:nvPr>
            <p:ph type="body" idx="1"/>
          </p:nvPr>
        </p:nvSpPr>
        <p:spPr>
          <a:xfrm>
            <a:off x="1631503" y="1052736"/>
            <a:ext cx="9690493" cy="5472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Comment pourrait-on détecter une intrusion sur un réseau informatique ?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Trouver une application mobile permettant de lister les appareils connectés à un réseau.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Connecter les tablettes au Réseau d’expérimentation techno :</a:t>
            </a:r>
          </a:p>
          <a:p>
            <a:pPr marL="2414905" lvl="5" indent="0" algn="ctr">
              <a:buClrTx/>
              <a:buSzPct val="100000"/>
              <a:buNone/>
            </a:pPr>
            <a:r>
              <a:rPr lang="fr-FR" sz="2000" b="1" dirty="0"/>
              <a:t>SSID : ????</a:t>
            </a:r>
          </a:p>
          <a:p>
            <a:pPr marL="2414905" lvl="5" indent="0" algn="ctr">
              <a:buClrTx/>
              <a:buSzPct val="100000"/>
              <a:buNone/>
            </a:pPr>
            <a:r>
              <a:rPr lang="fr-FR" sz="2000" b="1" dirty="0"/>
              <a:t>Clé </a:t>
            </a:r>
            <a:r>
              <a:rPr lang="fr-FR" sz="2000" b="1" dirty="0" err="1"/>
              <a:t>wpa</a:t>
            </a:r>
            <a:r>
              <a:rPr lang="fr-FR" sz="2000" b="1" dirty="0"/>
              <a:t> : ????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Installer l’application FING sur la tablette et utiliser la pour identifier les appareils connectés au réseau.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fr-FR" sz="2000" dirty="0"/>
              <a:t>Quelles sont les informations obtenues ? Que signifient-t-elles ?</a:t>
            </a: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noter les 3 premières lignes de résultats et trouver ce qu’elles signifient,</a:t>
            </a: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trouver l’adresse de votre tablette</a:t>
            </a: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qu’est-ce qu’il y a à l’adresse 192.168.1.1 ?</a:t>
            </a:r>
          </a:p>
          <a:p>
            <a:pPr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y-a-t-il un intrus ? Si oui lequel ? pourquoi celui-ci ?</a:t>
            </a:r>
          </a:p>
          <a:p>
            <a:pPr marL="0" lvl="0" indent="0" algn="ctr">
              <a:buClrTx/>
              <a:buSzPct val="100000"/>
              <a:buNone/>
            </a:pPr>
            <a:r>
              <a:rPr lang="fr-FR" sz="2000" dirty="0"/>
              <a:t>==========</a:t>
            </a:r>
            <a:r>
              <a:rPr lang="fr-FR" sz="2000" dirty="0">
                <a:sym typeface="Wingdings" panose="05000000000000000000" pitchFamily="2" charset="2"/>
              </a:rPr>
              <a:t> </a:t>
            </a:r>
            <a:r>
              <a:rPr lang="fr-FR" sz="2000" dirty="0">
                <a:sym typeface="Wingdings" panose="05000000000000000000" pitchFamily="2" charset="2"/>
                <a:hlinkClick r:id="rId5"/>
              </a:rPr>
              <a:t>voir cette activité avec des élèves en vidéo </a:t>
            </a:r>
            <a:r>
              <a:rPr lang="fr-FR" sz="2000" dirty="0">
                <a:sym typeface="Wingdings" panose="05000000000000000000" pitchFamily="2" charset="2"/>
              </a:rPr>
              <a:t>============</a:t>
            </a:r>
            <a:endParaRPr lang="fr-FR" sz="2000" dirty="0"/>
          </a:p>
        </p:txBody>
      </p:sp>
      <p:sp>
        <p:nvSpPr>
          <p:cNvPr id="8" name="Shape 208"/>
          <p:cNvSpPr txBox="1">
            <a:spLocks/>
          </p:cNvSpPr>
          <p:nvPr/>
        </p:nvSpPr>
        <p:spPr>
          <a:xfrm rot="-4798050">
            <a:off x="-1755291" y="802790"/>
            <a:ext cx="4734351" cy="499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</a:pPr>
            <a:r>
              <a:rPr lang="fr-FR" sz="3600" b="1">
                <a:solidFill>
                  <a:srgbClr val="C00000"/>
                </a:solidFill>
              </a:rPr>
              <a:t>Partie 1 réseaux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6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theme/theme1.xml><?xml version="1.0" encoding="utf-8"?>
<a:theme xmlns:a="http://schemas.openxmlformats.org/drawingml/2006/main" name="Parallaxe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1521</Words>
  <Application>Microsoft Office PowerPoint</Application>
  <PresentationFormat>Grand écran</PresentationFormat>
  <Paragraphs>281</Paragraphs>
  <Slides>25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Courier New</vt:lpstr>
      <vt:lpstr>Wingdings</vt:lpstr>
      <vt:lpstr>Parallaxe</vt:lpstr>
      <vt:lpstr>Présentation PowerPoint</vt:lpstr>
      <vt:lpstr>Menu</vt:lpstr>
      <vt:lpstr>Rappel du programme BO p363 - p364</vt:lpstr>
      <vt:lpstr>La formation</vt:lpstr>
      <vt:lpstr>La formation</vt:lpstr>
      <vt:lpstr>Partie 1 réseaux</vt:lpstr>
      <vt:lpstr>Utilisation du matériel Cisco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Partie 2 AppInventor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Partie 3 Mblock </vt:lpstr>
      <vt:lpstr>Présentation PowerPoint</vt:lpstr>
      <vt:lpstr>Présentation PowerPoint</vt:lpstr>
      <vt:lpstr>Partie 4 Ardublock  </vt:lpstr>
      <vt:lpstr>Annexe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Cizeron</dc:creator>
  <cp:lastModifiedBy>Fabrice Cizeron</cp:lastModifiedBy>
  <cp:revision>72</cp:revision>
  <dcterms:modified xsi:type="dcterms:W3CDTF">2017-12-16T22:52:42Z</dcterms:modified>
</cp:coreProperties>
</file>