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48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7A0EC-5C91-4A79-A0C8-9B1D29C03E38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9B450-1666-40B6-BA58-FBD8F1AFC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817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76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12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1230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011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893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10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438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8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17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94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553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32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25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828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2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50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58E86-FE74-48C0-A584-82A80CB0783D}" type="datetimeFigureOut">
              <a:rPr lang="fr-FR" smtClean="0"/>
              <a:t>28/08/2018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762F304-92EA-4D5B-BBDD-3CDBCEC0A3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89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fcizeron@ac-grenoble.fr" TargetMode="External"/><Relationship Id="rId2" Type="http://schemas.openxmlformats.org/officeDocument/2006/relationships/hyperlink" Target="https://drive.google.com/drive/folders/0B4BOei8j0yriRVJYVVh1RmhKeVE?usp=shar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01196" y="836712"/>
            <a:ext cx="6595215" cy="1470025"/>
          </a:xfrm>
        </p:spPr>
        <p:txBody>
          <a:bodyPr/>
          <a:lstStyle/>
          <a:p>
            <a:r>
              <a:rPr lang="fr-FR" sz="4800" dirty="0"/>
              <a:t>Formation aux réseaux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69902" y="2420888"/>
            <a:ext cx="6108136" cy="1656184"/>
          </a:xfrm>
        </p:spPr>
        <p:txBody>
          <a:bodyPr>
            <a:normAutofit fontScale="85000" lnSpcReduction="20000"/>
          </a:bodyPr>
          <a:lstStyle/>
          <a:p>
            <a:r>
              <a:rPr lang="fr-FR" sz="3000" dirty="0">
                <a:solidFill>
                  <a:srgbClr val="0070C0"/>
                </a:solidFill>
              </a:rPr>
              <a:t>Pourquoi un serveur web</a:t>
            </a:r>
          </a:p>
          <a:p>
            <a:r>
              <a:rPr lang="fr-FR" sz="3000" dirty="0">
                <a:solidFill>
                  <a:srgbClr val="0070C0"/>
                </a:solidFill>
              </a:rPr>
              <a:t>sur Raspberry Pi</a:t>
            </a:r>
          </a:p>
          <a:p>
            <a:r>
              <a:rPr lang="fr-FR" sz="3000" dirty="0">
                <a:solidFill>
                  <a:srgbClr val="0070C0"/>
                </a:solidFill>
              </a:rPr>
              <a:t>en technologie?</a:t>
            </a:r>
          </a:p>
          <a:p>
            <a:pPr algn="r"/>
            <a:r>
              <a:rPr lang="fr-FR" sz="1800" dirty="0">
                <a:solidFill>
                  <a:srgbClr val="0070C0"/>
                </a:solidFill>
              </a:rPr>
              <a:t>V0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733256"/>
            <a:ext cx="1572271" cy="87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8" descr="Résultat de recherche d'images pour &quot;logo académie de grenoble&quot;"/>
          <p:cNvSpPr>
            <a:spLocks noChangeAspect="1" noChangeArrowheads="1"/>
          </p:cNvSpPr>
          <p:nvPr/>
        </p:nvSpPr>
        <p:spPr bwMode="auto">
          <a:xfrm>
            <a:off x="155575" y="-296863"/>
            <a:ext cx="1295400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10" descr="Résultat de recherche d'images pour &quot;logo académie de grenoble&quot;"/>
          <p:cNvSpPr>
            <a:spLocks noChangeAspect="1" noChangeArrowheads="1"/>
          </p:cNvSpPr>
          <p:nvPr/>
        </p:nvSpPr>
        <p:spPr bwMode="auto">
          <a:xfrm>
            <a:off x="307975" y="-144463"/>
            <a:ext cx="1295400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utoShape 12" descr="Résultat de recherche d'images pour &quot;logo académie de grenoble&quot;"/>
          <p:cNvSpPr>
            <a:spLocks noChangeAspect="1" noChangeArrowheads="1"/>
          </p:cNvSpPr>
          <p:nvPr/>
        </p:nvSpPr>
        <p:spPr bwMode="auto">
          <a:xfrm>
            <a:off x="155575" y="-547688"/>
            <a:ext cx="1152525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" y="195089"/>
            <a:ext cx="2103785" cy="94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732240" y="5646448"/>
            <a:ext cx="21932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FABRICE CIZERON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fcizeron@ac-grenoble.fr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 avril 2018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560490"/>
            <a:ext cx="1323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Afficher l'image d'origi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4371975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7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FE816F-5527-4007-A7BB-511599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675" y="227556"/>
            <a:ext cx="6512638" cy="1320800"/>
          </a:xfrm>
        </p:spPr>
        <p:txBody>
          <a:bodyPr/>
          <a:lstStyle/>
          <a:p>
            <a:r>
              <a:rPr lang="fr-FR" dirty="0"/>
              <a:t>Qu’est-ce qu’un Raspberry Pi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8AC1C1-1FB3-40C2-9580-9B3F3305D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675" y="1759908"/>
            <a:ext cx="6347714" cy="4043462"/>
          </a:xfrm>
        </p:spPr>
        <p:txBody>
          <a:bodyPr>
            <a:normAutofit/>
          </a:bodyPr>
          <a:lstStyle/>
          <a:p>
            <a:r>
              <a:rPr lang="fr-FR" sz="2000" dirty="0"/>
              <a:t>Un </a:t>
            </a:r>
            <a:r>
              <a:rPr lang="fr-FR" sz="2000" b="1" dirty="0"/>
              <a:t>nano-ordinateur</a:t>
            </a:r>
            <a:r>
              <a:rPr lang="fr-FR" sz="2000" dirty="0"/>
              <a:t> (format carte de crédit)</a:t>
            </a:r>
          </a:p>
          <a:p>
            <a:r>
              <a:rPr lang="fr-FR" sz="2000" b="1" dirty="0"/>
              <a:t>Tout sur une carte </a:t>
            </a:r>
            <a:r>
              <a:rPr lang="fr-FR" sz="2000" dirty="0"/>
              <a:t>:</a:t>
            </a:r>
          </a:p>
          <a:p>
            <a:pPr lvl="1"/>
            <a:r>
              <a:rPr lang="fr-FR" sz="1800" dirty="0"/>
              <a:t>Processeur</a:t>
            </a:r>
          </a:p>
          <a:p>
            <a:pPr lvl="1"/>
            <a:r>
              <a:rPr lang="fr-FR" sz="1800" dirty="0"/>
              <a:t>Stockage sur carte microSD</a:t>
            </a:r>
          </a:p>
          <a:p>
            <a:pPr lvl="1"/>
            <a:r>
              <a:rPr lang="fr-FR" sz="1800" dirty="0"/>
              <a:t>4 Ports USB</a:t>
            </a:r>
          </a:p>
          <a:p>
            <a:pPr lvl="1"/>
            <a:r>
              <a:rPr lang="fr-FR" sz="1800" dirty="0"/>
              <a:t>1 port réseau RJ45</a:t>
            </a:r>
          </a:p>
          <a:p>
            <a:pPr lvl="1"/>
            <a:r>
              <a:rPr lang="fr-FR" sz="1800" dirty="0"/>
              <a:t>Wifi, Bluetooth</a:t>
            </a:r>
          </a:p>
          <a:p>
            <a:pPr lvl="1"/>
            <a:r>
              <a:rPr lang="fr-FR" sz="1800" dirty="0"/>
              <a:t>Sorties vidéo (</a:t>
            </a:r>
            <a:r>
              <a:rPr lang="fr-FR" sz="1800" dirty="0" err="1"/>
              <a:t>Hdmi</a:t>
            </a:r>
            <a:r>
              <a:rPr lang="fr-FR" sz="1800" dirty="0"/>
              <a:t>) et Son (jack) </a:t>
            </a:r>
          </a:p>
          <a:p>
            <a:r>
              <a:rPr lang="fr-FR" sz="2000" dirty="0"/>
              <a:t>Système d’exploitation type </a:t>
            </a:r>
            <a:r>
              <a:rPr lang="fr-FR" sz="2000" b="1" dirty="0"/>
              <a:t>linux</a:t>
            </a:r>
          </a:p>
        </p:txBody>
      </p:sp>
      <p:pic>
        <p:nvPicPr>
          <p:cNvPr id="7" name="Image 6" descr="Une image contenant équipement électronique, circuit&#10;&#10;Description générée avec un niveau de confiance très élevé">
            <a:extLst>
              <a:ext uri="{FF2B5EF4-FFF2-40B4-BE49-F238E27FC236}">
                <a16:creationId xmlns:a16="http://schemas.microsoft.com/office/drawing/2014/main" id="{CE6A70E1-7524-455D-9473-0F643CBCD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940" y="2336708"/>
            <a:ext cx="3302904" cy="247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5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83C18F-1B9B-41DE-A71D-5574834E1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021" y="279400"/>
            <a:ext cx="6347713" cy="1320800"/>
          </a:xfrm>
        </p:spPr>
        <p:txBody>
          <a:bodyPr/>
          <a:lstStyle/>
          <a:p>
            <a:r>
              <a:rPr lang="fr-FR" dirty="0"/>
              <a:t>L’environnement du RPi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CE45412-B182-4EB8-BC40-CF8885C31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836" y="1600200"/>
            <a:ext cx="3739020" cy="1828800"/>
          </a:xfrm>
        </p:spPr>
        <p:txBody>
          <a:bodyPr>
            <a:normAutofit/>
          </a:bodyPr>
          <a:lstStyle/>
          <a:p>
            <a:r>
              <a:rPr lang="fr-FR" sz="2400" b="1" dirty="0"/>
              <a:t>Liaison Ethernet</a:t>
            </a:r>
            <a:br>
              <a:rPr lang="fr-FR" sz="2400" dirty="0"/>
            </a:br>
            <a:r>
              <a:rPr lang="fr-FR" sz="2400" dirty="0"/>
              <a:t>avec un routeur</a:t>
            </a:r>
            <a:br>
              <a:rPr lang="fr-FR" sz="2400" dirty="0"/>
            </a:br>
            <a:r>
              <a:rPr lang="fr-FR" sz="2400" dirty="0"/>
              <a:t>Wi-Fi (Cisco par ex.)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5BD0BE-D306-4BB5-A5D4-B5EAAFCCF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36" y="3637971"/>
            <a:ext cx="3914384" cy="2809641"/>
          </a:xfrm>
          <a:prstGeom prst="rect">
            <a:avLst/>
          </a:prstGeom>
        </p:spPr>
      </p:pic>
      <p:pic>
        <p:nvPicPr>
          <p:cNvPr id="9" name="Espace réservé du contenu 6">
            <a:extLst>
              <a:ext uri="{FF2B5EF4-FFF2-40B4-BE49-F238E27FC236}">
                <a16:creationId xmlns:a16="http://schemas.microsoft.com/office/drawing/2014/main" id="{66C97B13-9627-464E-A43E-CF4A3F37B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274" y="1498431"/>
            <a:ext cx="4828784" cy="1956978"/>
          </a:xfrm>
          <a:prstGeom prst="rect">
            <a:avLst/>
          </a:prstGeom>
        </p:spPr>
      </p:pic>
      <p:sp>
        <p:nvSpPr>
          <p:cNvPr id="10" name="Espace réservé du contenu 7">
            <a:extLst>
              <a:ext uri="{FF2B5EF4-FFF2-40B4-BE49-F238E27FC236}">
                <a16:creationId xmlns:a16="http://schemas.microsoft.com/office/drawing/2014/main" id="{5DBD7AFA-DAF7-4D07-BF70-E9498DB58BE1}"/>
              </a:ext>
            </a:extLst>
          </p:cNvPr>
          <p:cNvSpPr txBox="1">
            <a:spLocks/>
          </p:cNvSpPr>
          <p:nvPr/>
        </p:nvSpPr>
        <p:spPr>
          <a:xfrm>
            <a:off x="4196220" y="3683678"/>
            <a:ext cx="4565737" cy="2894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Accès au serveur depuis le réseau d’expérimentation </a:t>
            </a:r>
            <a:r>
              <a:rPr lang="fr-FR" sz="2400" dirty="0"/>
              <a:t>de technologie</a:t>
            </a:r>
          </a:p>
          <a:p>
            <a:r>
              <a:rPr lang="fr-FR" sz="2400" dirty="0"/>
              <a:t>Pas de connexion nécessaire au réseau pédagogique et Internet</a:t>
            </a:r>
          </a:p>
        </p:txBody>
      </p:sp>
    </p:spTree>
    <p:extLst>
      <p:ext uri="{BB962C8B-B14F-4D97-AF65-F5344CB8AC3E}">
        <p14:creationId xmlns:p14="http://schemas.microsoft.com/office/powerpoint/2010/main" val="400262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F2D553-B4EB-448C-A2C3-DAA2DC9CC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6450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Un outil pour le professeur dans son réseau d’expérimentation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8C7BFB-E0EC-4062-A99E-3277FAC73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800" b="1" dirty="0"/>
              <a:t>Stockage et mise à disposition </a:t>
            </a:r>
            <a:r>
              <a:rPr lang="fr-FR" sz="2800" dirty="0"/>
              <a:t>:</a:t>
            </a:r>
          </a:p>
          <a:p>
            <a:pPr lvl="1"/>
            <a:r>
              <a:rPr lang="fr-FR" sz="2400" dirty="0"/>
              <a:t>de ressources et de coups de pouce</a:t>
            </a:r>
            <a:br>
              <a:rPr lang="fr-FR" sz="2400" dirty="0"/>
            </a:br>
            <a:r>
              <a:rPr lang="fr-FR" sz="2400" dirty="0"/>
              <a:t>(vidéos, documents, …)</a:t>
            </a:r>
          </a:p>
          <a:p>
            <a:pPr lvl="1"/>
            <a:r>
              <a:rPr lang="fr-FR" sz="2400" dirty="0"/>
              <a:t>des cours Cisco hors ligne</a:t>
            </a:r>
          </a:p>
          <a:p>
            <a:pPr lvl="1"/>
            <a:r>
              <a:rPr lang="fr-FR" sz="2400" dirty="0"/>
              <a:t>des fichiers </a:t>
            </a:r>
            <a:r>
              <a:rPr lang="fr-FR" sz="2400" dirty="0" err="1"/>
              <a:t>apk</a:t>
            </a:r>
            <a:r>
              <a:rPr lang="fr-FR" sz="2400" dirty="0"/>
              <a:t> d’installation des applications </a:t>
            </a:r>
            <a:r>
              <a:rPr lang="fr-FR" sz="2400" dirty="0" err="1"/>
              <a:t>Androïd</a:t>
            </a:r>
            <a:r>
              <a:rPr lang="fr-FR" sz="2400" dirty="0"/>
              <a:t> pour des tablettes</a:t>
            </a:r>
          </a:p>
          <a:p>
            <a:r>
              <a:rPr lang="fr-FR" sz="2800" dirty="0"/>
              <a:t>Création d’un </a:t>
            </a:r>
            <a:r>
              <a:rPr lang="fr-FR" sz="2800" b="1" dirty="0"/>
              <a:t>site Web </a:t>
            </a:r>
            <a:r>
              <a:rPr lang="fr-FR" sz="2800" dirty="0"/>
              <a:t>:</a:t>
            </a:r>
          </a:p>
          <a:p>
            <a:pPr lvl="1"/>
            <a:r>
              <a:rPr lang="fr-FR" sz="2400" dirty="0"/>
              <a:t>Par le professeur pour les élèves</a:t>
            </a:r>
          </a:p>
          <a:p>
            <a:pPr lvl="1"/>
            <a:r>
              <a:rPr lang="fr-FR" sz="2400" dirty="0"/>
              <a:t>Par les élèves</a:t>
            </a:r>
          </a:p>
          <a:p>
            <a:pPr lvl="1"/>
            <a:endParaRPr lang="fr-FR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60556C6-0798-4C9B-9A60-044EADDD7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0475">
            <a:off x="3407725" y="5759578"/>
            <a:ext cx="4319197" cy="86253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A328D7-8435-4B9D-83F4-3A3FA3048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0976">
            <a:off x="6632533" y="3339830"/>
            <a:ext cx="2257620" cy="2393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3399E1A-65AB-458F-9F4D-82C79A108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9657">
            <a:off x="6632533" y="886326"/>
            <a:ext cx="2257620" cy="2278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261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9BE73D-9AEE-4F0E-B95D-FDF1FC80F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36" y="167600"/>
            <a:ext cx="7227516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Un support pédagogique pour travailler les compétences « réseaux »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45AB35-44DC-4604-BFB5-D26793A16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2019"/>
          </a:xfrm>
        </p:spPr>
        <p:txBody>
          <a:bodyPr>
            <a:normAutofit/>
          </a:bodyPr>
          <a:lstStyle/>
          <a:p>
            <a:r>
              <a:rPr lang="fr-FR" sz="2800" dirty="0"/>
              <a:t>Un </a:t>
            </a:r>
            <a:r>
              <a:rPr lang="fr-FR" sz="2800" b="1" dirty="0"/>
              <a:t>serveur</a:t>
            </a:r>
            <a:r>
              <a:rPr lang="fr-FR" sz="2800" dirty="0"/>
              <a:t> dans le réseau d’expérimentation</a:t>
            </a:r>
          </a:p>
          <a:p>
            <a:pPr lvl="1"/>
            <a:r>
              <a:rPr lang="fr-FR" sz="2400" dirty="0"/>
              <a:t>notion de Client / Serveur</a:t>
            </a:r>
          </a:p>
          <a:p>
            <a:r>
              <a:rPr lang="fr-FR" sz="2800" dirty="0"/>
              <a:t>Un périphérique </a:t>
            </a:r>
            <a:r>
              <a:rPr lang="fr-FR" sz="2800" b="1" dirty="0"/>
              <a:t>connecté en filaire</a:t>
            </a:r>
          </a:p>
          <a:p>
            <a:pPr lvl="1"/>
            <a:r>
              <a:rPr lang="fr-FR" sz="2400" dirty="0"/>
              <a:t>Le Wi-Fi invisible ne suffit pas aux élèves</a:t>
            </a:r>
          </a:p>
          <a:p>
            <a:pPr lvl="1"/>
            <a:r>
              <a:rPr lang="fr-FR" sz="2400" dirty="0"/>
              <a:t>Rare périphérique filaire utilisable facilement</a:t>
            </a:r>
          </a:p>
          <a:p>
            <a:r>
              <a:rPr lang="fr-FR" sz="2800" dirty="0"/>
              <a:t>Notions d’adresse IP / URL / serveur DNS</a:t>
            </a:r>
          </a:p>
          <a:p>
            <a:r>
              <a:rPr lang="fr-FR" sz="2800" dirty="0"/>
              <a:t>Combattre les confusions des élèves :</a:t>
            </a:r>
          </a:p>
          <a:p>
            <a:pPr lvl="1"/>
            <a:r>
              <a:rPr lang="fr-FR" sz="2400" dirty="0"/>
              <a:t>Wi-Fi = Internet</a:t>
            </a:r>
          </a:p>
          <a:p>
            <a:pPr lvl="1"/>
            <a:r>
              <a:rPr lang="fr-FR" sz="2400" dirty="0"/>
              <a:t>Web = Internet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96315A6-C57F-43EF-A88B-4D5628424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2001">
            <a:off x="4304910" y="5404717"/>
            <a:ext cx="4162686" cy="104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4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D8004-8D59-4964-AF56-E17C49CB9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61" y="365124"/>
            <a:ext cx="6826685" cy="1118650"/>
          </a:xfrm>
        </p:spPr>
        <p:txBody>
          <a:bodyPr>
            <a:normAutofit/>
          </a:bodyPr>
          <a:lstStyle/>
          <a:p>
            <a:r>
              <a:rPr lang="fr-FR" sz="3200" dirty="0"/>
              <a:t>Un serveur IoT (Internet des Objets)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227EFB-472A-4A6A-956B-410C481FB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341" y="1597657"/>
            <a:ext cx="6347714" cy="3880773"/>
          </a:xfrm>
        </p:spPr>
        <p:txBody>
          <a:bodyPr>
            <a:normAutofit fontScale="85000" lnSpcReduction="10000"/>
          </a:bodyPr>
          <a:lstStyle/>
          <a:p>
            <a:r>
              <a:rPr lang="fr-FR" sz="2800" b="1" dirty="0"/>
              <a:t>Stockage des données </a:t>
            </a:r>
            <a:r>
              <a:rPr lang="fr-FR" sz="2800" dirty="0"/>
              <a:t>produites par des objets connectés (stations météo,…)</a:t>
            </a:r>
          </a:p>
          <a:p>
            <a:pPr lvl="1"/>
            <a:r>
              <a:rPr lang="fr-FR" sz="2400" dirty="0"/>
              <a:t>Base de données</a:t>
            </a:r>
          </a:p>
          <a:p>
            <a:r>
              <a:rPr lang="fr-FR" sz="2800" dirty="0"/>
              <a:t>Traitement et </a:t>
            </a:r>
            <a:r>
              <a:rPr lang="fr-FR" sz="2800" b="1" dirty="0"/>
              <a:t>affichage des données</a:t>
            </a:r>
          </a:p>
          <a:p>
            <a:pPr lvl="1"/>
            <a:r>
              <a:rPr lang="fr-FR" sz="2400" dirty="0"/>
              <a:t>Graphiques</a:t>
            </a:r>
            <a:br>
              <a:rPr lang="fr-FR" sz="2400" dirty="0"/>
            </a:br>
            <a:r>
              <a:rPr lang="fr-FR" sz="2400" dirty="0"/>
              <a:t>(diagrammes, courbes,…)</a:t>
            </a:r>
          </a:p>
          <a:p>
            <a:r>
              <a:rPr lang="fr-FR" sz="2800" dirty="0"/>
              <a:t>Accès depuis</a:t>
            </a:r>
            <a:br>
              <a:rPr lang="fr-FR" sz="2800" dirty="0"/>
            </a:br>
            <a:r>
              <a:rPr lang="fr-FR" sz="2800" b="1" dirty="0"/>
              <a:t>tout navigateur</a:t>
            </a:r>
          </a:p>
          <a:p>
            <a:pPr lvl="1"/>
            <a:r>
              <a:rPr lang="fr-FR" sz="2400" dirty="0"/>
              <a:t>d’une tablette ou d’un PC</a:t>
            </a:r>
            <a:br>
              <a:rPr lang="fr-FR" sz="2400" dirty="0"/>
            </a:br>
            <a:r>
              <a:rPr lang="fr-FR" sz="2400" dirty="0"/>
              <a:t>du réseau d’expérimentation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A2BBBD6-7063-4B5B-BA7C-DA84D44BE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14" r="4635" b="5474"/>
          <a:stretch/>
        </p:blipFill>
        <p:spPr>
          <a:xfrm rot="181185">
            <a:off x="4916144" y="3646483"/>
            <a:ext cx="4173836" cy="2160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4EC7B7E-9F19-4FDB-8545-3BDD1A0D0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592" y="2191627"/>
            <a:ext cx="2723195" cy="14343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5803ED-569D-4E45-832E-AB7699A03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316" y="6072400"/>
            <a:ext cx="5316776" cy="63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25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EAF654-751C-4946-BA31-EBB70F3F2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325677"/>
            <a:ext cx="6347713" cy="1320800"/>
          </a:xfrm>
        </p:spPr>
        <p:txBody>
          <a:bodyPr/>
          <a:lstStyle/>
          <a:p>
            <a:r>
              <a:rPr lang="fr-FR" dirty="0"/>
              <a:t>Des avantages nombreux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BE8CB6-64ED-49F4-BBEE-490EF54AE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444929"/>
            <a:ext cx="6347714" cy="5087394"/>
          </a:xfrm>
        </p:spPr>
        <p:txBody>
          <a:bodyPr>
            <a:normAutofit/>
          </a:bodyPr>
          <a:lstStyle/>
          <a:p>
            <a:r>
              <a:rPr lang="fr-FR" sz="2800" dirty="0"/>
              <a:t>D’énormes possibilités pour un prix réduit (60€)</a:t>
            </a:r>
          </a:p>
          <a:p>
            <a:r>
              <a:rPr lang="fr-FR" sz="2800" dirty="0"/>
              <a:t>Des applications multiples en un seul appareil.</a:t>
            </a:r>
          </a:p>
          <a:p>
            <a:r>
              <a:rPr lang="fr-FR" sz="2800" dirty="0"/>
              <a:t>Bonne fiabilité</a:t>
            </a:r>
          </a:p>
          <a:p>
            <a:r>
              <a:rPr lang="fr-FR" sz="2800" dirty="0"/>
              <a:t>Encombrement faible</a:t>
            </a:r>
          </a:p>
          <a:p>
            <a:r>
              <a:rPr lang="fr-FR" sz="2800" dirty="0"/>
              <a:t>Utilisation transparente pour les élèves</a:t>
            </a:r>
          </a:p>
          <a:p>
            <a:pPr lvl="1"/>
            <a:r>
              <a:rPr lang="fr-FR" sz="2600" dirty="0"/>
              <a:t>Accès par navigateur</a:t>
            </a:r>
          </a:p>
          <a:p>
            <a:pPr lvl="1"/>
            <a:r>
              <a:rPr lang="fr-FR" sz="2600" dirty="0"/>
              <a:t>Utilisation de QR Codes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013C19F-40DD-41AD-BFAC-6B6195424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422" y="2685451"/>
            <a:ext cx="2330690" cy="2727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123F532-79D6-4823-AE9A-99BBB0759F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8" r="1" b="2429"/>
          <a:stretch/>
        </p:blipFill>
        <p:spPr>
          <a:xfrm rot="182201">
            <a:off x="5204564" y="5492663"/>
            <a:ext cx="1083083" cy="1080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0936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F970E9-1715-48BC-B34A-D7FD2EEB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8644"/>
            <a:ext cx="6347713" cy="1320800"/>
          </a:xfrm>
        </p:spPr>
        <p:txBody>
          <a:bodyPr/>
          <a:lstStyle/>
          <a:p>
            <a:r>
              <a:rPr lang="fr-FR" dirty="0"/>
              <a:t>Des inconvénients limités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34DBA-CC14-43E7-8163-202823C9B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02140"/>
            <a:ext cx="6347714" cy="5567970"/>
          </a:xfrm>
        </p:spPr>
        <p:txBody>
          <a:bodyPr/>
          <a:lstStyle/>
          <a:p>
            <a:r>
              <a:rPr lang="fr-FR" dirty="0"/>
              <a:t>Un système d’exploitation méconnu des professeurs de technologie :  linux</a:t>
            </a:r>
          </a:p>
          <a:p>
            <a:endParaRPr lang="fr-FR" sz="100" dirty="0"/>
          </a:p>
          <a:p>
            <a:r>
              <a:rPr lang="fr-FR" dirty="0"/>
              <a:t>Mais :</a:t>
            </a:r>
          </a:p>
          <a:p>
            <a:pPr lvl="1"/>
            <a:r>
              <a:rPr lang="fr-FR" dirty="0"/>
              <a:t>une image toute prête du système fournie avec l’ensemble des fonctions préinstallées.</a:t>
            </a:r>
          </a:p>
          <a:p>
            <a:pPr lvl="1"/>
            <a:r>
              <a:rPr lang="fr-FR" dirty="0"/>
              <a:t>Un tutoriel papier et vidéo d’installation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Site web personnalisable sur clé USB</a:t>
            </a:r>
            <a:br>
              <a:rPr lang="fr-FR" dirty="0"/>
            </a:br>
            <a:r>
              <a:rPr lang="fr-FR" dirty="0"/>
              <a:t>(copie des fichiers depuis un PC)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25D3C9-DB6F-42CE-934C-C4F4DBAF7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2117">
            <a:off x="5370993" y="3031837"/>
            <a:ext cx="2510704" cy="3019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CF73941-0FCC-492C-AA9F-651E68108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58692">
            <a:off x="990294" y="3411976"/>
            <a:ext cx="2491941" cy="2259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3673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39D6B3-1B97-4018-BF59-BC8CA3ED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0187"/>
            <a:ext cx="6347713" cy="1320800"/>
          </a:xfrm>
        </p:spPr>
        <p:txBody>
          <a:bodyPr/>
          <a:lstStyle/>
          <a:p>
            <a:r>
              <a:rPr lang="fr-FR" dirty="0"/>
              <a:t>Pour en savoir plus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2ADCD8-DF8B-4B78-B9FE-CB7F2CEA5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7" y="1183711"/>
            <a:ext cx="6536500" cy="5536504"/>
          </a:xfrm>
        </p:spPr>
        <p:txBody>
          <a:bodyPr>
            <a:normAutofit/>
          </a:bodyPr>
          <a:lstStyle/>
          <a:p>
            <a:r>
              <a:rPr lang="fr-FR" dirty="0"/>
              <a:t>Lien vers l’image, le tuto, les vidéos :</a:t>
            </a:r>
          </a:p>
          <a:p>
            <a:pPr lvl="1"/>
            <a:r>
              <a:rPr lang="fr-FR" sz="1100" u="sng" dirty="0">
                <a:hlinkClick r:id="rId2"/>
              </a:rPr>
              <a:t>https://drive.google.com/drive/folders/0B4BOei8j0yriRVJYVVh1RmhKeVE?usp=sharing</a:t>
            </a:r>
            <a:endParaRPr lang="fr-FR" sz="1100" u="sng" dirty="0"/>
          </a:p>
          <a:p>
            <a:pPr marL="342900" lvl="1" indent="-342900"/>
            <a:r>
              <a:rPr lang="fr-FR" sz="1800" dirty="0"/>
              <a:t>Pour toute question ou suggestion :</a:t>
            </a:r>
          </a:p>
          <a:p>
            <a:pPr marL="742950" lvl="2" indent="-342900"/>
            <a:r>
              <a:rPr lang="fr-FR" sz="1600" dirty="0">
                <a:hlinkClick r:id="rId3"/>
              </a:rPr>
              <a:t>fcizeron@ac-grenoble.fr</a:t>
            </a:r>
            <a:endParaRPr lang="fr-FR" sz="1600" dirty="0"/>
          </a:p>
          <a:p>
            <a:r>
              <a:rPr lang="fr-FR" dirty="0"/>
              <a:t>Contenu de l’image pour la technologie :</a:t>
            </a:r>
          </a:p>
          <a:p>
            <a:pPr lvl="1"/>
            <a:r>
              <a:rPr lang="fr-FR" dirty="0"/>
              <a:t>Distribution Raspbian Stretch avec bureau graphique</a:t>
            </a:r>
          </a:p>
          <a:p>
            <a:pPr lvl="1"/>
            <a:r>
              <a:rPr lang="fr-FR" dirty="0"/>
              <a:t>Accès SSH et VNC activés</a:t>
            </a:r>
          </a:p>
          <a:p>
            <a:pPr lvl="1"/>
            <a:r>
              <a:rPr lang="fr-FR" dirty="0"/>
              <a:t>Administration par le web (Webmin) possible</a:t>
            </a:r>
          </a:p>
          <a:p>
            <a:pPr lvl="1"/>
            <a:r>
              <a:rPr lang="fr-FR" dirty="0"/>
              <a:t>Serveur DNS local ( www.techno.lan =&gt; 192.168.1.2 )</a:t>
            </a:r>
          </a:p>
          <a:p>
            <a:pPr lvl="1"/>
            <a:r>
              <a:rPr lang="fr-FR" dirty="0"/>
              <a:t>Serveur Apache, base MYSQL,</a:t>
            </a:r>
          </a:p>
          <a:p>
            <a:pPr lvl="1"/>
            <a:r>
              <a:rPr lang="fr-FR" dirty="0"/>
              <a:t>Site Web de techno préparé</a:t>
            </a:r>
            <a:br>
              <a:rPr lang="fr-FR" dirty="0"/>
            </a:br>
            <a:r>
              <a:rPr lang="fr-FR" dirty="0"/>
              <a:t>(page d’accueil + personnalisation possible sur clé USB)</a:t>
            </a:r>
          </a:p>
          <a:p>
            <a:pPr lvl="1"/>
            <a:r>
              <a:rPr lang="fr-FR" dirty="0"/>
              <a:t>Serveur FTP : accès par identifiants</a:t>
            </a:r>
            <a:br>
              <a:rPr lang="fr-FR" dirty="0"/>
            </a:br>
            <a:r>
              <a:rPr lang="fr-FR" dirty="0"/>
              <a:t>prof (site complet) et élèves (restreint)</a:t>
            </a:r>
          </a:p>
          <a:p>
            <a:pPr lvl="1"/>
            <a:r>
              <a:rPr lang="fr-FR" dirty="0"/>
              <a:t>Serveur IoT </a:t>
            </a:r>
            <a:r>
              <a:rPr lang="fr-FR" dirty="0" err="1"/>
              <a:t>emoncms</a:t>
            </a:r>
            <a:r>
              <a:rPr lang="fr-FR" dirty="0"/>
              <a:t> </a:t>
            </a:r>
            <a:r>
              <a:rPr lang="fr-FR" dirty="0" err="1"/>
              <a:t>pré-installé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B8D67BC-A1E1-4162-A600-5239B84CF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9679">
            <a:off x="6256843" y="3237925"/>
            <a:ext cx="2048892" cy="175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26813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491</TotalTime>
  <Words>373</Words>
  <Application>Microsoft Office PowerPoint</Application>
  <PresentationFormat>Affichage à l'écran (4:3)</PresentationFormat>
  <Paragraphs>83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Facette</vt:lpstr>
      <vt:lpstr>Formation aux réseaux</vt:lpstr>
      <vt:lpstr>Qu’est-ce qu’un Raspberry Pi ?</vt:lpstr>
      <vt:lpstr>L’environnement du RPi</vt:lpstr>
      <vt:lpstr>Un outil pour le professeur dans son réseau d’expérimentation</vt:lpstr>
      <vt:lpstr>Un support pédagogique pour travailler les compétences « réseaux »</vt:lpstr>
      <vt:lpstr>Un serveur IoT (Internet des Objets) </vt:lpstr>
      <vt:lpstr>Des avantages nombreux …</vt:lpstr>
      <vt:lpstr>Des inconvénients limités …</vt:lpstr>
      <vt:lpstr>Pour en savoir plus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aux réseaux</dc:title>
  <dc:creator>Fabrice Cizeron</dc:creator>
  <cp:lastModifiedBy>Fabrice Cizeron</cp:lastModifiedBy>
  <cp:revision>21</cp:revision>
  <dcterms:created xsi:type="dcterms:W3CDTF">2018-04-29T13:53:27Z</dcterms:created>
  <dcterms:modified xsi:type="dcterms:W3CDTF">2018-08-27T22:25:23Z</dcterms:modified>
</cp:coreProperties>
</file>