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24" r:id="rId2"/>
    <p:sldId id="320" r:id="rId3"/>
    <p:sldId id="321" r:id="rId4"/>
    <p:sldId id="325" r:id="rId5"/>
    <p:sldId id="26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42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808C4-0C29-45C3-B41D-056011D5EA27}" type="datetimeFigureOut">
              <a:rPr lang="fr-FR" smtClean="0"/>
              <a:t>08/09/2018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3DE9B-F496-4D29-8963-ABEE2B34E0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351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988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461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546100" y="-4763"/>
            <a:ext cx="5014911" cy="6862763"/>
            <a:chOff x="2928938" y="-4763"/>
            <a:chExt cx="5014911" cy="6862763"/>
          </a:xfrm>
        </p:grpSpPr>
        <p:sp>
          <p:nvSpPr>
            <p:cNvPr id="24" name="Shape 24"/>
            <p:cNvSpPr/>
            <p:nvPr/>
          </p:nvSpPr>
          <p:spPr>
            <a:xfrm>
              <a:off x="3367087" y="-4763"/>
              <a:ext cx="1063624" cy="27828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6098"/>
                  </a:moveTo>
                  <a:lnTo>
                    <a:pt x="40298" y="120000"/>
                  </a:lnTo>
                  <a:lnTo>
                    <a:pt x="120000" y="0"/>
                  </a:lnTo>
                  <a:lnTo>
                    <a:pt x="77014" y="0"/>
                  </a:lnTo>
                  <a:lnTo>
                    <a:pt x="0" y="1160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5" name="Shape 25"/>
            <p:cNvSpPr/>
            <p:nvPr/>
          </p:nvSpPr>
          <p:spPr>
            <a:xfrm>
              <a:off x="2928938" y="-4763"/>
              <a:ext cx="1035049" cy="26733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1411" y="120000"/>
                  </a:moveTo>
                  <a:lnTo>
                    <a:pt x="120000" y="0"/>
                  </a:lnTo>
                  <a:lnTo>
                    <a:pt x="75644" y="0"/>
                  </a:lnTo>
                  <a:lnTo>
                    <a:pt x="0" y="115938"/>
                  </a:lnTo>
                  <a:lnTo>
                    <a:pt x="40306" y="119786"/>
                  </a:lnTo>
                  <a:lnTo>
                    <a:pt x="41411" y="12000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26" name="Shape 26"/>
            <p:cNvSpPr/>
            <p:nvPr/>
          </p:nvSpPr>
          <p:spPr>
            <a:xfrm>
              <a:off x="2928938" y="2582861"/>
              <a:ext cx="2693986" cy="42751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4696" y="120000"/>
                  </a:lnTo>
                  <a:lnTo>
                    <a:pt x="119999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27" name="Shape 27"/>
            <p:cNvSpPr/>
            <p:nvPr/>
          </p:nvSpPr>
          <p:spPr>
            <a:xfrm>
              <a:off x="3371850" y="2692400"/>
              <a:ext cx="3332161" cy="41656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0" y="0"/>
                  </a:lnTo>
                  <a:lnTo>
                    <a:pt x="115540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28" name="Shape 28"/>
            <p:cNvSpPr/>
            <p:nvPr/>
          </p:nvSpPr>
          <p:spPr>
            <a:xfrm>
              <a:off x="3367087" y="2687636"/>
              <a:ext cx="4576761" cy="41703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4" y="137"/>
                  </a:lnTo>
                  <a:lnTo>
                    <a:pt x="87492" y="120000"/>
                  </a:lnTo>
                  <a:lnTo>
                    <a:pt x="120000" y="120000"/>
                  </a:lnTo>
                  <a:lnTo>
                    <a:pt x="9365" y="26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29" name="Shape 29"/>
            <p:cNvSpPr/>
            <p:nvPr/>
          </p:nvSpPr>
          <p:spPr>
            <a:xfrm>
              <a:off x="2928938" y="2578100"/>
              <a:ext cx="3584574" cy="42799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14030" y="4940"/>
                  </a:lnTo>
                  <a:lnTo>
                    <a:pt x="12116" y="2670"/>
                  </a:lnTo>
                  <a:lnTo>
                    <a:pt x="11957" y="2537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90186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2928400" y="1380067"/>
            <a:ext cx="8574621" cy="2616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4515376" y="3996267"/>
            <a:ext cx="6987645" cy="13885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5332412" y="5883275"/>
            <a:ext cx="4324043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67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panoramique avec légend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484311" y="4732864"/>
            <a:ext cx="10018710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"/>
          </p:nvPr>
        </p:nvSpPr>
        <p:spPr>
          <a:xfrm>
            <a:off x="2386011" y="932112"/>
            <a:ext cx="8225943" cy="3164975"/>
          </a:xfrm>
          <a:prstGeom prst="roundRect">
            <a:avLst>
              <a:gd name="adj" fmla="val 43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1484311" y="5299603"/>
            <a:ext cx="10018710" cy="493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581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légend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484312" y="685800"/>
            <a:ext cx="10018710" cy="30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484312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65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itation avec légen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436810" y="3428998"/>
            <a:ext cx="8532814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8769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rte nom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484312" y="3308580"/>
            <a:ext cx="10018708" cy="146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1484312" y="4777380"/>
            <a:ext cx="10018710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6691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rte nom citatio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1598612" y="863023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10893425" y="2819399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2208211" y="685800"/>
            <a:ext cx="8990012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484312" y="3886200"/>
            <a:ext cx="10018710" cy="8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r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1484312" y="4775200"/>
            <a:ext cx="10018710" cy="101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2568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rai ou faux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1484312" y="685800"/>
            <a:ext cx="10018712" cy="27273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1484312" y="3505200"/>
            <a:ext cx="10018712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marR="0" lvl="0" indent="-28575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2"/>
          </p:nvPr>
        </p:nvSpPr>
        <p:spPr>
          <a:xfrm>
            <a:off x="1484311" y="4343400"/>
            <a:ext cx="10018712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643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re et texte vertical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 rot="5400000">
            <a:off x="4931565" y="-780257"/>
            <a:ext cx="3124200" cy="100187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168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itre vertical et texte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 rot="5400000">
            <a:off x="8065139" y="2353315"/>
            <a:ext cx="5105399" cy="177036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 rot="5400000">
            <a:off x="2941482" y="-771371"/>
            <a:ext cx="5105399" cy="80197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920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0951856" y="5867130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042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572278" y="2666999"/>
            <a:ext cx="8930746" cy="21103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2572277" y="4777380"/>
            <a:ext cx="8930748" cy="860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813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1484312" y="2666999"/>
            <a:ext cx="4895055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6607967" y="2667000"/>
            <a:ext cx="4895056" cy="312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142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72178" y="2658533"/>
            <a:ext cx="4607187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rgbClr val="1186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1484311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3"/>
          </p:nvPr>
        </p:nvSpPr>
        <p:spPr>
          <a:xfrm>
            <a:off x="6880486" y="2667000"/>
            <a:ext cx="4622536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800" b="0" i="0" u="none" strike="noStrike" cap="none">
                <a:solidFill>
                  <a:srgbClr val="1186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4"/>
          </p:nvPr>
        </p:nvSpPr>
        <p:spPr>
          <a:xfrm>
            <a:off x="6607967" y="3335337"/>
            <a:ext cx="4895056" cy="2455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marR="0" lvl="0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568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6096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811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8109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492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515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4206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1484312" y="1600200"/>
            <a:ext cx="3549121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262032" y="685799"/>
            <a:ext cx="6240989" cy="51054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20015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384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42544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2"/>
          </p:nvPr>
        </p:nvSpPr>
        <p:spPr>
          <a:xfrm>
            <a:off x="1484312" y="2971800"/>
            <a:ext cx="3549121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337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 avec légen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482724" y="1752599"/>
            <a:ext cx="5426157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2"/>
          </p:nvPr>
        </p:nvSpPr>
        <p:spPr>
          <a:xfrm>
            <a:off x="7594682" y="914400"/>
            <a:ext cx="3280973" cy="4572000"/>
          </a:xfrm>
          <a:prstGeom prst="roundRect">
            <a:avLst>
              <a:gd name="adj" fmla="val 4280"/>
            </a:avLst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1482724" y="3124199"/>
            <a:ext cx="5426157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spcAft>
                <a:spcPts val="600"/>
              </a:spcAft>
              <a:buClr>
                <a:srgbClr val="1186C3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269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150812" y="0"/>
            <a:ext cx="2436812" cy="6858000"/>
            <a:chOff x="1320800" y="0"/>
            <a:chExt cx="2436812" cy="6858000"/>
          </a:xfrm>
        </p:grpSpPr>
        <p:sp>
          <p:nvSpPr>
            <p:cNvPr id="11" name="Shape 11"/>
            <p:cNvSpPr/>
            <p:nvPr/>
          </p:nvSpPr>
          <p:spPr>
            <a:xfrm>
              <a:off x="1627187" y="0"/>
              <a:ext cx="1122363" cy="53292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034"/>
                  </a:moveTo>
                  <a:lnTo>
                    <a:pt x="26478" y="119999"/>
                  </a:lnTo>
                  <a:lnTo>
                    <a:pt x="120000" y="0"/>
                  </a:lnTo>
                  <a:lnTo>
                    <a:pt x="92842" y="0"/>
                  </a:lnTo>
                  <a:lnTo>
                    <a:pt x="0" y="1190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2" name="Shape 12"/>
            <p:cNvSpPr/>
            <p:nvPr/>
          </p:nvSpPr>
          <p:spPr>
            <a:xfrm>
              <a:off x="1320800" y="0"/>
              <a:ext cx="1117599" cy="52768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0"/>
                  </a:moveTo>
                  <a:lnTo>
                    <a:pt x="92897" y="0"/>
                  </a:lnTo>
                  <a:lnTo>
                    <a:pt x="0" y="119133"/>
                  </a:lnTo>
                  <a:lnTo>
                    <a:pt x="26761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3" name="Shape 13"/>
            <p:cNvSpPr/>
            <p:nvPr/>
          </p:nvSpPr>
          <p:spPr>
            <a:xfrm>
              <a:off x="1320800" y="5238750"/>
              <a:ext cx="1228724" cy="16192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4728" y="120000"/>
                  </a:lnTo>
                  <a:lnTo>
                    <a:pt x="12000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4" name="Shape 14"/>
            <p:cNvSpPr/>
            <p:nvPr/>
          </p:nvSpPr>
          <p:spPr>
            <a:xfrm>
              <a:off x="1627187" y="5291137"/>
              <a:ext cx="1495424" cy="1566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5796" y="120000"/>
                  </a:lnTo>
                  <a:lnTo>
                    <a:pt x="12000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B5982"/>
            </a:solidFill>
            <a:ln>
              <a:noFill/>
            </a:ln>
          </p:spPr>
        </p:sp>
        <p:sp>
          <p:nvSpPr>
            <p:cNvPr id="15" name="Shape 15"/>
            <p:cNvSpPr/>
            <p:nvPr/>
          </p:nvSpPr>
          <p:spPr>
            <a:xfrm>
              <a:off x="1627187" y="5286375"/>
              <a:ext cx="2130424" cy="15716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363"/>
                  </a:moveTo>
                  <a:lnTo>
                    <a:pt x="84232" y="120000"/>
                  </a:lnTo>
                  <a:lnTo>
                    <a:pt x="120000" y="120000"/>
                  </a:lnTo>
                  <a:lnTo>
                    <a:pt x="13949" y="3272"/>
                  </a:lnTo>
                  <a:lnTo>
                    <a:pt x="0" y="0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1186C3"/>
            </a:solidFill>
            <a:ln>
              <a:noFill/>
            </a:ln>
          </p:spPr>
        </p:sp>
        <p:sp>
          <p:nvSpPr>
            <p:cNvPr id="16" name="Shape 16"/>
            <p:cNvSpPr/>
            <p:nvPr/>
          </p:nvSpPr>
          <p:spPr>
            <a:xfrm>
              <a:off x="1320800" y="5238750"/>
              <a:ext cx="1695450" cy="16192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lnTo>
                    <a:pt x="20674" y="7058"/>
                  </a:lnTo>
                  <a:lnTo>
                    <a:pt x="17303" y="3176"/>
                  </a:lnTo>
                  <a:lnTo>
                    <a:pt x="17640" y="3176"/>
                  </a:lnTo>
                  <a:lnTo>
                    <a:pt x="17640" y="2823"/>
                  </a:lnTo>
                  <a:lnTo>
                    <a:pt x="17303" y="2823"/>
                  </a:lnTo>
                  <a:lnTo>
                    <a:pt x="0" y="0"/>
                  </a:lnTo>
                  <a:lnTo>
                    <a:pt x="0" y="0"/>
                  </a:lnTo>
                  <a:lnTo>
                    <a:pt x="86966" y="120000"/>
                  </a:lnTo>
                  <a:lnTo>
                    <a:pt x="120000" y="120000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</p:sp>
      </p:grp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1484311" y="685800"/>
            <a:ext cx="10018712" cy="175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1484309" y="2666999"/>
            <a:ext cx="10018712" cy="312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64770" algn="l" rtl="0">
              <a:spcBef>
                <a:spcPts val="4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1600" algn="l" rtl="0">
              <a:spcBef>
                <a:spcPts val="40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00150" marR="0" lvl="2" indent="-120014" algn="l" rtl="0">
              <a:spcBef>
                <a:spcPts val="36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543050" marR="0" lvl="3" indent="-24130" algn="l" rtl="0">
              <a:spcBef>
                <a:spcPts val="32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00250" marR="0" lvl="4" indent="-4254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99695" algn="l" rtl="0">
              <a:spcBef>
                <a:spcPts val="280"/>
              </a:spcBef>
              <a:spcAft>
                <a:spcPts val="600"/>
              </a:spcAft>
              <a:buClr>
                <a:srgbClr val="1186C3"/>
              </a:buClr>
              <a:buSzPct val="145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2572278" y="5883275"/>
            <a:ext cx="708417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0951856" y="5883275"/>
            <a:ext cx="55116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lang="fr-FR"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82406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-grenoble.fr/disciplines/sii/file/Technologie/Ressources/formation/3ALGOAPPI01.zi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sig.fgranotier.info/IMG/pdf/debuter_app_inventor.pdf" TargetMode="External"/><Relationship Id="rId4" Type="http://schemas.openxmlformats.org/officeDocument/2006/relationships/hyperlink" Target="http://www.ac-grenoble.fr/disciplines/sii/file/Technologie/Ressources/formation/3ALGOAPPI00.zip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ollegetech.free.fr/files/Formation%20AppInventor.pdf" TargetMode="External"/><Relationship Id="rId3" Type="http://schemas.openxmlformats.org/officeDocument/2006/relationships/hyperlink" Target="https://pmtechnologie.shost.ca/spip.php?article64" TargetMode="External"/><Relationship Id="rId7" Type="http://schemas.openxmlformats.org/officeDocument/2006/relationships/hyperlink" Target="http://collegetech.free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technologie.ac-orleans-tours.fr/reportages/app_inventor_2015/" TargetMode="External"/><Relationship Id="rId5" Type="http://schemas.openxmlformats.org/officeDocument/2006/relationships/hyperlink" Target="https://disciplines.ac-toulouse.fr/sii/sites/sii/files/ressources/didacticiels/programmation/objets-connectes/app-inventor/5-appinventor_recept-bluetooth.pdf" TargetMode="External"/><Relationship Id="rId4" Type="http://schemas.openxmlformats.org/officeDocument/2006/relationships/hyperlink" Target="http://www.ac-grenoble.fr/disciplines/sii/file/Technologie/Ressources/formation2018/2objetsconnectes/1PilotageBluetooth-AppInventor.zip" TargetMode="Externa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-grenoble.fr/disciplines/sii/file/Technologie/Ressources/formation2018/2objetsconnectes/2wifWemosD1.zi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-grenoble.fr/disciplines/sii/file/Technologie/Ressources/formation2018/5serveurwebraspberrypi/5serveurwebraspberrypi.zip" TargetMode="External"/><Relationship Id="rId2" Type="http://schemas.openxmlformats.org/officeDocument/2006/relationships/hyperlink" Target="http://techno94.free.fr/cours/3eme/ci_wemos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FADF70C-8F8A-4342-A9B5-6DA8A26F1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585" y="73091"/>
            <a:ext cx="10018712" cy="993710"/>
          </a:xfrm>
        </p:spPr>
        <p:txBody>
          <a:bodyPr/>
          <a:lstStyle/>
          <a:p>
            <a:r>
              <a:rPr lang="fr-FR" dirty="0"/>
              <a:t>Objets connectés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BBE760-8693-41A0-90E9-EE0532E8F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09" y="3289465"/>
            <a:ext cx="10018712" cy="2501734"/>
          </a:xfrm>
        </p:spPr>
        <p:txBody>
          <a:bodyPr/>
          <a:lstStyle/>
          <a:p>
            <a:r>
              <a:rPr lang="fr-FR" dirty="0"/>
              <a:t> </a:t>
            </a:r>
            <a:r>
              <a:rPr lang="fr-FR" dirty="0" err="1"/>
              <a:t>AppInventor</a:t>
            </a:r>
            <a:r>
              <a:rPr lang="fr-FR" dirty="0"/>
              <a:t> et une liaison Bluetooth</a:t>
            </a:r>
          </a:p>
          <a:p>
            <a:r>
              <a:rPr lang="fr-FR" dirty="0"/>
              <a:t> </a:t>
            </a:r>
            <a:r>
              <a:rPr lang="fr-FR" dirty="0" err="1"/>
              <a:t>AppInventor</a:t>
            </a:r>
            <a:r>
              <a:rPr lang="fr-FR" dirty="0"/>
              <a:t> et une liaison Wi-Fi : Carte </a:t>
            </a:r>
            <a:r>
              <a:rPr lang="fr-FR" dirty="0" err="1"/>
              <a:t>Wemos</a:t>
            </a:r>
            <a:r>
              <a:rPr lang="fr-FR" dirty="0"/>
              <a:t> D1</a:t>
            </a:r>
          </a:p>
          <a:p>
            <a:r>
              <a:rPr lang="fr-FR" dirty="0"/>
              <a:t> </a:t>
            </a:r>
            <a:r>
              <a:rPr lang="fr-FR" dirty="0" err="1"/>
              <a:t>Emoncms</a:t>
            </a:r>
            <a:r>
              <a:rPr lang="fr-FR" dirty="0"/>
              <a:t>, serveur de données d’objets connectés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Shape 265">
            <a:extLst>
              <a:ext uri="{FF2B5EF4-FFF2-40B4-BE49-F238E27FC236}">
                <a16:creationId xmlns:a16="http://schemas.microsoft.com/office/drawing/2014/main" id="{16F0088F-E6F9-4DCF-B569-33A1239C70FD}"/>
              </a:ext>
            </a:extLst>
          </p:cNvPr>
          <p:cNvSpPr txBox="1"/>
          <p:nvPr/>
        </p:nvSpPr>
        <p:spPr>
          <a:xfrm rot="21129064">
            <a:off x="1578578" y="1514882"/>
            <a:ext cx="4862048" cy="1110343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Imaginer des solutions en réponse aux besoins, matérialiser en intégrant une dimension design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(des éléments de programmes informatiques en réponse au besoin : Design, Objets connectés,...)</a:t>
            </a:r>
          </a:p>
        </p:txBody>
      </p:sp>
      <p:pic>
        <p:nvPicPr>
          <p:cNvPr id="8" name="Picture 13">
            <a:extLst>
              <a:ext uri="{FF2B5EF4-FFF2-40B4-BE49-F238E27FC236}">
                <a16:creationId xmlns:a16="http://schemas.microsoft.com/office/drawing/2014/main" id="{8ABDA7AF-3010-4A49-9746-9A334D17B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570" y="227339"/>
            <a:ext cx="2103785" cy="94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DAB81A-B5C9-4E3C-8505-B8FA0C4F285E}"/>
              </a:ext>
            </a:extLst>
          </p:cNvPr>
          <p:cNvSpPr txBox="1"/>
          <p:nvPr/>
        </p:nvSpPr>
        <p:spPr>
          <a:xfrm>
            <a:off x="9413555" y="1158536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Formations 2017-2018</a:t>
            </a:r>
          </a:p>
        </p:txBody>
      </p:sp>
    </p:spTree>
    <p:extLst>
      <p:ext uri="{BB962C8B-B14F-4D97-AF65-F5344CB8AC3E}">
        <p14:creationId xmlns:p14="http://schemas.microsoft.com/office/powerpoint/2010/main" val="198982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3DD2C8-D230-4677-B17F-6E86E03BC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626" y="188640"/>
            <a:ext cx="9786325" cy="998892"/>
          </a:xfrm>
        </p:spPr>
        <p:txBody>
          <a:bodyPr/>
          <a:lstStyle/>
          <a:p>
            <a:pPr algn="l"/>
            <a:r>
              <a:rPr lang="fr-FR" dirty="0"/>
              <a:t>Conseils pour débuter avec </a:t>
            </a:r>
            <a:r>
              <a:rPr lang="fr-FR" dirty="0" err="1"/>
              <a:t>AppInventor</a:t>
            </a:r>
            <a:r>
              <a:rPr lang="fr-FR" dirty="0"/>
              <a:t> …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2486AD-4B5B-4D3F-90EE-B7BD87379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552" y="1895534"/>
            <a:ext cx="9786326" cy="4032448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Qu’est ce qu’on doit voir à l’écran (design de l’IHM) ?</a:t>
            </a:r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fr-FR" dirty="0"/>
              <a:t>Dessin sur papier de l’écran, position des images des boutons, renommage</a:t>
            </a:r>
          </a:p>
          <a:p>
            <a:pPr lvl="1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Télécharger les images pour gagner du temps:</a:t>
            </a:r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fr-FR" dirty="0"/>
              <a:t>Évitons la perte de temps pour des recherches inutiles, l’essentiel est de programmer !</a:t>
            </a:r>
          </a:p>
          <a:p>
            <a:pPr algn="l"/>
            <a:endParaRPr lang="fr-FR" dirty="0"/>
          </a:p>
          <a:p>
            <a:pPr algn="l"/>
            <a:r>
              <a:rPr lang="fr-FR" dirty="0"/>
              <a:t>Prise en main : Commençons par une application simple, histoire de comprendre que la partie visuelle (« Designer ») est mise en action à l’aide de blocks !</a:t>
            </a:r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fr-FR" dirty="0"/>
              <a:t>Exemple: </a:t>
            </a:r>
            <a:r>
              <a:rPr lang="fr-FR" dirty="0">
                <a:hlinkClick r:id="rId3"/>
              </a:rPr>
              <a:t>application lampe</a:t>
            </a:r>
            <a:r>
              <a:rPr lang="fr-FR" dirty="0"/>
              <a:t>, </a:t>
            </a:r>
            <a:r>
              <a:rPr lang="fr-FR" dirty="0">
                <a:hlinkClick r:id="rId3"/>
              </a:rPr>
              <a:t>lecteur mp3</a:t>
            </a:r>
            <a:endParaRPr lang="fr-FR" dirty="0"/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fr-FR" dirty="0"/>
              <a:t>Rappel formation 2017 : </a:t>
            </a:r>
            <a:r>
              <a:rPr lang="fr-FR" dirty="0">
                <a:hlinkClick r:id="rId4"/>
              </a:rPr>
              <a:t>Utilisation de </a:t>
            </a:r>
            <a:r>
              <a:rPr lang="fr-FR" dirty="0" err="1">
                <a:hlinkClick r:id="rId4"/>
              </a:rPr>
              <a:t>AppInventor</a:t>
            </a:r>
            <a:endParaRPr lang="fr-FR" dirty="0"/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fr-FR" dirty="0">
                <a:hlinkClick r:id="rId5"/>
              </a:rPr>
              <a:t>http://sig.fgranotier.info/IMG/pdf/debuter_app_inventor.pdf</a:t>
            </a:r>
            <a:r>
              <a:rPr lang="fr-FR" dirty="0"/>
              <a:t> </a:t>
            </a:r>
            <a:r>
              <a:rPr lang="fr-FR" sz="1200" dirty="0"/>
              <a:t>(merci à Frédérique </a:t>
            </a:r>
            <a:r>
              <a:rPr lang="fr-FR" sz="1200" dirty="0" err="1"/>
              <a:t>Granotier</a:t>
            </a:r>
            <a:r>
              <a:rPr lang="fr-FR" sz="1200" dirty="0"/>
              <a:t>)</a:t>
            </a:r>
          </a:p>
          <a:p>
            <a:pPr lvl="1"/>
            <a:endParaRPr lang="fr-FR" dirty="0"/>
          </a:p>
          <a:p>
            <a:pPr algn="l"/>
            <a:endParaRPr lang="fr-FR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140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A8CFA3-6386-4F9F-A2D3-ECC7FD06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627" y="260648"/>
            <a:ext cx="8930746" cy="772317"/>
          </a:xfrm>
        </p:spPr>
        <p:txBody>
          <a:bodyPr/>
          <a:lstStyle/>
          <a:p>
            <a:pPr algn="l"/>
            <a:r>
              <a:rPr lang="fr-FR" dirty="0"/>
              <a:t>Android – </a:t>
            </a:r>
            <a:r>
              <a:rPr lang="fr-FR" dirty="0" err="1"/>
              <a:t>AppInventor</a:t>
            </a:r>
            <a:r>
              <a:rPr lang="fr-FR" dirty="0"/>
              <a:t> et Bluetooth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C722E7-115D-43A7-9016-AF696BCF2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30628" y="1313384"/>
            <a:ext cx="9924064" cy="554461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900" dirty="0"/>
              <a:t>La tablette peut servir de télécommande pour un robot en liaison Bluetooth :</a:t>
            </a:r>
          </a:p>
          <a:p>
            <a:pPr algn="l"/>
            <a:r>
              <a:rPr lang="fr-FR" sz="1900" dirty="0"/>
              <a:t>Ex : </a:t>
            </a:r>
            <a:r>
              <a:rPr lang="fr-FR" sz="1900" dirty="0">
                <a:hlinkClick r:id="rId3"/>
              </a:rPr>
              <a:t>https://pmtechnologie.shost.ca/spip.php?article64</a:t>
            </a:r>
            <a:r>
              <a:rPr lang="fr-FR" sz="1800" dirty="0"/>
              <a:t> </a:t>
            </a:r>
            <a:r>
              <a:rPr lang="fr-FR" sz="1200" dirty="0"/>
              <a:t>(merci à Didier </a:t>
            </a:r>
            <a:r>
              <a:rPr lang="fr-FR" sz="1200" dirty="0" err="1"/>
              <a:t>Janssoone</a:t>
            </a:r>
            <a:r>
              <a:rPr lang="fr-FR" sz="1200" dirty="0"/>
              <a:t>)</a:t>
            </a:r>
          </a:p>
          <a:p>
            <a:pPr algn="l"/>
            <a:r>
              <a:rPr lang="fr-FR" sz="1900" dirty="0"/>
              <a:t>Tuto </a:t>
            </a:r>
            <a:r>
              <a:rPr lang="fr-FR" sz="1900" dirty="0" err="1"/>
              <a:t>mBot</a:t>
            </a:r>
            <a:r>
              <a:rPr lang="fr-FR" sz="1900" dirty="0"/>
              <a:t> : lien vers </a:t>
            </a:r>
            <a:r>
              <a:rPr lang="fr-FR" sz="1900" dirty="0">
                <a:solidFill>
                  <a:srgbClr val="FF0000"/>
                </a:solidFill>
                <a:hlinkClick r:id="rId4"/>
              </a:rPr>
              <a:t>Pilotage Bluetooth – </a:t>
            </a:r>
            <a:r>
              <a:rPr lang="fr-FR" sz="1900" dirty="0" err="1">
                <a:solidFill>
                  <a:srgbClr val="FF0000"/>
                </a:solidFill>
                <a:hlinkClick r:id="rId4"/>
              </a:rPr>
              <a:t>AppInventor</a:t>
            </a:r>
            <a:r>
              <a:rPr lang="fr-FR" sz="1900" dirty="0">
                <a:solidFill>
                  <a:srgbClr val="FF0000"/>
                </a:solidFill>
                <a:hlinkClick r:id="rId4"/>
              </a:rPr>
              <a:t> </a:t>
            </a:r>
            <a:r>
              <a:rPr lang="fr-FR" sz="1200" dirty="0"/>
              <a:t>(merci à Michel Marquis et l’académie de Nantes)</a:t>
            </a:r>
          </a:p>
          <a:p>
            <a:pPr algn="l"/>
            <a:endParaRPr lang="fr-FR" sz="105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900" dirty="0"/>
              <a:t>Pour un objet connecté (avec capteur), on peut récupérer des informations depuis celui-ci : </a:t>
            </a:r>
          </a:p>
          <a:p>
            <a:pPr algn="l"/>
            <a:r>
              <a:rPr lang="fr-FR" sz="1900" dirty="0">
                <a:hlinkClick r:id="rId5"/>
              </a:rPr>
              <a:t>https://disciplines.ac-toulouse.fr/sii/sites/sii/files/ressources/didacticiels/programmation/objets-connectes/app-inventor/5-appinventor_recept-bluetooth.pdf</a:t>
            </a:r>
            <a:endParaRPr lang="fr-FR" sz="1900" dirty="0"/>
          </a:p>
          <a:p>
            <a:pPr algn="l"/>
            <a:endParaRPr lang="fr-FR" sz="105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900" dirty="0"/>
              <a:t>Mais elle peut aussi n’être utilisée seule, avec une simple application pour un quizz </a:t>
            </a:r>
          </a:p>
          <a:p>
            <a:pPr algn="l"/>
            <a:r>
              <a:rPr lang="fr-FR" sz="1900" dirty="0"/>
              <a:t>par exemple : </a:t>
            </a:r>
          </a:p>
          <a:p>
            <a:pPr algn="l"/>
            <a:r>
              <a:rPr lang="fr-FR" sz="1900" dirty="0">
                <a:hlinkClick r:id="rId6"/>
              </a:rPr>
              <a:t>http://technologie.ac-orleans-tours.fr/reportages/app_inventor_2015/</a:t>
            </a:r>
            <a:endParaRPr lang="fr-FR" sz="1900" dirty="0"/>
          </a:p>
          <a:p>
            <a:pPr algn="l"/>
            <a:endParaRPr lang="fr-FR" sz="1050" dirty="0"/>
          </a:p>
          <a:p>
            <a:pPr algn="l"/>
            <a:r>
              <a:rPr lang="fr-FR" sz="1900" dirty="0"/>
              <a:t>	Consulter aussi sur </a:t>
            </a:r>
            <a:r>
              <a:rPr lang="fr-FR" sz="1900" dirty="0">
                <a:hlinkClick r:id="rId7"/>
              </a:rPr>
              <a:t>l’excellent site </a:t>
            </a:r>
            <a:r>
              <a:rPr lang="fr-FR" sz="1900" dirty="0"/>
              <a:t>de Julien Launay : 				</a:t>
            </a:r>
            <a:r>
              <a:rPr lang="fr-FR" sz="1800" dirty="0">
                <a:hlinkClick r:id="rId8"/>
              </a:rPr>
              <a:t>http://collegetech.free.fr/files/Formation%20AppInventor.pdf</a:t>
            </a:r>
            <a:endParaRPr lang="fr-FR" sz="1800" dirty="0"/>
          </a:p>
          <a:p>
            <a:pPr algn="l"/>
            <a:endParaRPr lang="fr-FR" sz="19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F32FE6E-FDFD-4363-BAE7-C91E62BCE0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01669">
            <a:off x="10401964" y="510314"/>
            <a:ext cx="1325722" cy="132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26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00FD7CA-250E-4537-B7C2-9C594A5C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940" y="90056"/>
            <a:ext cx="10018712" cy="976745"/>
          </a:xfrm>
        </p:spPr>
        <p:txBody>
          <a:bodyPr/>
          <a:lstStyle/>
          <a:p>
            <a:r>
              <a:rPr lang="fr-FR" dirty="0" err="1"/>
              <a:t>Wemos</a:t>
            </a:r>
            <a:r>
              <a:rPr lang="fr-FR" dirty="0"/>
              <a:t> D1 et </a:t>
            </a:r>
            <a:r>
              <a:rPr lang="fr-FR" dirty="0" err="1"/>
              <a:t>WiFi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367649-E3BA-4434-8B3F-7EFEC3DE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4309" y="1650670"/>
            <a:ext cx="10018712" cy="4140529"/>
          </a:xfrm>
        </p:spPr>
        <p:txBody>
          <a:bodyPr/>
          <a:lstStyle/>
          <a:p>
            <a:r>
              <a:rPr lang="fr-FR" dirty="0"/>
              <a:t>Voir </a:t>
            </a:r>
            <a:r>
              <a:rPr lang="fr-FR" dirty="0">
                <a:hlinkClick r:id="rId2"/>
              </a:rPr>
              <a:t>diaporama de présentation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202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4D8004-8D59-4964-AF56-E17C49CB9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2781" y="102784"/>
            <a:ext cx="6826685" cy="1118650"/>
          </a:xfrm>
        </p:spPr>
        <p:txBody>
          <a:bodyPr>
            <a:normAutofit/>
          </a:bodyPr>
          <a:lstStyle/>
          <a:p>
            <a:r>
              <a:rPr lang="fr-FR" sz="3200" dirty="0"/>
              <a:t>Un serveur IoT (Internet des Objets)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227EFB-472A-4A6A-956B-410C481FB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3078" y="1057675"/>
            <a:ext cx="6922150" cy="4835305"/>
          </a:xfrm>
        </p:spPr>
        <p:txBody>
          <a:bodyPr>
            <a:normAutofit fontScale="85000" lnSpcReduction="20000"/>
          </a:bodyPr>
          <a:lstStyle/>
          <a:p>
            <a:r>
              <a:rPr lang="fr-FR" sz="2800" dirty="0"/>
              <a:t>Voir un </a:t>
            </a:r>
            <a:r>
              <a:rPr lang="fr-FR" sz="2800" b="1" dirty="0">
                <a:hlinkClick r:id="rId2"/>
              </a:rPr>
              <a:t>exemple d’activité Ici </a:t>
            </a:r>
            <a:r>
              <a:rPr lang="fr-FR" sz="2800" dirty="0"/>
              <a:t>(merci à Karl Thomas)</a:t>
            </a:r>
          </a:p>
          <a:p>
            <a:r>
              <a:rPr lang="fr-FR" sz="2800" dirty="0"/>
              <a:t>Le serveur existe en ligne mais peut aussi être installé sur un Raspberry Pi (</a:t>
            </a:r>
            <a:r>
              <a:rPr lang="fr-FR" sz="2800" dirty="0">
                <a:hlinkClick r:id="rId3"/>
              </a:rPr>
              <a:t>voir ICI</a:t>
            </a:r>
            <a:r>
              <a:rPr lang="fr-FR" sz="2800" dirty="0"/>
              <a:t>)</a:t>
            </a:r>
          </a:p>
          <a:p>
            <a:r>
              <a:rPr lang="fr-FR" sz="2800" b="1" dirty="0"/>
              <a:t>Stockage des données </a:t>
            </a:r>
            <a:r>
              <a:rPr lang="fr-FR" sz="2800" dirty="0"/>
              <a:t>produites par des objets connectés (stations météo,…)</a:t>
            </a:r>
          </a:p>
          <a:p>
            <a:pPr lvl="1"/>
            <a:r>
              <a:rPr lang="fr-FR" sz="2400" dirty="0"/>
              <a:t>Base de données</a:t>
            </a:r>
          </a:p>
          <a:p>
            <a:r>
              <a:rPr lang="fr-FR" sz="2800" dirty="0"/>
              <a:t>Traitement et </a:t>
            </a:r>
            <a:r>
              <a:rPr lang="fr-FR" sz="2800" b="1" dirty="0"/>
              <a:t>affichage des données</a:t>
            </a:r>
          </a:p>
          <a:p>
            <a:pPr lvl="1"/>
            <a:r>
              <a:rPr lang="fr-FR" sz="2400" dirty="0"/>
              <a:t>Graphiques (diagrammes, courbes,…)</a:t>
            </a:r>
          </a:p>
          <a:p>
            <a:r>
              <a:rPr lang="fr-FR" sz="2800" dirty="0"/>
              <a:t>Accès depuis </a:t>
            </a:r>
            <a:r>
              <a:rPr lang="fr-FR" sz="2800" b="1" dirty="0"/>
              <a:t>tout navigateur</a:t>
            </a:r>
          </a:p>
          <a:p>
            <a:pPr lvl="1"/>
            <a:r>
              <a:rPr lang="fr-FR" sz="2400" dirty="0"/>
              <a:t>d’une tablette ou d’un PC</a:t>
            </a:r>
            <a:br>
              <a:rPr lang="fr-FR" sz="2400" dirty="0"/>
            </a:br>
            <a:r>
              <a:rPr lang="fr-FR" sz="2400" dirty="0"/>
              <a:t>du réseau d’expérimentation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A2BBBD6-7063-4B5B-BA7C-DA84D44BE2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14" r="4635" b="5474"/>
          <a:stretch/>
        </p:blipFill>
        <p:spPr>
          <a:xfrm rot="181185">
            <a:off x="7236986" y="3378127"/>
            <a:ext cx="4587676" cy="2375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4EC7B7E-9F19-4FDB-8545-3BDD1A0D0D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9027" y="1289670"/>
            <a:ext cx="3335010" cy="175656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5803ED-569D-4E45-832E-AB7699A03B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7612" y="6056739"/>
            <a:ext cx="5316776" cy="63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25776"/>
      </p:ext>
    </p:extLst>
  </p:cSld>
  <p:clrMapOvr>
    <a:masterClrMapping/>
  </p:clrMapOvr>
</p:sld>
</file>

<file path=ppt/theme/theme1.xml><?xml version="1.0" encoding="utf-8"?>
<a:theme xmlns:a="http://schemas.openxmlformats.org/drawingml/2006/main" name="Parallaxe">
  <a:themeElements>
    <a:clrScheme name="Parallax">
      <a:dk1>
        <a:srgbClr val="000000"/>
      </a:dk1>
      <a:lt1>
        <a:srgbClr val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352</Words>
  <Application>Microsoft Office PowerPoint</Application>
  <PresentationFormat>Grand écran</PresentationFormat>
  <Paragraphs>45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Parallaxe</vt:lpstr>
      <vt:lpstr>Objets connectés</vt:lpstr>
      <vt:lpstr>Conseils pour débuter avec AppInventor …</vt:lpstr>
      <vt:lpstr>Android – AppInventor et Bluetooth</vt:lpstr>
      <vt:lpstr>Wemos D1 et WiFi</vt:lpstr>
      <vt:lpstr>Un serveur IoT (Internet des Objets)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Comment peut-on être efficace avec AppInventor avec des collégiens?</dc:title>
  <dc:creator>Fabrice Cizeron</dc:creator>
  <cp:lastModifiedBy>Fabrice Cizeron</cp:lastModifiedBy>
  <cp:revision>15</cp:revision>
  <dcterms:created xsi:type="dcterms:W3CDTF">2018-05-01T20:39:30Z</dcterms:created>
  <dcterms:modified xsi:type="dcterms:W3CDTF">2018-09-08T13:05:47Z</dcterms:modified>
</cp:coreProperties>
</file>