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86" r:id="rId2"/>
    <p:sldId id="300" r:id="rId3"/>
    <p:sldId id="301" r:id="rId4"/>
    <p:sldId id="302" r:id="rId5"/>
    <p:sldId id="303" r:id="rId6"/>
    <p:sldId id="304" r:id="rId7"/>
    <p:sldId id="305" r:id="rId8"/>
    <p:sldId id="306" r:id="rId9"/>
    <p:sldId id="307" r:id="rId10"/>
    <p:sldId id="289" r:id="rId11"/>
    <p:sldId id="290" r:id="rId12"/>
    <p:sldId id="291" r:id="rId13"/>
    <p:sldId id="294" r:id="rId14"/>
    <p:sldId id="295" r:id="rId15"/>
    <p:sldId id="296" r:id="rId16"/>
    <p:sldId id="297" r:id="rId17"/>
    <p:sldId id="298" r:id="rId18"/>
    <p:sldId id="299" r:id="rId19"/>
    <p:sldId id="293"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4660"/>
  </p:normalViewPr>
  <p:slideViewPr>
    <p:cSldViewPr snapToGrid="0">
      <p:cViewPr varScale="1">
        <p:scale>
          <a:sx n="122" d="100"/>
          <a:sy n="122" d="100"/>
        </p:scale>
        <p:origin x="427"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8678B-FF06-4222-98CB-0B136BDD12D4}" type="datetimeFigureOut">
              <a:rPr lang="fr-FR" smtClean="0"/>
              <a:t>05/09/2018</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F354E-862E-4BD2-B610-C706CFF24B9F}" type="slidenum">
              <a:rPr lang="fr-FR" smtClean="0"/>
              <a:t>‹N°›</a:t>
            </a:fld>
            <a:endParaRPr lang="fr-FR"/>
          </a:p>
        </p:txBody>
      </p:sp>
    </p:spTree>
    <p:extLst>
      <p:ext uri="{BB962C8B-B14F-4D97-AF65-F5344CB8AC3E}">
        <p14:creationId xmlns:p14="http://schemas.microsoft.com/office/powerpoint/2010/main" val="3075016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23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76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735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150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6321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1572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160" name="Shape 1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4411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Shape 22"/>
        <p:cNvGrpSpPr/>
        <p:nvPr/>
      </p:nvGrpSpPr>
      <p:grpSpPr>
        <a:xfrm>
          <a:off x="0" y="0"/>
          <a:ext cx="0" cy="0"/>
          <a:chOff x="0" y="0"/>
          <a:chExt cx="0" cy="0"/>
        </a:xfrm>
      </p:grpSpPr>
      <p:grpSp>
        <p:nvGrpSpPr>
          <p:cNvPr id="23" name="Shape 23"/>
          <p:cNvGrpSpPr/>
          <p:nvPr/>
        </p:nvGrpSpPr>
        <p:grpSpPr>
          <a:xfrm>
            <a:off x="546100" y="-4763"/>
            <a:ext cx="5014911" cy="6862763"/>
            <a:chOff x="2928938" y="-4763"/>
            <a:chExt cx="5014911" cy="6862763"/>
          </a:xfrm>
        </p:grpSpPr>
        <p:sp>
          <p:nvSpPr>
            <p:cNvPr id="24" name="Shape 24"/>
            <p:cNvSpPr/>
            <p:nvPr/>
          </p:nvSpPr>
          <p:spPr>
            <a:xfrm>
              <a:off x="3367087" y="-4763"/>
              <a:ext cx="1063624" cy="2782888"/>
            </a:xfrm>
            <a:custGeom>
              <a:avLst/>
              <a:gdLst/>
              <a:ahLst/>
              <a:cxnLst/>
              <a:rect l="0" t="0" r="0" b="0"/>
              <a:pathLst>
                <a:path w="120000" h="120000" extrusionOk="0">
                  <a:moveTo>
                    <a:pt x="0" y="116098"/>
                  </a:moveTo>
                  <a:lnTo>
                    <a:pt x="40298" y="120000"/>
                  </a:lnTo>
                  <a:lnTo>
                    <a:pt x="120000" y="0"/>
                  </a:lnTo>
                  <a:lnTo>
                    <a:pt x="77014" y="0"/>
                  </a:lnTo>
                  <a:lnTo>
                    <a:pt x="0" y="116098"/>
                  </a:lnTo>
                  <a:close/>
                </a:path>
              </a:pathLst>
            </a:custGeom>
            <a:solidFill>
              <a:schemeClr val="accent1"/>
            </a:solidFill>
            <a:ln>
              <a:noFill/>
            </a:ln>
          </p:spPr>
        </p:sp>
        <p:sp>
          <p:nvSpPr>
            <p:cNvPr id="25" name="Shape 25"/>
            <p:cNvSpPr/>
            <p:nvPr/>
          </p:nvSpPr>
          <p:spPr>
            <a:xfrm>
              <a:off x="2928938" y="-4763"/>
              <a:ext cx="1035049" cy="2673350"/>
            </a:xfrm>
            <a:custGeom>
              <a:avLst/>
              <a:gdLst/>
              <a:ahLst/>
              <a:cxnLst/>
              <a:rect l="0" t="0" r="0" b="0"/>
              <a:pathLst>
                <a:path w="120000" h="120000" extrusionOk="0">
                  <a:moveTo>
                    <a:pt x="41411" y="120000"/>
                  </a:moveTo>
                  <a:lnTo>
                    <a:pt x="120000" y="0"/>
                  </a:lnTo>
                  <a:lnTo>
                    <a:pt x="75644" y="0"/>
                  </a:lnTo>
                  <a:lnTo>
                    <a:pt x="0" y="115938"/>
                  </a:lnTo>
                  <a:lnTo>
                    <a:pt x="40306" y="119786"/>
                  </a:lnTo>
                  <a:lnTo>
                    <a:pt x="41411" y="120000"/>
                  </a:lnTo>
                  <a:close/>
                </a:path>
              </a:pathLst>
            </a:custGeom>
            <a:solidFill>
              <a:srgbClr val="595959"/>
            </a:solidFill>
            <a:ln>
              <a:noFill/>
            </a:ln>
          </p:spPr>
        </p:sp>
        <p:sp>
          <p:nvSpPr>
            <p:cNvPr id="26" name="Shape 26"/>
            <p:cNvSpPr/>
            <p:nvPr/>
          </p:nvSpPr>
          <p:spPr>
            <a:xfrm>
              <a:off x="2928938" y="2582861"/>
              <a:ext cx="2693986" cy="4275137"/>
            </a:xfrm>
            <a:custGeom>
              <a:avLst/>
              <a:gdLst/>
              <a:ahLst/>
              <a:cxnLst/>
              <a:rect l="0" t="0" r="0" b="0"/>
              <a:pathLst>
                <a:path w="120000" h="120000" extrusionOk="0">
                  <a:moveTo>
                    <a:pt x="0" y="0"/>
                  </a:moveTo>
                  <a:lnTo>
                    <a:pt x="114696" y="120000"/>
                  </a:lnTo>
                  <a:lnTo>
                    <a:pt x="119999" y="120000"/>
                  </a:lnTo>
                  <a:lnTo>
                    <a:pt x="0" y="0"/>
                  </a:lnTo>
                  <a:close/>
                </a:path>
              </a:pathLst>
            </a:custGeom>
            <a:solidFill>
              <a:srgbClr val="262626"/>
            </a:solidFill>
            <a:ln>
              <a:noFill/>
            </a:ln>
          </p:spPr>
        </p:sp>
        <p:sp>
          <p:nvSpPr>
            <p:cNvPr id="27" name="Shape 27"/>
            <p:cNvSpPr/>
            <p:nvPr/>
          </p:nvSpPr>
          <p:spPr>
            <a:xfrm>
              <a:off x="3371850" y="2692400"/>
              <a:ext cx="3332161" cy="4165600"/>
            </a:xfrm>
            <a:custGeom>
              <a:avLst/>
              <a:gdLst/>
              <a:ahLst/>
              <a:cxnLst/>
              <a:rect l="0" t="0" r="0" b="0"/>
              <a:pathLst>
                <a:path w="120000" h="120000" extrusionOk="0">
                  <a:moveTo>
                    <a:pt x="120000" y="120000"/>
                  </a:moveTo>
                  <a:lnTo>
                    <a:pt x="0" y="0"/>
                  </a:lnTo>
                  <a:lnTo>
                    <a:pt x="115540" y="120000"/>
                  </a:lnTo>
                  <a:lnTo>
                    <a:pt x="120000" y="120000"/>
                  </a:lnTo>
                  <a:close/>
                </a:path>
              </a:pathLst>
            </a:custGeom>
            <a:solidFill>
              <a:srgbClr val="0B5982"/>
            </a:solidFill>
            <a:ln>
              <a:noFill/>
            </a:ln>
          </p:spPr>
        </p:sp>
        <p:sp>
          <p:nvSpPr>
            <p:cNvPr id="28" name="Shape 28"/>
            <p:cNvSpPr/>
            <p:nvPr/>
          </p:nvSpPr>
          <p:spPr>
            <a:xfrm>
              <a:off x="3367087" y="2687636"/>
              <a:ext cx="4576761" cy="4170362"/>
            </a:xfrm>
            <a:custGeom>
              <a:avLst/>
              <a:gdLst/>
              <a:ahLst/>
              <a:cxnLst/>
              <a:rect l="0" t="0" r="0" b="0"/>
              <a:pathLst>
                <a:path w="120000" h="120000" extrusionOk="0">
                  <a:moveTo>
                    <a:pt x="0" y="0"/>
                  </a:moveTo>
                  <a:lnTo>
                    <a:pt x="124" y="137"/>
                  </a:lnTo>
                  <a:lnTo>
                    <a:pt x="87492" y="120000"/>
                  </a:lnTo>
                  <a:lnTo>
                    <a:pt x="120000" y="120000"/>
                  </a:lnTo>
                  <a:lnTo>
                    <a:pt x="9365" y="2603"/>
                  </a:lnTo>
                  <a:lnTo>
                    <a:pt x="0" y="0"/>
                  </a:lnTo>
                  <a:close/>
                </a:path>
              </a:pathLst>
            </a:custGeom>
            <a:solidFill>
              <a:srgbClr val="1186C3"/>
            </a:solidFill>
            <a:ln>
              <a:noFill/>
            </a:ln>
          </p:spPr>
        </p:sp>
        <p:sp>
          <p:nvSpPr>
            <p:cNvPr id="29" name="Shape 29"/>
            <p:cNvSpPr/>
            <p:nvPr/>
          </p:nvSpPr>
          <p:spPr>
            <a:xfrm>
              <a:off x="2928938" y="2578100"/>
              <a:ext cx="3584574" cy="4279900"/>
            </a:xfrm>
            <a:custGeom>
              <a:avLst/>
              <a:gdLst/>
              <a:ahLst/>
              <a:cxnLst/>
              <a:rect l="0" t="0" r="0" b="0"/>
              <a:pathLst>
                <a:path w="120000" h="120000" extrusionOk="0">
                  <a:moveTo>
                    <a:pt x="120000" y="120000"/>
                  </a:moveTo>
                  <a:lnTo>
                    <a:pt x="14030" y="4940"/>
                  </a:lnTo>
                  <a:lnTo>
                    <a:pt x="12116" y="2670"/>
                  </a:lnTo>
                  <a:lnTo>
                    <a:pt x="11957" y="2537"/>
                  </a:lnTo>
                  <a:lnTo>
                    <a:pt x="0" y="0"/>
                  </a:lnTo>
                  <a:lnTo>
                    <a:pt x="0" y="133"/>
                  </a:lnTo>
                  <a:lnTo>
                    <a:pt x="90186" y="120000"/>
                  </a:lnTo>
                  <a:lnTo>
                    <a:pt x="120000" y="120000"/>
                  </a:lnTo>
                  <a:close/>
                </a:path>
              </a:pathLst>
            </a:custGeom>
            <a:solidFill>
              <a:srgbClr val="3F3F3F"/>
            </a:solidFill>
            <a:ln>
              <a:noFill/>
            </a:ln>
          </p:spPr>
        </p:sp>
      </p:grpSp>
      <p:sp>
        <p:nvSpPr>
          <p:cNvPr id="30" name="Shape 30"/>
          <p:cNvSpPr txBox="1">
            <a:spLocks noGrp="1"/>
          </p:cNvSpPr>
          <p:nvPr>
            <p:ph type="ctrTitle"/>
          </p:nvPr>
        </p:nvSpPr>
        <p:spPr>
          <a:xfrm>
            <a:off x="2928400" y="1380067"/>
            <a:ext cx="8574621" cy="2616198"/>
          </a:xfrm>
          <a:prstGeom prst="rect">
            <a:avLst/>
          </a:prstGeom>
          <a:noFill/>
          <a:ln>
            <a:noFill/>
          </a:ln>
        </p:spPr>
        <p:txBody>
          <a:bodyPr lIns="91425" tIns="91425" rIns="91425" bIns="91425" anchor="b" anchorCtr="0"/>
          <a:lstStyle>
            <a:lvl1pPr marL="0" marR="0" lvl="0" indent="0" algn="r" rtl="0">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31" name="Shape 31"/>
          <p:cNvSpPr txBox="1">
            <a:spLocks noGrp="1"/>
          </p:cNvSpPr>
          <p:nvPr>
            <p:ph type="subTitle" idx="1"/>
          </p:nvPr>
        </p:nvSpPr>
        <p:spPr>
          <a:xfrm>
            <a:off x="4515376" y="3996267"/>
            <a:ext cx="6987645" cy="1388534"/>
          </a:xfrm>
          <a:prstGeom prst="rect">
            <a:avLst/>
          </a:prstGeom>
          <a:noFill/>
          <a:ln>
            <a:noFill/>
          </a:ln>
        </p:spPr>
        <p:txBody>
          <a:bodyPr lIns="91425" tIns="91425" rIns="91425" bIns="91425" anchor="t" anchorCtr="0"/>
          <a:lstStyle>
            <a:lvl1pPr marL="0" marR="0" lvl="0" indent="0" algn="r" rtl="0">
              <a:spcBef>
                <a:spcPts val="420"/>
              </a:spcBef>
              <a:spcAft>
                <a:spcPts val="600"/>
              </a:spcAft>
              <a:buClr>
                <a:srgbClr val="1186C3"/>
              </a:buClr>
              <a:buFont typeface="Arial"/>
              <a:buNone/>
              <a:defRPr sz="2100" b="0" i="0" u="none" strike="noStrike" cap="none">
                <a:solidFill>
                  <a:schemeClr val="dk1"/>
                </a:solidFill>
                <a:latin typeface="Calibri"/>
                <a:ea typeface="Calibri"/>
                <a:cs typeface="Calibri"/>
                <a:sym typeface="Calibri"/>
              </a:defRPr>
            </a:lvl1pPr>
            <a:lvl2pPr marL="457200" marR="0" lvl="1" indent="0" algn="ctr" rtl="0">
              <a:spcBef>
                <a:spcPts val="400"/>
              </a:spcBef>
              <a:spcAft>
                <a:spcPts val="600"/>
              </a:spcAft>
              <a:buClr>
                <a:srgbClr val="1186C3"/>
              </a:buClr>
              <a:buFont typeface="Arial"/>
              <a:buNone/>
              <a:defRPr sz="2000" b="0" i="0" u="none" strike="noStrike" cap="none">
                <a:solidFill>
                  <a:srgbClr val="888888"/>
                </a:solidFill>
                <a:latin typeface="Calibri"/>
                <a:ea typeface="Calibri"/>
                <a:cs typeface="Calibri"/>
                <a:sym typeface="Calibri"/>
              </a:defRPr>
            </a:lvl2pPr>
            <a:lvl3pPr marL="914400" marR="0" lvl="2" indent="0" algn="ctr"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3pPr>
            <a:lvl4pPr marL="1371600" marR="0" lvl="3" indent="0" algn="ctr"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4pPr>
            <a:lvl5pPr marL="1828800" marR="0" lvl="4" indent="0" algn="ctr"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ctr"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ctr"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ctr"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ctr"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2" name="Shape 32"/>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ftr" idx="11"/>
          </p:nvPr>
        </p:nvSpPr>
        <p:spPr>
          <a:xfrm>
            <a:off x="5332412" y="5883275"/>
            <a:ext cx="4324043"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8901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Image panoramique avec légende">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1484311" y="4732864"/>
            <a:ext cx="10018710" cy="566737"/>
          </a:xfrm>
          <a:prstGeom prst="rect">
            <a:avLst/>
          </a:prstGeom>
          <a:noFill/>
          <a:ln>
            <a:noFill/>
          </a:ln>
        </p:spPr>
        <p:txBody>
          <a:bodyPr lIns="91425" tIns="91425" rIns="91425" bIns="91425" anchor="b" anchorCtr="0"/>
          <a:lstStyle>
            <a:lvl1pPr marL="0" marR="0" lvl="0" indent="0" algn="ctr" rtl="0">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88" name="Shape 88"/>
          <p:cNvSpPr>
            <a:spLocks noGrp="1"/>
          </p:cNvSpPr>
          <p:nvPr>
            <p:ph type="pic" idx="2"/>
          </p:nvPr>
        </p:nvSpPr>
        <p:spPr>
          <a:xfrm>
            <a:off x="2386011" y="932112"/>
            <a:ext cx="8225943" cy="3164975"/>
          </a:xfrm>
          <a:prstGeom prst="roundRect">
            <a:avLst>
              <a:gd name="adj" fmla="val 4380"/>
            </a:avLst>
          </a:prstGeom>
          <a:noFill/>
          <a:ln w="38100" cap="flat" cmpd="sng">
            <a:solidFill>
              <a:schemeClr val="lt2"/>
            </a:solidFill>
            <a:prstDash val="solid"/>
            <a:round/>
            <a:headEnd type="none" w="med" len="med"/>
            <a:tailEnd type="none" w="med" len="med"/>
          </a:ln>
        </p:spPr>
        <p:txBody>
          <a:bodyPr lIns="91425" tIns="91425" rIns="91425" bIns="91425" anchor="t" anchorCtr="0"/>
          <a:lstStyle>
            <a:lvl1pPr marL="0" marR="0" lvl="0" indent="0" algn="ctr"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3pPr>
            <a:lvl4pPr marL="1371600" marR="0" lvl="3"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4pPr>
            <a:lvl5pPr marL="1828800" marR="0" lvl="4"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5pPr>
            <a:lvl6pPr marL="2286000" marR="0" lvl="5"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6pPr>
            <a:lvl7pPr marL="2743200" marR="0" lvl="6"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7pPr>
            <a:lvl8pPr marL="3200400" marR="0" lvl="7"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8pPr>
            <a:lvl9pPr marL="3657600" marR="0" lvl="8"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body" idx="1"/>
          </p:nvPr>
        </p:nvSpPr>
        <p:spPr>
          <a:xfrm>
            <a:off x="1484311" y="5299603"/>
            <a:ext cx="10018710" cy="493711"/>
          </a:xfrm>
          <a:prstGeom prst="rect">
            <a:avLst/>
          </a:prstGeom>
          <a:noFill/>
          <a:ln>
            <a:noFill/>
          </a:ln>
        </p:spPr>
        <p:txBody>
          <a:bodyPr lIns="91425" tIns="91425" rIns="91425" bIns="91425" anchor="ctr" anchorCtr="0"/>
          <a:lstStyle>
            <a:lvl1pPr marL="0" marR="0" lvl="0" indent="0" algn="ctr" rtl="0">
              <a:spcBef>
                <a:spcPts val="280"/>
              </a:spcBef>
              <a:spcAft>
                <a:spcPts val="600"/>
              </a:spcAft>
              <a:buClr>
                <a:srgbClr val="1186C3"/>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600"/>
              </a:spcAft>
              <a:buClr>
                <a:srgbClr val="1186C3"/>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600"/>
              </a:spcAft>
              <a:buClr>
                <a:srgbClr val="1186C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3335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re et légende">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484312" y="685800"/>
            <a:ext cx="10018710" cy="3048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95" name="Shape 95"/>
          <p:cNvSpPr txBox="1">
            <a:spLocks noGrp="1"/>
          </p:cNvSpPr>
          <p:nvPr>
            <p:ph type="body" idx="1"/>
          </p:nvPr>
        </p:nvSpPr>
        <p:spPr>
          <a:xfrm>
            <a:off x="1484312" y="4343400"/>
            <a:ext cx="10018712" cy="1447800"/>
          </a:xfrm>
          <a:prstGeom prst="rect">
            <a:avLst/>
          </a:prstGeom>
          <a:noFill/>
          <a:ln>
            <a:noFill/>
          </a:ln>
        </p:spPr>
        <p:txBody>
          <a:bodyPr lIns="91425" tIns="91425" rIns="91425" bIns="91425" anchor="ctr" anchorCtr="0"/>
          <a:lstStyle>
            <a:lvl1pPr marL="0" marR="0" lvl="0" indent="0" algn="ctr" rtl="0">
              <a:spcBef>
                <a:spcPts val="400"/>
              </a:spcBef>
              <a:spcAft>
                <a:spcPts val="600"/>
              </a:spcAft>
              <a:buClr>
                <a:srgbClr val="1186C3"/>
              </a:buClr>
              <a:buFont typeface="Arial"/>
              <a:buNone/>
              <a:defRPr sz="20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96" name="Shape 96"/>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5958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itation avec légende">
    <p:spTree>
      <p:nvGrpSpPr>
        <p:cNvPr id="1" name="Shape 99"/>
        <p:cNvGrpSpPr/>
        <p:nvPr/>
      </p:nvGrpSpPr>
      <p:grpSpPr>
        <a:xfrm>
          <a:off x="0" y="0"/>
          <a:ext cx="0" cy="0"/>
          <a:chOff x="0" y="0"/>
          <a:chExt cx="0" cy="0"/>
        </a:xfrm>
      </p:grpSpPr>
      <p:sp>
        <p:nvSpPr>
          <p:cNvPr id="100" name="Shape 100"/>
          <p:cNvSpPr txBox="1"/>
          <p:nvPr/>
        </p:nvSpPr>
        <p:spPr>
          <a:xfrm>
            <a:off x="1598612" y="863023"/>
            <a:ext cx="609599" cy="584776"/>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fr-FR" sz="8000" b="0" i="0" u="none" strike="noStrike" cap="none">
                <a:solidFill>
                  <a:schemeClr val="dk1"/>
                </a:solidFill>
                <a:latin typeface="Calibri"/>
                <a:ea typeface="Calibri"/>
                <a:cs typeface="Calibri"/>
                <a:sym typeface="Calibri"/>
              </a:rPr>
              <a:t>“</a:t>
            </a:r>
          </a:p>
        </p:txBody>
      </p:sp>
      <p:sp>
        <p:nvSpPr>
          <p:cNvPr id="101" name="Shape 101"/>
          <p:cNvSpPr txBox="1"/>
          <p:nvPr/>
        </p:nvSpPr>
        <p:spPr>
          <a:xfrm>
            <a:off x="10893425" y="2819399"/>
            <a:ext cx="609599" cy="584776"/>
          </a:xfrm>
          <a:prstGeom prst="rect">
            <a:avLst/>
          </a:prstGeom>
          <a:noFill/>
          <a:ln>
            <a:noFill/>
          </a:ln>
        </p:spPr>
        <p:txBody>
          <a:bodyPr lIns="91425" tIns="45700" rIns="91425" bIns="45700" anchor="ctr" anchorCtr="0">
            <a:noAutofit/>
          </a:bodyPr>
          <a:lstStyle/>
          <a:p>
            <a:pPr marL="0" marR="0" lvl="0" indent="0" algn="r" rtl="0">
              <a:spcBef>
                <a:spcPts val="0"/>
              </a:spcBef>
              <a:buClr>
                <a:schemeClr val="dk1"/>
              </a:buClr>
              <a:buSzPct val="25000"/>
              <a:buFont typeface="Calibri"/>
              <a:buNone/>
            </a:pPr>
            <a:r>
              <a:rPr lang="fr-FR" sz="8000" b="0" i="0" u="none" strike="noStrike" cap="none">
                <a:solidFill>
                  <a:schemeClr val="dk1"/>
                </a:solidFill>
                <a:latin typeface="Calibri"/>
                <a:ea typeface="Calibri"/>
                <a:cs typeface="Calibri"/>
                <a:sym typeface="Calibri"/>
              </a:rPr>
              <a:t>”</a:t>
            </a:r>
          </a:p>
        </p:txBody>
      </p:sp>
      <p:sp>
        <p:nvSpPr>
          <p:cNvPr id="102" name="Shape 102"/>
          <p:cNvSpPr txBox="1">
            <a:spLocks noGrp="1"/>
          </p:cNvSpPr>
          <p:nvPr>
            <p:ph type="title"/>
          </p:nvPr>
        </p:nvSpPr>
        <p:spPr>
          <a:xfrm>
            <a:off x="2208211" y="685800"/>
            <a:ext cx="8990012" cy="27431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03" name="Shape 103"/>
          <p:cNvSpPr txBox="1">
            <a:spLocks noGrp="1"/>
          </p:cNvSpPr>
          <p:nvPr>
            <p:ph type="body" idx="1"/>
          </p:nvPr>
        </p:nvSpPr>
        <p:spPr>
          <a:xfrm>
            <a:off x="2436810" y="3428998"/>
            <a:ext cx="8532814" cy="381000"/>
          </a:xfrm>
          <a:prstGeom prst="rect">
            <a:avLst/>
          </a:prstGeom>
          <a:noFill/>
          <a:ln>
            <a:noFill/>
          </a:ln>
        </p:spPr>
        <p:txBody>
          <a:bodyPr lIns="91425" tIns="91425" rIns="91425" bIns="91425" anchor="ctr" anchorCtr="0"/>
          <a:lstStyle>
            <a:lvl1pPr marL="0" marR="0" lvl="0" indent="0" algn="l" rtl="0">
              <a:spcBef>
                <a:spcPts val="360"/>
              </a:spcBef>
              <a:spcAft>
                <a:spcPts val="600"/>
              </a:spcAft>
              <a:buClr>
                <a:srgbClr val="1186C3"/>
              </a:buClr>
              <a:buFont typeface="Arial"/>
              <a:buNone/>
              <a:defRPr sz="1800" b="0" i="0" u="none" strike="noStrike" cap="none">
                <a:solidFill>
                  <a:schemeClr val="dk1"/>
                </a:solidFill>
                <a:latin typeface="Calibri"/>
                <a:ea typeface="Calibri"/>
                <a:cs typeface="Calibri"/>
                <a:sym typeface="Calibri"/>
              </a:defRPr>
            </a:lvl1pPr>
            <a:lvl2pPr marL="457200" marR="0" lvl="1" indent="0" algn="l" rtl="0">
              <a:spcBef>
                <a:spcPts val="400"/>
              </a:spcBef>
              <a:spcAft>
                <a:spcPts val="600"/>
              </a:spcAft>
              <a:buClr>
                <a:srgbClr val="1186C3"/>
              </a:buClr>
              <a:buFont typeface="Arial"/>
              <a:buNone/>
              <a:defRPr sz="2000" b="0" i="0" u="none" strike="noStrike" cap="none">
                <a:solidFill>
                  <a:schemeClr val="dk1"/>
                </a:solidFill>
                <a:latin typeface="Calibri"/>
                <a:ea typeface="Calibri"/>
                <a:cs typeface="Calibri"/>
                <a:sym typeface="Calibri"/>
              </a:defRPr>
            </a:lvl2pPr>
            <a:lvl3pPr marL="914400" marR="0" lvl="2" indent="0" algn="l" rtl="0">
              <a:spcBef>
                <a:spcPts val="360"/>
              </a:spcBef>
              <a:spcAft>
                <a:spcPts val="600"/>
              </a:spcAft>
              <a:buClr>
                <a:srgbClr val="1186C3"/>
              </a:buClr>
              <a:buFont typeface="Arial"/>
              <a:buNone/>
              <a:defRPr sz="1800" b="0" i="0" u="none" strike="noStrike" cap="none">
                <a:solidFill>
                  <a:schemeClr val="dk1"/>
                </a:solidFill>
                <a:latin typeface="Calibri"/>
                <a:ea typeface="Calibri"/>
                <a:cs typeface="Calibri"/>
                <a:sym typeface="Calibri"/>
              </a:defRPr>
            </a:lvl3pPr>
            <a:lvl4pPr marL="1371600" marR="0" lvl="3"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body" idx="2"/>
          </p:nvPr>
        </p:nvSpPr>
        <p:spPr>
          <a:xfrm>
            <a:off x="1484311" y="4343400"/>
            <a:ext cx="10018710" cy="1447800"/>
          </a:xfrm>
          <a:prstGeom prst="rect">
            <a:avLst/>
          </a:prstGeom>
          <a:noFill/>
          <a:ln>
            <a:noFill/>
          </a:ln>
        </p:spPr>
        <p:txBody>
          <a:bodyPr lIns="91425" tIns="91425" rIns="91425" bIns="91425" anchor="ctr" anchorCtr="0"/>
          <a:lstStyle>
            <a:lvl1pPr marL="0" marR="0" lvl="0" indent="0" algn="ctr" rtl="0">
              <a:spcBef>
                <a:spcPts val="400"/>
              </a:spcBef>
              <a:spcAft>
                <a:spcPts val="600"/>
              </a:spcAft>
              <a:buClr>
                <a:srgbClr val="1186C3"/>
              </a:buClr>
              <a:buFont typeface="Arial"/>
              <a:buNone/>
              <a:defRPr sz="20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6550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arte nom">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1484312" y="3308580"/>
            <a:ext cx="10018708" cy="1468800"/>
          </a:xfrm>
          <a:prstGeom prst="rect">
            <a:avLst/>
          </a:prstGeom>
          <a:noFill/>
          <a:ln>
            <a:noFill/>
          </a:ln>
        </p:spPr>
        <p:txBody>
          <a:bodyPr lIns="91425" tIns="91425" rIns="91425" bIns="91425" anchor="b" anchorCtr="0"/>
          <a:lstStyle>
            <a:lvl1pPr marL="0" marR="0" lvl="0" indent="0" algn="r" rtl="0">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10" name="Shape 110"/>
          <p:cNvSpPr txBox="1">
            <a:spLocks noGrp="1"/>
          </p:cNvSpPr>
          <p:nvPr>
            <p:ph type="body" idx="1"/>
          </p:nvPr>
        </p:nvSpPr>
        <p:spPr>
          <a:xfrm>
            <a:off x="1484312" y="4777380"/>
            <a:ext cx="10018710" cy="860399"/>
          </a:xfrm>
          <a:prstGeom prst="rect">
            <a:avLst/>
          </a:prstGeom>
          <a:noFill/>
          <a:ln>
            <a:noFill/>
          </a:ln>
        </p:spPr>
        <p:txBody>
          <a:bodyPr lIns="91425" tIns="91425" rIns="91425" bIns="91425" anchor="t" anchorCtr="0"/>
          <a:lstStyle>
            <a:lvl1pPr marL="0" marR="0" lvl="0" indent="0" algn="r" rtl="0">
              <a:spcBef>
                <a:spcPts val="400"/>
              </a:spcBef>
              <a:spcAft>
                <a:spcPts val="600"/>
              </a:spcAft>
              <a:buClr>
                <a:srgbClr val="1186C3"/>
              </a:buClr>
              <a:buFont typeface="Arial"/>
              <a:buNone/>
              <a:defRPr sz="20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11" name="Shape 111"/>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3198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arte nom citation">
    <p:spTree>
      <p:nvGrpSpPr>
        <p:cNvPr id="1" name="Shape 114"/>
        <p:cNvGrpSpPr/>
        <p:nvPr/>
      </p:nvGrpSpPr>
      <p:grpSpPr>
        <a:xfrm>
          <a:off x="0" y="0"/>
          <a:ext cx="0" cy="0"/>
          <a:chOff x="0" y="0"/>
          <a:chExt cx="0" cy="0"/>
        </a:xfrm>
      </p:grpSpPr>
      <p:sp>
        <p:nvSpPr>
          <p:cNvPr id="115" name="Shape 115"/>
          <p:cNvSpPr txBox="1"/>
          <p:nvPr/>
        </p:nvSpPr>
        <p:spPr>
          <a:xfrm>
            <a:off x="1598612" y="863023"/>
            <a:ext cx="609599" cy="584776"/>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fr-FR" sz="8000" b="0" i="0" u="none" strike="noStrike" cap="none">
                <a:solidFill>
                  <a:schemeClr val="dk1"/>
                </a:solidFill>
                <a:latin typeface="Calibri"/>
                <a:ea typeface="Calibri"/>
                <a:cs typeface="Calibri"/>
                <a:sym typeface="Calibri"/>
              </a:rPr>
              <a:t>“</a:t>
            </a:r>
          </a:p>
        </p:txBody>
      </p:sp>
      <p:sp>
        <p:nvSpPr>
          <p:cNvPr id="116" name="Shape 116"/>
          <p:cNvSpPr txBox="1"/>
          <p:nvPr/>
        </p:nvSpPr>
        <p:spPr>
          <a:xfrm>
            <a:off x="10893425" y="2819399"/>
            <a:ext cx="609599" cy="584776"/>
          </a:xfrm>
          <a:prstGeom prst="rect">
            <a:avLst/>
          </a:prstGeom>
          <a:noFill/>
          <a:ln>
            <a:noFill/>
          </a:ln>
        </p:spPr>
        <p:txBody>
          <a:bodyPr lIns="91425" tIns="45700" rIns="91425" bIns="45700" anchor="ctr" anchorCtr="0">
            <a:noAutofit/>
          </a:bodyPr>
          <a:lstStyle/>
          <a:p>
            <a:pPr marL="0" marR="0" lvl="0" indent="0" algn="r" rtl="0">
              <a:spcBef>
                <a:spcPts val="0"/>
              </a:spcBef>
              <a:buClr>
                <a:schemeClr val="dk1"/>
              </a:buClr>
              <a:buSzPct val="25000"/>
              <a:buFont typeface="Calibri"/>
              <a:buNone/>
            </a:pPr>
            <a:r>
              <a:rPr lang="fr-FR" sz="8000" b="0" i="0" u="none" strike="noStrike" cap="none">
                <a:solidFill>
                  <a:schemeClr val="dk1"/>
                </a:solidFill>
                <a:latin typeface="Calibri"/>
                <a:ea typeface="Calibri"/>
                <a:cs typeface="Calibri"/>
                <a:sym typeface="Calibri"/>
              </a:rPr>
              <a:t>”</a:t>
            </a:r>
          </a:p>
        </p:txBody>
      </p:sp>
      <p:sp>
        <p:nvSpPr>
          <p:cNvPr id="117" name="Shape 117"/>
          <p:cNvSpPr txBox="1">
            <a:spLocks noGrp="1"/>
          </p:cNvSpPr>
          <p:nvPr>
            <p:ph type="title"/>
          </p:nvPr>
        </p:nvSpPr>
        <p:spPr>
          <a:xfrm>
            <a:off x="2208211" y="685800"/>
            <a:ext cx="8990012" cy="27431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18" name="Shape 118"/>
          <p:cNvSpPr txBox="1">
            <a:spLocks noGrp="1"/>
          </p:cNvSpPr>
          <p:nvPr>
            <p:ph type="body" idx="1"/>
          </p:nvPr>
        </p:nvSpPr>
        <p:spPr>
          <a:xfrm>
            <a:off x="1484312" y="3886200"/>
            <a:ext cx="10018710" cy="889000"/>
          </a:xfrm>
          <a:prstGeom prst="rect">
            <a:avLst/>
          </a:prstGeom>
          <a:noFill/>
          <a:ln>
            <a:noFill/>
          </a:ln>
        </p:spPr>
        <p:txBody>
          <a:bodyPr lIns="91425" tIns="91425" rIns="91425" bIns="91425" anchor="b" anchorCtr="0"/>
          <a:lstStyle>
            <a:lvl1pPr marL="285750" marR="0" lvl="0" indent="-285750" algn="r" rtl="0">
              <a:spcBef>
                <a:spcPts val="480"/>
              </a:spcBef>
              <a:spcAft>
                <a:spcPts val="600"/>
              </a:spcAft>
              <a:buClr>
                <a:srgbClr val="1186C3"/>
              </a:buClr>
              <a:buFont typeface="Arial"/>
              <a:buNone/>
              <a:defRPr sz="24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2"/>
          </p:nvPr>
        </p:nvSpPr>
        <p:spPr>
          <a:xfrm>
            <a:off x="1484312" y="4775200"/>
            <a:ext cx="10018710" cy="1016000"/>
          </a:xfrm>
          <a:prstGeom prst="rect">
            <a:avLst/>
          </a:prstGeom>
          <a:noFill/>
          <a:ln>
            <a:noFill/>
          </a:ln>
        </p:spPr>
        <p:txBody>
          <a:bodyPr lIns="91425" tIns="91425" rIns="91425" bIns="91425" anchor="t" anchorCtr="0"/>
          <a:lstStyle>
            <a:lvl1pPr marL="0" marR="0" lvl="0" indent="0" algn="r" rtl="0">
              <a:spcBef>
                <a:spcPts val="360"/>
              </a:spcBef>
              <a:spcAft>
                <a:spcPts val="600"/>
              </a:spcAft>
              <a:buClr>
                <a:srgbClr val="1186C3"/>
              </a:buClr>
              <a:buFont typeface="Arial"/>
              <a:buNone/>
              <a:defRPr sz="18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20" name="Shape 120"/>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57929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Vrai ou faux">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1484312" y="685800"/>
            <a:ext cx="10018712" cy="2727325"/>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25" name="Shape 125"/>
          <p:cNvSpPr txBox="1">
            <a:spLocks noGrp="1"/>
          </p:cNvSpPr>
          <p:nvPr>
            <p:ph type="body" idx="1"/>
          </p:nvPr>
        </p:nvSpPr>
        <p:spPr>
          <a:xfrm>
            <a:off x="1484312" y="3505200"/>
            <a:ext cx="10018712" cy="838199"/>
          </a:xfrm>
          <a:prstGeom prst="rect">
            <a:avLst/>
          </a:prstGeom>
          <a:noFill/>
          <a:ln>
            <a:noFill/>
          </a:ln>
        </p:spPr>
        <p:txBody>
          <a:bodyPr lIns="91425" tIns="91425" rIns="91425" bIns="91425" anchor="b" anchorCtr="0"/>
          <a:lstStyle>
            <a:lvl1pPr marL="285750" marR="0" lvl="0" indent="-285750" algn="l" rtl="0">
              <a:spcBef>
                <a:spcPts val="560"/>
              </a:spcBef>
              <a:spcAft>
                <a:spcPts val="600"/>
              </a:spcAft>
              <a:buClr>
                <a:srgbClr val="1186C3"/>
              </a:buClr>
              <a:buFont typeface="Arial"/>
              <a:buNone/>
              <a:defRPr sz="28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6" name="Shape 126"/>
          <p:cNvSpPr txBox="1">
            <a:spLocks noGrp="1"/>
          </p:cNvSpPr>
          <p:nvPr>
            <p:ph type="body" idx="2"/>
          </p:nvPr>
        </p:nvSpPr>
        <p:spPr>
          <a:xfrm>
            <a:off x="1484311" y="4343400"/>
            <a:ext cx="10018712" cy="1447800"/>
          </a:xfrm>
          <a:prstGeom prst="rect">
            <a:avLst/>
          </a:prstGeom>
          <a:noFill/>
          <a:ln>
            <a:noFill/>
          </a:ln>
        </p:spPr>
        <p:txBody>
          <a:bodyPr lIns="91425" tIns="91425" rIns="91425" bIns="91425" anchor="t" anchorCtr="0"/>
          <a:lstStyle>
            <a:lvl1pPr marL="0" marR="0" lvl="0" indent="0" algn="l" rtl="0">
              <a:spcBef>
                <a:spcPts val="360"/>
              </a:spcBef>
              <a:spcAft>
                <a:spcPts val="600"/>
              </a:spcAft>
              <a:buClr>
                <a:srgbClr val="1186C3"/>
              </a:buClr>
              <a:buFont typeface="Arial"/>
              <a:buNone/>
              <a:defRPr sz="18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27" name="Shape 127"/>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9" name="Shape 129"/>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81665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cSld name="Titre et texte vertical">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32" name="Shape 132"/>
          <p:cNvSpPr txBox="1">
            <a:spLocks noGrp="1"/>
          </p:cNvSpPr>
          <p:nvPr>
            <p:ph type="body" idx="1"/>
          </p:nvPr>
        </p:nvSpPr>
        <p:spPr>
          <a:xfrm rot="5400000">
            <a:off x="4931565" y="-780257"/>
            <a:ext cx="3124200" cy="10018712"/>
          </a:xfrm>
          <a:prstGeom prst="rect">
            <a:avLst/>
          </a:prstGeom>
          <a:noFill/>
          <a:ln>
            <a:noFill/>
          </a:ln>
        </p:spPr>
        <p:txBody>
          <a:bodyPr lIns="91425" tIns="91425" rIns="91425" bIns="91425" anchor="t" anchorCtr="0"/>
          <a:lstStyle>
            <a:lvl1pPr marL="285750" marR="0" lvl="0" indent="-64770" algn="l" rtl="0">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2757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cSld name="Titre vertical et texte">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rot="5400000">
            <a:off x="8065139" y="2353315"/>
            <a:ext cx="5105399" cy="1770368"/>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38" name="Shape 138"/>
          <p:cNvSpPr txBox="1">
            <a:spLocks noGrp="1"/>
          </p:cNvSpPr>
          <p:nvPr>
            <p:ph type="body" idx="1"/>
          </p:nvPr>
        </p:nvSpPr>
        <p:spPr>
          <a:xfrm rot="5400000">
            <a:off x="2941482" y="-771371"/>
            <a:ext cx="5105399" cy="8019742"/>
          </a:xfrm>
          <a:prstGeom prst="rect">
            <a:avLst/>
          </a:prstGeom>
          <a:noFill/>
          <a:ln>
            <a:noFill/>
          </a:ln>
        </p:spPr>
        <p:txBody>
          <a:bodyPr lIns="91425" tIns="91425" rIns="91425" bIns="91425" anchor="t" anchorCtr="0"/>
          <a:lstStyle>
            <a:lvl1pPr marL="285750" marR="0" lvl="0" indent="-64770" algn="l" rtl="0">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4287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37" name="Shape 37"/>
          <p:cNvSpPr txBox="1">
            <a:spLocks noGrp="1"/>
          </p:cNvSpPr>
          <p:nvPr>
            <p:ph type="body" idx="1"/>
          </p:nvPr>
        </p:nvSpPr>
        <p:spPr>
          <a:xfrm>
            <a:off x="1484309" y="2666999"/>
            <a:ext cx="10018712" cy="3124200"/>
          </a:xfrm>
          <a:prstGeom prst="rect">
            <a:avLst/>
          </a:prstGeom>
          <a:noFill/>
          <a:ln>
            <a:noFill/>
          </a:ln>
        </p:spPr>
        <p:txBody>
          <a:bodyPr lIns="91425" tIns="91425" rIns="91425" bIns="91425" anchor="ctr" anchorCtr="0"/>
          <a:lstStyle>
            <a:lvl1pPr marL="285750" marR="0" lvl="0" indent="-64770" algn="l" rtl="0">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sldNum" idx="12"/>
          </p:nvPr>
        </p:nvSpPr>
        <p:spPr>
          <a:xfrm>
            <a:off x="10951856" y="5867130"/>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8339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Titre de section">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2572278" y="2666999"/>
            <a:ext cx="8930746" cy="2110382"/>
          </a:xfrm>
          <a:prstGeom prst="rect">
            <a:avLst/>
          </a:prstGeom>
          <a:noFill/>
          <a:ln>
            <a:noFill/>
          </a:ln>
        </p:spPr>
        <p:txBody>
          <a:bodyPr lIns="91425" tIns="91425" rIns="91425" bIns="91425" anchor="b" anchorCtr="0"/>
          <a:lstStyle>
            <a:lvl1pPr marL="0" marR="0" lvl="0" indent="0" algn="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43" name="Shape 43"/>
          <p:cNvSpPr txBox="1">
            <a:spLocks noGrp="1"/>
          </p:cNvSpPr>
          <p:nvPr>
            <p:ph type="body" idx="1"/>
          </p:nvPr>
        </p:nvSpPr>
        <p:spPr>
          <a:xfrm>
            <a:off x="2572277" y="4777380"/>
            <a:ext cx="8930748" cy="860399"/>
          </a:xfrm>
          <a:prstGeom prst="rect">
            <a:avLst/>
          </a:prstGeom>
          <a:noFill/>
          <a:ln>
            <a:noFill/>
          </a:ln>
        </p:spPr>
        <p:txBody>
          <a:bodyPr lIns="91425" tIns="91425" rIns="91425" bIns="91425" anchor="t" anchorCtr="0"/>
          <a:lstStyle>
            <a:lvl1pPr marL="0" marR="0" lvl="0" indent="0" algn="r" rtl="0">
              <a:spcBef>
                <a:spcPts val="400"/>
              </a:spcBef>
              <a:spcAft>
                <a:spcPts val="600"/>
              </a:spcAft>
              <a:buClr>
                <a:srgbClr val="1186C3"/>
              </a:buClr>
              <a:buFont typeface="Arial"/>
              <a:buNone/>
              <a:defRPr sz="2000" b="0" i="0" u="none" strike="noStrike" cap="none">
                <a:solidFill>
                  <a:schemeClr val="dk1"/>
                </a:solidFill>
                <a:latin typeface="Calibri"/>
                <a:ea typeface="Calibri"/>
                <a:cs typeface="Calibri"/>
                <a:sym typeface="Calibri"/>
              </a:defRPr>
            </a:lvl1pPr>
            <a:lvl2pPr marL="457200" marR="0" lvl="1" indent="0" algn="l" rtl="0">
              <a:spcBef>
                <a:spcPts val="360"/>
              </a:spcBef>
              <a:spcAft>
                <a:spcPts val="600"/>
              </a:spcAft>
              <a:buClr>
                <a:srgbClr val="1186C3"/>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spcAft>
                <a:spcPts val="600"/>
              </a:spcAft>
              <a:buClr>
                <a:srgbClr val="1186C3"/>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4" name="Shape 44"/>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612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49" name="Shape 49"/>
          <p:cNvSpPr txBox="1">
            <a:spLocks noGrp="1"/>
          </p:cNvSpPr>
          <p:nvPr>
            <p:ph type="body" idx="1"/>
          </p:nvPr>
        </p:nvSpPr>
        <p:spPr>
          <a:xfrm>
            <a:off x="1484312" y="2666999"/>
            <a:ext cx="4895055" cy="3124200"/>
          </a:xfrm>
          <a:prstGeom prst="rect">
            <a:avLst/>
          </a:prstGeom>
          <a:noFill/>
          <a:ln>
            <a:noFill/>
          </a:ln>
        </p:spPr>
        <p:txBody>
          <a:bodyPr lIns="91425" tIns="91425" rIns="91425" bIns="91425" anchor="ctr" anchorCtr="0"/>
          <a:lstStyle>
            <a:lvl1pPr marL="285750" marR="0" lvl="0" indent="-120015"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1pPr>
            <a:lvl2pPr marL="742950" marR="0" lvl="1" indent="-1384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2pPr>
            <a:lvl3pPr marL="1200150" marR="0" lvl="2" indent="-156844"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3pPr>
            <a:lvl4pPr marL="1543050" marR="0" lvl="3"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4pPr>
            <a:lvl5pPr marL="2000250" marR="0" lvl="4"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5pPr>
            <a:lvl6pPr marL="2514600" marR="0" lvl="5"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6pPr>
            <a:lvl7pPr marL="2971800" marR="0" lvl="6"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7pPr>
            <a:lvl8pPr marL="3429000" marR="0" lvl="7"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8pPr>
            <a:lvl9pPr marL="3886200" marR="0" lvl="8"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2"/>
          </p:nvPr>
        </p:nvSpPr>
        <p:spPr>
          <a:xfrm>
            <a:off x="6607967" y="2667000"/>
            <a:ext cx="4895056" cy="3124199"/>
          </a:xfrm>
          <a:prstGeom prst="rect">
            <a:avLst/>
          </a:prstGeom>
          <a:noFill/>
          <a:ln>
            <a:noFill/>
          </a:ln>
        </p:spPr>
        <p:txBody>
          <a:bodyPr lIns="91425" tIns="91425" rIns="91425" bIns="91425" anchor="ctr" anchorCtr="0"/>
          <a:lstStyle>
            <a:lvl1pPr marL="285750" marR="0" lvl="0" indent="-120015"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1pPr>
            <a:lvl2pPr marL="742950" marR="0" lvl="1" indent="-1384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2pPr>
            <a:lvl3pPr marL="1200150" marR="0" lvl="2" indent="-156844"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3pPr>
            <a:lvl4pPr marL="1543050" marR="0" lvl="3"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4pPr>
            <a:lvl5pPr marL="2000250" marR="0" lvl="4"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5pPr>
            <a:lvl6pPr marL="2514600" marR="0" lvl="5"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6pPr>
            <a:lvl7pPr marL="2971800" marR="0" lvl="6"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7pPr>
            <a:lvl8pPr marL="3429000" marR="0" lvl="7"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8pPr>
            <a:lvl9pPr marL="3886200" marR="0" lvl="8"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5638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ais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56" name="Shape 56"/>
          <p:cNvSpPr txBox="1">
            <a:spLocks noGrp="1"/>
          </p:cNvSpPr>
          <p:nvPr>
            <p:ph type="body" idx="1"/>
          </p:nvPr>
        </p:nvSpPr>
        <p:spPr>
          <a:xfrm>
            <a:off x="1772178" y="2658533"/>
            <a:ext cx="4607187" cy="576262"/>
          </a:xfrm>
          <a:prstGeom prst="rect">
            <a:avLst/>
          </a:prstGeom>
          <a:noFill/>
          <a:ln>
            <a:noFill/>
          </a:ln>
        </p:spPr>
        <p:txBody>
          <a:bodyPr lIns="91425" tIns="91425" rIns="91425" bIns="91425" anchor="b" anchorCtr="0"/>
          <a:lstStyle>
            <a:lvl1pPr marL="0" marR="0" lvl="0" indent="0" algn="l" rtl="0">
              <a:spcBef>
                <a:spcPts val="560"/>
              </a:spcBef>
              <a:spcAft>
                <a:spcPts val="600"/>
              </a:spcAft>
              <a:buClr>
                <a:srgbClr val="1186C3"/>
              </a:buClr>
              <a:buFont typeface="Arial"/>
              <a:buNone/>
              <a:defRPr sz="2800" b="0" i="0" u="none" strike="noStrike" cap="none">
                <a:solidFill>
                  <a:srgbClr val="1186C3"/>
                </a:solidFill>
                <a:latin typeface="Calibri"/>
                <a:ea typeface="Calibri"/>
                <a:cs typeface="Calibri"/>
                <a:sym typeface="Calibri"/>
              </a:defRPr>
            </a:lvl1pPr>
            <a:lvl2pPr marL="457200" marR="0" lvl="1" indent="0" algn="l" rtl="0">
              <a:spcBef>
                <a:spcPts val="400"/>
              </a:spcBef>
              <a:spcAft>
                <a:spcPts val="600"/>
              </a:spcAft>
              <a:buClr>
                <a:srgbClr val="1186C3"/>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600"/>
              </a:spcAft>
              <a:buClr>
                <a:srgbClr val="1186C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1484311" y="3335337"/>
            <a:ext cx="4895056" cy="2455862"/>
          </a:xfrm>
          <a:prstGeom prst="rect">
            <a:avLst/>
          </a:prstGeom>
          <a:noFill/>
          <a:ln>
            <a:noFill/>
          </a:ln>
        </p:spPr>
        <p:txBody>
          <a:bodyPr lIns="91425" tIns="91425" rIns="91425" bIns="91425" anchor="t" anchorCtr="0"/>
          <a:lstStyle>
            <a:lvl1pPr marL="285750" marR="0" lvl="0" indent="-120015"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1pPr>
            <a:lvl2pPr marL="742950" marR="0" lvl="1" indent="-1384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2pPr>
            <a:lvl3pPr marL="1200150" marR="0" lvl="2" indent="-156844"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3pPr>
            <a:lvl4pPr marL="1543050" marR="0" lvl="3"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4pPr>
            <a:lvl5pPr marL="2000250" marR="0" lvl="4"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5pPr>
            <a:lvl6pPr marL="2514600" marR="0" lvl="5"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6pPr>
            <a:lvl7pPr marL="2971800" marR="0" lvl="6"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7pPr>
            <a:lvl8pPr marL="3429000" marR="0" lvl="7"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8pPr>
            <a:lvl9pPr marL="3886200" marR="0" lvl="8"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3"/>
          </p:nvPr>
        </p:nvSpPr>
        <p:spPr>
          <a:xfrm>
            <a:off x="6880486" y="2667000"/>
            <a:ext cx="4622536" cy="576262"/>
          </a:xfrm>
          <a:prstGeom prst="rect">
            <a:avLst/>
          </a:prstGeom>
          <a:noFill/>
          <a:ln>
            <a:noFill/>
          </a:ln>
        </p:spPr>
        <p:txBody>
          <a:bodyPr lIns="91425" tIns="91425" rIns="91425" bIns="91425" anchor="b" anchorCtr="0"/>
          <a:lstStyle>
            <a:lvl1pPr marL="0" marR="0" lvl="0" indent="0" algn="l" rtl="0">
              <a:spcBef>
                <a:spcPts val="560"/>
              </a:spcBef>
              <a:spcAft>
                <a:spcPts val="600"/>
              </a:spcAft>
              <a:buClr>
                <a:srgbClr val="1186C3"/>
              </a:buClr>
              <a:buFont typeface="Arial"/>
              <a:buNone/>
              <a:defRPr sz="2800" b="0" i="0" u="none" strike="noStrike" cap="none">
                <a:solidFill>
                  <a:srgbClr val="1186C3"/>
                </a:solidFill>
                <a:latin typeface="Calibri"/>
                <a:ea typeface="Calibri"/>
                <a:cs typeface="Calibri"/>
                <a:sym typeface="Calibri"/>
              </a:defRPr>
            </a:lvl1pPr>
            <a:lvl2pPr marL="457200" marR="0" lvl="1" indent="0" algn="l" rtl="0">
              <a:spcBef>
                <a:spcPts val="400"/>
              </a:spcBef>
              <a:spcAft>
                <a:spcPts val="600"/>
              </a:spcAft>
              <a:buClr>
                <a:srgbClr val="1186C3"/>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600"/>
              </a:spcAft>
              <a:buClr>
                <a:srgbClr val="1186C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spcAft>
                <a:spcPts val="600"/>
              </a:spcAft>
              <a:buClr>
                <a:srgbClr val="1186C3"/>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4"/>
          </p:nvPr>
        </p:nvSpPr>
        <p:spPr>
          <a:xfrm>
            <a:off x="6607967" y="3335337"/>
            <a:ext cx="4895056" cy="2455862"/>
          </a:xfrm>
          <a:prstGeom prst="rect">
            <a:avLst/>
          </a:prstGeom>
          <a:noFill/>
          <a:ln>
            <a:noFill/>
          </a:ln>
        </p:spPr>
        <p:txBody>
          <a:bodyPr lIns="91425" tIns="91425" rIns="91425" bIns="91425" anchor="t" anchorCtr="0"/>
          <a:lstStyle>
            <a:lvl1pPr marL="285750" marR="0" lvl="0" indent="-120015"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1pPr>
            <a:lvl2pPr marL="742950" marR="0" lvl="1" indent="-1384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2pPr>
            <a:lvl3pPr marL="1200150" marR="0" lvl="2" indent="-156844"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3pPr>
            <a:lvl4pPr marL="1543050" marR="0" lvl="3"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4pPr>
            <a:lvl5pPr marL="2000250" marR="0" lvl="4" indent="-6096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5pPr>
            <a:lvl6pPr marL="2514600" marR="0" lvl="5"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6pPr>
            <a:lvl7pPr marL="2971800" marR="0" lvl="6" indent="-118110"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7pPr>
            <a:lvl8pPr marL="3429000" marR="0" lvl="7"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8pPr>
            <a:lvl9pPr marL="3886200" marR="0" lvl="8" indent="-118109" algn="l" rtl="0">
              <a:spcBef>
                <a:spcPts val="240"/>
              </a:spcBef>
              <a:spcAft>
                <a:spcPts val="600"/>
              </a:spcAft>
              <a:buClr>
                <a:srgbClr val="1186C3"/>
              </a:buClr>
              <a:buSzPct val="145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766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65" name="Shape 65"/>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2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Vide">
    <p:spTree>
      <p:nvGrpSpPr>
        <p:cNvPr id="1" name="Shape 68"/>
        <p:cNvGrpSpPr/>
        <p:nvPr/>
      </p:nvGrpSpPr>
      <p:grpSpPr>
        <a:xfrm>
          <a:off x="0" y="0"/>
          <a:ext cx="0" cy="0"/>
          <a:chOff x="0" y="0"/>
          <a:chExt cx="0" cy="0"/>
        </a:xfrm>
      </p:grpSpPr>
      <p:sp>
        <p:nvSpPr>
          <p:cNvPr id="69" name="Shape 69"/>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073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u avec légende">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484312" y="1600200"/>
            <a:ext cx="3549121" cy="1371599"/>
          </a:xfrm>
          <a:prstGeom prst="rect">
            <a:avLst/>
          </a:prstGeom>
          <a:noFill/>
          <a:ln>
            <a:noFill/>
          </a:ln>
        </p:spPr>
        <p:txBody>
          <a:bodyPr lIns="91425" tIns="91425" rIns="91425" bIns="91425" anchor="b" anchorCtr="0"/>
          <a:lstStyle>
            <a:lvl1pPr marL="0" marR="0" lvl="0" indent="0" algn="ctr" rtl="0">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74" name="Shape 74"/>
          <p:cNvSpPr txBox="1">
            <a:spLocks noGrp="1"/>
          </p:cNvSpPr>
          <p:nvPr>
            <p:ph type="body" idx="1"/>
          </p:nvPr>
        </p:nvSpPr>
        <p:spPr>
          <a:xfrm>
            <a:off x="5262032" y="685799"/>
            <a:ext cx="6240989" cy="5105401"/>
          </a:xfrm>
          <a:prstGeom prst="rect">
            <a:avLst/>
          </a:prstGeom>
          <a:noFill/>
          <a:ln>
            <a:noFill/>
          </a:ln>
        </p:spPr>
        <p:txBody>
          <a:bodyPr lIns="91425" tIns="91425" rIns="91425" bIns="91425" anchor="ctr" anchorCtr="0"/>
          <a:lstStyle>
            <a:lvl1pPr marL="285750" marR="0" lvl="0"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1pPr>
            <a:lvl2pPr marL="742950" marR="0" lvl="1" indent="-120015"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2pPr>
            <a:lvl3pPr marL="1200150" marR="0" lvl="2" indent="-1384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3pPr>
            <a:lvl4pPr marL="1543050" marR="0" lvl="3" indent="-42544"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body" idx="2"/>
          </p:nvPr>
        </p:nvSpPr>
        <p:spPr>
          <a:xfrm>
            <a:off x="1484312" y="2971800"/>
            <a:ext cx="3549121" cy="1828800"/>
          </a:xfrm>
          <a:prstGeom prst="rect">
            <a:avLst/>
          </a:prstGeom>
          <a:noFill/>
          <a:ln>
            <a:noFill/>
          </a:ln>
        </p:spPr>
        <p:txBody>
          <a:bodyPr lIns="91425" tIns="91425" rIns="91425" bIns="91425" anchor="ctr" anchorCtr="0"/>
          <a:lstStyle>
            <a:lvl1pPr marL="0" marR="0" lvl="0" indent="0" algn="ctr"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spcBef>
                <a:spcPts val="240"/>
              </a:spcBef>
              <a:spcAft>
                <a:spcPts val="600"/>
              </a:spcAft>
              <a:buClr>
                <a:srgbClr val="1186C3"/>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600"/>
              </a:spcAft>
              <a:buClr>
                <a:srgbClr val="1186C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6278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Image avec légende">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1482724" y="1752599"/>
            <a:ext cx="5426157" cy="1371599"/>
          </a:xfrm>
          <a:prstGeom prst="rect">
            <a:avLst/>
          </a:prstGeom>
          <a:noFill/>
          <a:ln>
            <a:noFill/>
          </a:ln>
        </p:spPr>
        <p:txBody>
          <a:bodyPr lIns="91425" tIns="91425" rIns="91425" bIns="91425" anchor="b" anchorCtr="0"/>
          <a:lstStyle>
            <a:lvl1pPr marL="0" marR="0" lvl="0" indent="0" algn="ctr" rtl="0">
              <a:spcBef>
                <a:spcPts val="0"/>
              </a:spcBef>
              <a:buClr>
                <a:schemeClr val="dk1"/>
              </a:buClr>
              <a:buFont typeface="Calibri"/>
              <a:buNone/>
              <a:defRPr sz="2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81" name="Shape 81"/>
          <p:cNvSpPr>
            <a:spLocks noGrp="1"/>
          </p:cNvSpPr>
          <p:nvPr>
            <p:ph type="pic" idx="2"/>
          </p:nvPr>
        </p:nvSpPr>
        <p:spPr>
          <a:xfrm>
            <a:off x="7594682" y="914400"/>
            <a:ext cx="3280973" cy="4572000"/>
          </a:xfrm>
          <a:prstGeom prst="roundRect">
            <a:avLst>
              <a:gd name="adj" fmla="val 4280"/>
            </a:avLst>
          </a:prstGeom>
          <a:noFill/>
          <a:ln w="38100" cap="flat" cmpd="sng">
            <a:solidFill>
              <a:schemeClr val="lt2"/>
            </a:solidFill>
            <a:prstDash val="solid"/>
            <a:round/>
            <a:headEnd type="none" w="med" len="med"/>
            <a:tailEnd type="none" w="med" len="med"/>
          </a:ln>
        </p:spPr>
        <p:txBody>
          <a:bodyPr lIns="91425" tIns="91425" rIns="91425" bIns="91425" anchor="t" anchorCtr="0"/>
          <a:lstStyle>
            <a:lvl1pPr marL="0" marR="0" lvl="0" indent="0" algn="ctr"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2pPr>
            <a:lvl3pPr marL="914400" marR="0" lvl="2"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3pPr>
            <a:lvl4pPr marL="1371600" marR="0" lvl="3"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4pPr>
            <a:lvl5pPr marL="1828800" marR="0" lvl="4"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5pPr>
            <a:lvl6pPr marL="2286000" marR="0" lvl="5"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6pPr>
            <a:lvl7pPr marL="2743200" marR="0" lvl="6"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7pPr>
            <a:lvl8pPr marL="3200400" marR="0" lvl="7"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8pPr>
            <a:lvl9pPr marL="3657600" marR="0" lvl="8" indent="0" algn="l" rtl="0">
              <a:spcBef>
                <a:spcPts val="320"/>
              </a:spcBef>
              <a:spcAft>
                <a:spcPts val="600"/>
              </a:spcAft>
              <a:buClr>
                <a:srgbClr val="1186C3"/>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body" idx="1"/>
          </p:nvPr>
        </p:nvSpPr>
        <p:spPr>
          <a:xfrm>
            <a:off x="1482724" y="3124199"/>
            <a:ext cx="5426157" cy="1828800"/>
          </a:xfrm>
          <a:prstGeom prst="rect">
            <a:avLst/>
          </a:prstGeom>
          <a:noFill/>
          <a:ln>
            <a:noFill/>
          </a:ln>
        </p:spPr>
        <p:txBody>
          <a:bodyPr lIns="91425" tIns="91425" rIns="91425" bIns="91425" anchor="ctr" anchorCtr="0"/>
          <a:lstStyle>
            <a:lvl1pPr marL="0" marR="0" lvl="0" indent="0" algn="ctr" rtl="0">
              <a:spcBef>
                <a:spcPts val="360"/>
              </a:spcBef>
              <a:spcAft>
                <a:spcPts val="600"/>
              </a:spcAft>
              <a:buClr>
                <a:srgbClr val="1186C3"/>
              </a:buClr>
              <a:buFont typeface="Arial"/>
              <a:buNone/>
              <a:defRPr sz="1800" b="0" i="0" u="none" strike="noStrike" cap="none">
                <a:solidFill>
                  <a:schemeClr val="dk1"/>
                </a:solidFill>
                <a:latin typeface="Calibri"/>
                <a:ea typeface="Calibri"/>
                <a:cs typeface="Calibri"/>
                <a:sym typeface="Calibri"/>
              </a:defRPr>
            </a:lvl1pPr>
            <a:lvl2pPr marL="457200" marR="0" lvl="1" indent="0" algn="l" rtl="0">
              <a:spcBef>
                <a:spcPts val="240"/>
              </a:spcBef>
              <a:spcAft>
                <a:spcPts val="600"/>
              </a:spcAft>
              <a:buClr>
                <a:srgbClr val="1186C3"/>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600"/>
              </a:spcAft>
              <a:buClr>
                <a:srgbClr val="1186C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spcAft>
                <a:spcPts val="600"/>
              </a:spcAft>
              <a:buClr>
                <a:srgbClr val="1186C3"/>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3134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9">
            <a:alphaModFix/>
          </a:blip>
          <a:stretch>
            <a:fillRect/>
          </a:stretch>
        </a:blipFill>
        <a:effectLst/>
      </p:bgPr>
    </p:bg>
    <p:spTree>
      <p:nvGrpSpPr>
        <p:cNvPr id="1" name="Shape 9"/>
        <p:cNvGrpSpPr/>
        <p:nvPr/>
      </p:nvGrpSpPr>
      <p:grpSpPr>
        <a:xfrm>
          <a:off x="0" y="0"/>
          <a:ext cx="0" cy="0"/>
          <a:chOff x="0" y="0"/>
          <a:chExt cx="0" cy="0"/>
        </a:xfrm>
      </p:grpSpPr>
      <p:grpSp>
        <p:nvGrpSpPr>
          <p:cNvPr id="10" name="Shape 10"/>
          <p:cNvGrpSpPr/>
          <p:nvPr/>
        </p:nvGrpSpPr>
        <p:grpSpPr>
          <a:xfrm>
            <a:off x="150812" y="0"/>
            <a:ext cx="2436812" cy="6858000"/>
            <a:chOff x="1320800" y="0"/>
            <a:chExt cx="2436812" cy="6858000"/>
          </a:xfrm>
        </p:grpSpPr>
        <p:sp>
          <p:nvSpPr>
            <p:cNvPr id="11" name="Shape 11"/>
            <p:cNvSpPr/>
            <p:nvPr/>
          </p:nvSpPr>
          <p:spPr>
            <a:xfrm>
              <a:off x="1627187" y="0"/>
              <a:ext cx="1122363" cy="5329238"/>
            </a:xfrm>
            <a:custGeom>
              <a:avLst/>
              <a:gdLst/>
              <a:ahLst/>
              <a:cxnLst/>
              <a:rect l="0" t="0" r="0" b="0"/>
              <a:pathLst>
                <a:path w="120000" h="120000" extrusionOk="0">
                  <a:moveTo>
                    <a:pt x="0" y="119034"/>
                  </a:moveTo>
                  <a:lnTo>
                    <a:pt x="26478" y="119999"/>
                  </a:lnTo>
                  <a:lnTo>
                    <a:pt x="120000" y="0"/>
                  </a:lnTo>
                  <a:lnTo>
                    <a:pt x="92842" y="0"/>
                  </a:lnTo>
                  <a:lnTo>
                    <a:pt x="0" y="119034"/>
                  </a:lnTo>
                  <a:close/>
                </a:path>
              </a:pathLst>
            </a:custGeom>
            <a:solidFill>
              <a:schemeClr val="accent1"/>
            </a:solidFill>
            <a:ln>
              <a:noFill/>
            </a:ln>
          </p:spPr>
        </p:sp>
        <p:sp>
          <p:nvSpPr>
            <p:cNvPr id="12" name="Shape 12"/>
            <p:cNvSpPr/>
            <p:nvPr/>
          </p:nvSpPr>
          <p:spPr>
            <a:xfrm>
              <a:off x="1320800" y="0"/>
              <a:ext cx="1117599" cy="5276849"/>
            </a:xfrm>
            <a:custGeom>
              <a:avLst/>
              <a:gdLst/>
              <a:ahLst/>
              <a:cxnLst/>
              <a:rect l="0" t="0" r="0" b="0"/>
              <a:pathLst>
                <a:path w="120000" h="120000" extrusionOk="0">
                  <a:moveTo>
                    <a:pt x="120000" y="0"/>
                  </a:moveTo>
                  <a:lnTo>
                    <a:pt x="92897" y="0"/>
                  </a:lnTo>
                  <a:lnTo>
                    <a:pt x="0" y="119133"/>
                  </a:lnTo>
                  <a:lnTo>
                    <a:pt x="26761" y="120000"/>
                  </a:lnTo>
                  <a:lnTo>
                    <a:pt x="120000" y="0"/>
                  </a:lnTo>
                  <a:close/>
                </a:path>
              </a:pathLst>
            </a:custGeom>
            <a:solidFill>
              <a:srgbClr val="595959"/>
            </a:solidFill>
            <a:ln>
              <a:noFill/>
            </a:ln>
          </p:spPr>
        </p:sp>
        <p:sp>
          <p:nvSpPr>
            <p:cNvPr id="13" name="Shape 13"/>
            <p:cNvSpPr/>
            <p:nvPr/>
          </p:nvSpPr>
          <p:spPr>
            <a:xfrm>
              <a:off x="1320800" y="5238750"/>
              <a:ext cx="1228724" cy="1619249"/>
            </a:xfrm>
            <a:custGeom>
              <a:avLst/>
              <a:gdLst/>
              <a:ahLst/>
              <a:cxnLst/>
              <a:rect l="0" t="0" r="0" b="0"/>
              <a:pathLst>
                <a:path w="120000" h="120000" extrusionOk="0">
                  <a:moveTo>
                    <a:pt x="0" y="0"/>
                  </a:moveTo>
                  <a:lnTo>
                    <a:pt x="114728" y="120000"/>
                  </a:lnTo>
                  <a:lnTo>
                    <a:pt x="120000" y="120000"/>
                  </a:lnTo>
                  <a:lnTo>
                    <a:pt x="0" y="0"/>
                  </a:lnTo>
                  <a:close/>
                </a:path>
              </a:pathLst>
            </a:custGeom>
            <a:solidFill>
              <a:srgbClr val="262626"/>
            </a:solidFill>
            <a:ln>
              <a:noFill/>
            </a:ln>
          </p:spPr>
        </p:sp>
        <p:sp>
          <p:nvSpPr>
            <p:cNvPr id="14" name="Shape 14"/>
            <p:cNvSpPr/>
            <p:nvPr/>
          </p:nvSpPr>
          <p:spPr>
            <a:xfrm>
              <a:off x="1627187" y="5291137"/>
              <a:ext cx="1495424" cy="1566863"/>
            </a:xfrm>
            <a:custGeom>
              <a:avLst/>
              <a:gdLst/>
              <a:ahLst/>
              <a:cxnLst/>
              <a:rect l="0" t="0" r="0" b="0"/>
              <a:pathLst>
                <a:path w="120000" h="120000" extrusionOk="0">
                  <a:moveTo>
                    <a:pt x="0" y="0"/>
                  </a:moveTo>
                  <a:lnTo>
                    <a:pt x="115796" y="120000"/>
                  </a:lnTo>
                  <a:lnTo>
                    <a:pt x="120000" y="120000"/>
                  </a:lnTo>
                  <a:lnTo>
                    <a:pt x="0" y="0"/>
                  </a:lnTo>
                  <a:close/>
                </a:path>
              </a:pathLst>
            </a:custGeom>
            <a:solidFill>
              <a:srgbClr val="0B5982"/>
            </a:solidFill>
            <a:ln>
              <a:noFill/>
            </a:ln>
          </p:spPr>
        </p:sp>
        <p:sp>
          <p:nvSpPr>
            <p:cNvPr id="15" name="Shape 15"/>
            <p:cNvSpPr/>
            <p:nvPr/>
          </p:nvSpPr>
          <p:spPr>
            <a:xfrm>
              <a:off x="1627187" y="5286375"/>
              <a:ext cx="2130424" cy="1571624"/>
            </a:xfrm>
            <a:custGeom>
              <a:avLst/>
              <a:gdLst/>
              <a:ahLst/>
              <a:cxnLst/>
              <a:rect l="0" t="0" r="0" b="0"/>
              <a:pathLst>
                <a:path w="120000" h="120000" extrusionOk="0">
                  <a:moveTo>
                    <a:pt x="0" y="363"/>
                  </a:moveTo>
                  <a:lnTo>
                    <a:pt x="84232" y="120000"/>
                  </a:lnTo>
                  <a:lnTo>
                    <a:pt x="120000" y="120000"/>
                  </a:lnTo>
                  <a:lnTo>
                    <a:pt x="13949" y="3272"/>
                  </a:lnTo>
                  <a:lnTo>
                    <a:pt x="0" y="0"/>
                  </a:lnTo>
                  <a:lnTo>
                    <a:pt x="0" y="363"/>
                  </a:lnTo>
                  <a:close/>
                </a:path>
              </a:pathLst>
            </a:custGeom>
            <a:solidFill>
              <a:srgbClr val="1186C3"/>
            </a:solidFill>
            <a:ln>
              <a:noFill/>
            </a:ln>
          </p:spPr>
        </p:sp>
        <p:sp>
          <p:nvSpPr>
            <p:cNvPr id="16" name="Shape 16"/>
            <p:cNvSpPr/>
            <p:nvPr/>
          </p:nvSpPr>
          <p:spPr>
            <a:xfrm>
              <a:off x="1320800" y="5238750"/>
              <a:ext cx="1695450" cy="1619249"/>
            </a:xfrm>
            <a:custGeom>
              <a:avLst/>
              <a:gdLst/>
              <a:ahLst/>
              <a:cxnLst/>
              <a:rect l="0" t="0" r="0" b="0"/>
              <a:pathLst>
                <a:path w="120000" h="120000" extrusionOk="0">
                  <a:moveTo>
                    <a:pt x="120000" y="120000"/>
                  </a:moveTo>
                  <a:lnTo>
                    <a:pt x="20674" y="7058"/>
                  </a:lnTo>
                  <a:lnTo>
                    <a:pt x="17303" y="3176"/>
                  </a:lnTo>
                  <a:lnTo>
                    <a:pt x="17640" y="3176"/>
                  </a:lnTo>
                  <a:lnTo>
                    <a:pt x="17640" y="2823"/>
                  </a:lnTo>
                  <a:lnTo>
                    <a:pt x="17303" y="2823"/>
                  </a:lnTo>
                  <a:lnTo>
                    <a:pt x="0" y="0"/>
                  </a:lnTo>
                  <a:lnTo>
                    <a:pt x="0" y="0"/>
                  </a:lnTo>
                  <a:lnTo>
                    <a:pt x="86966" y="120000"/>
                  </a:lnTo>
                  <a:lnTo>
                    <a:pt x="120000" y="120000"/>
                  </a:lnTo>
                  <a:close/>
                </a:path>
              </a:pathLst>
            </a:custGeom>
            <a:solidFill>
              <a:srgbClr val="3F3F3F"/>
            </a:solidFill>
            <a:ln>
              <a:noFill/>
            </a:ln>
          </p:spPr>
        </p:sp>
      </p:grpSp>
      <p:sp>
        <p:nvSpPr>
          <p:cNvPr id="17" name="Shape 17"/>
          <p:cNvSpPr txBox="1">
            <a:spLocks noGrp="1"/>
          </p:cNvSpPr>
          <p:nvPr>
            <p:ph type="title"/>
          </p:nvPr>
        </p:nvSpPr>
        <p:spPr>
          <a:xfrm>
            <a:off x="1484311" y="685800"/>
            <a:ext cx="10018712" cy="1752599"/>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0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8" name="Shape 18"/>
          <p:cNvSpPr txBox="1">
            <a:spLocks noGrp="1"/>
          </p:cNvSpPr>
          <p:nvPr>
            <p:ph type="body" idx="1"/>
          </p:nvPr>
        </p:nvSpPr>
        <p:spPr>
          <a:xfrm>
            <a:off x="1484309" y="2666999"/>
            <a:ext cx="10018712" cy="3124200"/>
          </a:xfrm>
          <a:prstGeom prst="rect">
            <a:avLst/>
          </a:prstGeom>
          <a:noFill/>
          <a:ln>
            <a:noFill/>
          </a:ln>
        </p:spPr>
        <p:txBody>
          <a:bodyPr lIns="91425" tIns="91425" rIns="91425" bIns="91425" anchor="ctr" anchorCtr="0"/>
          <a:lstStyle>
            <a:lvl1pPr marL="285750" marR="0" lvl="0" indent="-64770" algn="l" rtl="0">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dt" idx="10"/>
          </p:nvPr>
        </p:nvSpPr>
        <p:spPr>
          <a:xfrm>
            <a:off x="9732656" y="5883275"/>
            <a:ext cx="1143000" cy="365125"/>
          </a:xfrm>
          <a:prstGeom prst="rect">
            <a:avLst/>
          </a:prstGeom>
          <a:noFill/>
          <a:ln>
            <a:noFill/>
          </a:ln>
        </p:spPr>
        <p:txBody>
          <a:bodyPr lIns="91425" tIns="91425" rIns="91425" bIns="91425" anchor="ctr" anchorCtr="0"/>
          <a:lstStyle>
            <a:lvl1pPr marL="0" marR="0" lvl="0" indent="0" algn="r"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2572278" y="5883275"/>
            <a:ext cx="7084176" cy="365125"/>
          </a:xfrm>
          <a:prstGeom prst="rect">
            <a:avLst/>
          </a:prstGeom>
          <a:noFill/>
          <a:ln>
            <a:noFill/>
          </a:ln>
        </p:spPr>
        <p:txBody>
          <a:bodyPr lIns="91425" tIns="91425" rIns="91425" bIns="91425" anchor="ctr" anchorCtr="0"/>
          <a:lstStyle>
            <a:lvl1pPr marL="0" marR="0" lvl="0" indent="0" algn="l" rtl="0">
              <a:spcBef>
                <a:spcPts val="0"/>
              </a:spcBef>
              <a:buNone/>
              <a:defRPr sz="10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10951856" y="5883275"/>
            <a:ext cx="551166"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fr-FR" sz="1000" b="0" i="0" u="none" strike="noStrike" cap="none">
                <a:solidFill>
                  <a:schemeClr val="dk1"/>
                </a:solidFill>
                <a:latin typeface="Calibri"/>
                <a:ea typeface="Calibri"/>
                <a:cs typeface="Calibri"/>
                <a:sym typeface="Calibri"/>
              </a:rPr>
              <a:t>‹N°›</a:t>
            </a:fld>
            <a:endParaRPr lang="fr-FR" sz="10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31138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15.xml"/><Relationship Id="rId7" Type="http://schemas.openxmlformats.org/officeDocument/2006/relationships/slide" Target="slide2.xml"/><Relationship Id="rId2"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0.xml"/><Relationship Id="rId10" Type="http://schemas.openxmlformats.org/officeDocument/2006/relationships/slide" Target="slide8.xml"/><Relationship Id="rId4" Type="http://schemas.openxmlformats.org/officeDocument/2006/relationships/slide" Target="slide17.xml"/><Relationship Id="rId9" Type="http://schemas.openxmlformats.org/officeDocument/2006/relationships/slide" Target="slide6.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channel/UCoJ4Bse8OYipykwYkVgAHzQ" TargetMode="External"/><Relationship Id="rId2" Type="http://schemas.openxmlformats.org/officeDocument/2006/relationships/slideLayout" Target="../slideLayouts/slideLayout2.xml"/><Relationship Id="rId1" Type="http://schemas.openxmlformats.org/officeDocument/2006/relationships/video" Target="https://www.youtube.com/embed/nnVcyIy3nps" TargetMode="External"/><Relationship Id="rId5" Type="http://schemas.openxmlformats.org/officeDocument/2006/relationships/image" Target="../media/image6.jpeg"/><Relationship Id="rId4" Type="http://schemas.openxmlformats.org/officeDocument/2006/relationships/hyperlink" Target="http://www.ac-grenoble.fr/disciplines/sii/file/Technologie/Ressources/formation2018/1algorithmeprogrammation/3activitesvoiture%20autonome.zip"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video" Target="https://www.youtube.com/embed/h-88B5wWLdM" TargetMode="External"/><Relationship Id="rId7" Type="http://schemas.openxmlformats.org/officeDocument/2006/relationships/hyperlink" Target="http://www.ac-grenoble.fr/disciplines/sii/file/Technologie/Ressources/formation2018/1algorithmeprogrammation/3activitesvoiture%20autonome.zip"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hyperlink" Target="https://www.youtube.com/channel/UCoJ4Bse8OYipykwYkVgAHzQ" TargetMode="Externa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5KlNwIpyHrI" TargetMode="External"/><Relationship Id="rId1" Type="http://schemas.openxmlformats.org/officeDocument/2006/relationships/video" Target="https://www.youtube.com/embed/ZOhrfGkGVb0" TargetMode="External"/><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ac-grenoble.fr/disciplines/sii/file/Technologie/Ressources/formation2018/1algorithmeprogrammation/6activitesdiverses.zip"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ac-grenoble.fr/disciplines/sii/file/Technologie/Ressources/formation2018/1algorithmeprogrammation/6activitesdiverses.zip"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ac-grenoble.fr/disciplines/sii/file/Technologie/Ressources/formation2018/1algorithmeprogrammation/6activitesdiverses.zip"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hyperlink" Target="http://www.ac-grenoble.fr/disciplines/sii/file/Technologie/Ressources/formation2018/1algorithmeprogrammation/4activitesmesuresetsignaux.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26440E-B3BA-409C-A102-C272D2ADB84C}"/>
              </a:ext>
            </a:extLst>
          </p:cNvPr>
          <p:cNvSpPr>
            <a:spLocks noGrp="1"/>
          </p:cNvSpPr>
          <p:nvPr>
            <p:ph type="title"/>
          </p:nvPr>
        </p:nvSpPr>
        <p:spPr>
          <a:xfrm>
            <a:off x="1631504" y="260648"/>
            <a:ext cx="8424936" cy="1080120"/>
          </a:xfrm>
        </p:spPr>
        <p:txBody>
          <a:bodyPr/>
          <a:lstStyle/>
          <a:p>
            <a:pPr algn="l"/>
            <a:r>
              <a:rPr lang="fr-FR" dirty="0"/>
              <a:t>Exemples de situations déclenchantes et d’activités</a:t>
            </a:r>
          </a:p>
        </p:txBody>
      </p:sp>
      <p:sp>
        <p:nvSpPr>
          <p:cNvPr id="3" name="Espace réservé du texte 2">
            <a:extLst>
              <a:ext uri="{FF2B5EF4-FFF2-40B4-BE49-F238E27FC236}">
                <a16:creationId xmlns:a16="http://schemas.microsoft.com/office/drawing/2014/main" id="{8E1D8909-6C2B-4A91-AA6F-23BBD86CDC1C}"/>
              </a:ext>
            </a:extLst>
          </p:cNvPr>
          <p:cNvSpPr>
            <a:spLocks noGrp="1"/>
          </p:cNvSpPr>
          <p:nvPr>
            <p:ph type="body" idx="1"/>
          </p:nvPr>
        </p:nvSpPr>
        <p:spPr>
          <a:xfrm>
            <a:off x="1653774" y="1916832"/>
            <a:ext cx="4467675" cy="3426297"/>
          </a:xfrm>
        </p:spPr>
        <p:txBody>
          <a:bodyPr/>
          <a:lstStyle/>
          <a:p>
            <a:r>
              <a:rPr lang="fr-FR" dirty="0">
                <a:hlinkClick r:id="rId2" action="ppaction://hlinksldjump"/>
              </a:rPr>
              <a:t>L’éclairage automatique</a:t>
            </a:r>
            <a:endParaRPr lang="fr-FR" dirty="0"/>
          </a:p>
          <a:p>
            <a:r>
              <a:rPr lang="fr-FR" dirty="0">
                <a:hlinkClick r:id="rId3" action="ppaction://hlinksldjump"/>
              </a:rPr>
              <a:t>Le chauffage de maison</a:t>
            </a:r>
            <a:endParaRPr lang="fr-FR" dirty="0"/>
          </a:p>
          <a:p>
            <a:r>
              <a:rPr lang="fr-FR" dirty="0">
                <a:hlinkClick r:id="rId4" action="ppaction://hlinksldjump"/>
              </a:rPr>
              <a:t>L’alarme</a:t>
            </a:r>
            <a:endParaRPr lang="fr-FR" dirty="0"/>
          </a:p>
          <a:p>
            <a:r>
              <a:rPr lang="fr-FR" dirty="0">
                <a:hlinkClick r:id="rId5" action="ppaction://hlinksldjump"/>
              </a:rPr>
              <a:t>Vers le véhicule autonome</a:t>
            </a:r>
            <a:endParaRPr lang="fr-FR" dirty="0"/>
          </a:p>
          <a:p>
            <a:r>
              <a:rPr lang="fr-FR" dirty="0">
                <a:hlinkClick r:id="rId6" action="ppaction://hlinksldjump"/>
              </a:rPr>
              <a:t>Sortir d’un labyrinthe</a:t>
            </a:r>
            <a:endParaRPr lang="fr-FR" dirty="0"/>
          </a:p>
        </p:txBody>
      </p:sp>
      <p:sp>
        <p:nvSpPr>
          <p:cNvPr id="4" name="Espace réservé du texte 2">
            <a:extLst>
              <a:ext uri="{FF2B5EF4-FFF2-40B4-BE49-F238E27FC236}">
                <a16:creationId xmlns:a16="http://schemas.microsoft.com/office/drawing/2014/main" id="{F98B1D1C-D96E-437B-8620-F269ADD74AD8}"/>
              </a:ext>
            </a:extLst>
          </p:cNvPr>
          <p:cNvSpPr txBox="1">
            <a:spLocks/>
          </p:cNvSpPr>
          <p:nvPr/>
        </p:nvSpPr>
        <p:spPr>
          <a:xfrm>
            <a:off x="5951984" y="1916832"/>
            <a:ext cx="5328592" cy="3426297"/>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rId7" action="ppaction://hlinksldjump"/>
              </a:rPr>
              <a:t>Le parking souterrain avec affichage</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rId8" action="ppaction://hlinksldjump"/>
              </a:rPr>
              <a:t>L’arrosage automatique</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rId9" action="ppaction://hlinksldjump"/>
              </a:rPr>
              <a:t>Le store motorisé à régulation de luminosité</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rId10" action="ppaction://hlinksldjump"/>
              </a:rPr>
              <a:t>Le bandeau de LED</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5" name="Espace réservé du texte 2">
            <a:extLst>
              <a:ext uri="{FF2B5EF4-FFF2-40B4-BE49-F238E27FC236}">
                <a16:creationId xmlns:a16="http://schemas.microsoft.com/office/drawing/2014/main" id="{1F01777C-4C84-4492-8C97-4432B2A972FF}"/>
              </a:ext>
            </a:extLst>
          </p:cNvPr>
          <p:cNvSpPr txBox="1">
            <a:spLocks/>
          </p:cNvSpPr>
          <p:nvPr/>
        </p:nvSpPr>
        <p:spPr>
          <a:xfrm>
            <a:off x="3719736" y="5589240"/>
            <a:ext cx="5976664" cy="864096"/>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 action="ppaction://noaction"/>
              </a:rPr>
              <a:t>Pour étudier les propriétés des signaux</a:t>
            </a:r>
          </a:p>
          <a:p>
            <a:pPr marL="285750" marR="0" lvl="0" indent="-64770" algn="l" defTabSz="914400" rtl="0" eaLnBrk="1" fontAlgn="auto" latinLnBrk="0" hangingPunct="1">
              <a:lnSpc>
                <a:spcPct val="100000"/>
              </a:lnSpc>
              <a:spcBef>
                <a:spcPts val="480"/>
              </a:spcBef>
              <a:spcAft>
                <a:spcPts val="60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hlinkClick r:id="" action="ppaction://noaction"/>
              </a:rPr>
              <a:t>Et pour débuter avec </a:t>
            </a:r>
            <a:r>
              <a:rPr kumimoji="0" lang="fr-FR" sz="2400" b="0" i="0" u="none" strike="noStrike" kern="0" cap="none" spc="0" normalizeH="0" baseline="0" noProof="0" dirty="0" err="1">
                <a:ln>
                  <a:noFill/>
                </a:ln>
                <a:solidFill>
                  <a:srgbClr val="000000"/>
                </a:solidFill>
                <a:effectLst/>
                <a:uLnTx/>
                <a:uFillTx/>
                <a:latin typeface="Calibri"/>
                <a:cs typeface="Calibri"/>
                <a:sym typeface="Calibri"/>
                <a:hlinkClick r:id="" action="ppaction://noaction"/>
              </a:rPr>
              <a:t>mBot</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p:txBody>
      </p:sp>
    </p:spTree>
    <p:extLst>
      <p:ext uri="{BB962C8B-B14F-4D97-AF65-F5344CB8AC3E}">
        <p14:creationId xmlns:p14="http://schemas.microsoft.com/office/powerpoint/2010/main" val="1552782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AEDD5B5-8FFC-4E9E-A06F-2E6657E6764D}"/>
              </a:ext>
            </a:extLst>
          </p:cNvPr>
          <p:cNvSpPr>
            <a:spLocks noGrp="1"/>
          </p:cNvSpPr>
          <p:nvPr>
            <p:ph type="title"/>
          </p:nvPr>
        </p:nvSpPr>
        <p:spPr>
          <a:xfrm>
            <a:off x="1635731" y="130897"/>
            <a:ext cx="7734807" cy="860780"/>
          </a:xfrm>
        </p:spPr>
        <p:txBody>
          <a:bodyPr>
            <a:normAutofit fontScale="90000"/>
          </a:bodyPr>
          <a:lstStyle/>
          <a:p>
            <a:pPr algn="l"/>
            <a:r>
              <a:rPr lang="fr-FR" sz="3200" dirty="0"/>
              <a:t>Vers le véhicule autonome …</a:t>
            </a:r>
            <a:br>
              <a:rPr lang="fr-FR" sz="3200" dirty="0"/>
            </a:br>
            <a:r>
              <a:rPr lang="fr-FR" sz="3200" dirty="0"/>
              <a:t>Comment programmer un régulateur adaptatif ?</a:t>
            </a:r>
          </a:p>
        </p:txBody>
      </p:sp>
      <p:sp>
        <p:nvSpPr>
          <p:cNvPr id="5" name="ZoneTexte 4">
            <a:extLst>
              <a:ext uri="{FF2B5EF4-FFF2-40B4-BE49-F238E27FC236}">
                <a16:creationId xmlns:a16="http://schemas.microsoft.com/office/drawing/2014/main" id="{D99D5AC0-174A-43CD-9108-2022B324AC8E}"/>
              </a:ext>
            </a:extLst>
          </p:cNvPr>
          <p:cNvSpPr txBox="1"/>
          <p:nvPr/>
        </p:nvSpPr>
        <p:spPr>
          <a:xfrm>
            <a:off x="2783632" y="1241149"/>
            <a:ext cx="46805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000000"/>
                </a:solidFill>
                <a:effectLst/>
                <a:uLnTx/>
                <a:uFillTx/>
                <a:latin typeface="Arial"/>
                <a:cs typeface="Arial"/>
                <a:sym typeface="Arial"/>
              </a:rPr>
              <a:t>S’adapter à un véhicule plus lent …</a:t>
            </a:r>
          </a:p>
        </p:txBody>
      </p:sp>
      <p:sp>
        <p:nvSpPr>
          <p:cNvPr id="7" name="Espace réservé du contenu 2">
            <a:extLst>
              <a:ext uri="{FF2B5EF4-FFF2-40B4-BE49-F238E27FC236}">
                <a16:creationId xmlns:a16="http://schemas.microsoft.com/office/drawing/2014/main" id="{A960EC87-41D9-4C55-A0A8-A6BAE3444D71}"/>
              </a:ext>
            </a:extLst>
          </p:cNvPr>
          <p:cNvSpPr txBox="1">
            <a:spLocks/>
          </p:cNvSpPr>
          <p:nvPr/>
        </p:nvSpPr>
        <p:spPr>
          <a:xfrm>
            <a:off x="8112225" y="2031261"/>
            <a:ext cx="3960440" cy="1401763"/>
          </a:xfrm>
          <a:prstGeom prst="rect">
            <a:avLst/>
          </a:prstGeom>
        </p:spPr>
        <p:txBody>
          <a:bodyPr/>
          <a:lstStyle>
            <a:lvl1pPr marL="342900" indent="-342900" algn="l" rtl="0" eaLnBrk="1" fontAlgn="base" hangingPunct="1">
              <a:spcBef>
                <a:spcPct val="20000"/>
              </a:spcBef>
              <a:spcAft>
                <a:spcPts val="400"/>
              </a:spcAft>
              <a:buFont typeface="Arial" pitchFamily="34" charset="0"/>
              <a:buChar char="•"/>
              <a:defRPr lang="fr-FR" sz="2800" kern="1200">
                <a:solidFill>
                  <a:schemeClr val="tx1"/>
                </a:solidFill>
                <a:effectLst>
                  <a:outerShdw blurRad="50800" dist="50800" dir="2700000" algn="tl" rotWithShape="0">
                    <a:srgbClr val="000000">
                      <a:alpha val="43137"/>
                    </a:srgbClr>
                  </a:outerShdw>
                </a:effectLst>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lang="fr-FR" sz="2400" kern="1200">
                <a:solidFill>
                  <a:schemeClr val="tx1"/>
                </a:solidFill>
                <a:effectLst>
                  <a:outerShdw blurRad="50800" dist="50800" dir="2700000" algn="tl" rotWithShape="0">
                    <a:srgbClr val="000000">
                      <a:alpha val="43137"/>
                    </a:srgbClr>
                  </a:outerShdw>
                </a:effectLst>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lang="fr-FR" sz="2000" kern="1200">
                <a:solidFill>
                  <a:schemeClr val="tx1"/>
                </a:solidFill>
                <a:effectLst>
                  <a:outerShdw blurRad="50800" dist="50800" dir="2700000" algn="tl" rotWithShape="0">
                    <a:srgbClr val="000000">
                      <a:alpha val="43137"/>
                    </a:srgbClr>
                  </a:outerShdw>
                </a:effectLst>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lang="fr-FR" kern="1200">
                <a:solidFill>
                  <a:schemeClr val="tx1"/>
                </a:solidFill>
                <a:effectLst>
                  <a:outerShdw blurRad="50800" dist="50800" dir="2700000" algn="tl" rotWithShape="0">
                    <a:srgbClr val="000000">
                      <a:alpha val="43137"/>
                    </a:srgbClr>
                  </a:outerShdw>
                </a:effectLst>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lang="fr-FR" kern="1200">
                <a:solidFill>
                  <a:schemeClr val="tx1"/>
                </a:solidFill>
                <a:effectLst>
                  <a:outerShdw blurRad="50800" dist="50800" dir="2700000" algn="tl" rotWithShape="0">
                    <a:srgbClr val="000000">
                      <a:alpha val="43137"/>
                    </a:srgbClr>
                  </a:outerShdw>
                </a:effectLst>
                <a:latin typeface="+mn-lt"/>
                <a:ea typeface="+mn-ea"/>
                <a:cs typeface="+mn-cs"/>
              </a:defRPr>
            </a:lvl5pPr>
            <a:lvl6pPr marL="2514600" indent="-228600" algn="l" rtl="0" eaLnBrk="1" latinLnBrk="0" hangingPunct="1">
              <a:spcBef>
                <a:spcPct val="20000"/>
              </a:spcBef>
              <a:buFont typeface="Arial"/>
              <a:buChar char="•"/>
              <a:defRPr lang="fr-F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lang="fr-F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lang="fr-F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lang="fr-FR" sz="2000" kern="120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Modélisation avec des robots (</a:t>
            </a:r>
            <a:r>
              <a:rPr kumimoji="0" lang="fr-FR" sz="2000" b="0" i="0" u="none" strike="noStrike" kern="1200" cap="none" spc="0" normalizeH="0" baseline="0" noProof="0" dirty="0" err="1">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mBOT</a:t>
            </a: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 ou autres)</a:t>
            </a:r>
          </a:p>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Quel capteur utiliser ?</a:t>
            </a:r>
          </a:p>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Quelle difficulté ?</a:t>
            </a:r>
          </a:p>
        </p:txBody>
      </p:sp>
      <p:sp>
        <p:nvSpPr>
          <p:cNvPr id="8" name="ZoneTexte 7">
            <a:extLst>
              <a:ext uri="{FF2B5EF4-FFF2-40B4-BE49-F238E27FC236}">
                <a16:creationId xmlns:a16="http://schemas.microsoft.com/office/drawing/2014/main" id="{B3BA2F1C-B271-45BD-A43A-9DD6B64CC2FC}"/>
              </a:ext>
            </a:extLst>
          </p:cNvPr>
          <p:cNvSpPr txBox="1"/>
          <p:nvPr/>
        </p:nvSpPr>
        <p:spPr>
          <a:xfrm>
            <a:off x="8256240" y="6399057"/>
            <a:ext cx="327693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dirty="0">
                <a:ln>
                  <a:noFill/>
                </a:ln>
                <a:solidFill>
                  <a:srgbClr val="000000"/>
                </a:solidFill>
                <a:effectLst/>
                <a:uLnTx/>
                <a:uFillTx/>
                <a:latin typeface="Arial"/>
                <a:cs typeface="Arial"/>
                <a:sym typeface="Arial"/>
              </a:rPr>
              <a:t>Source : Peugeot France - </a:t>
            </a:r>
            <a:r>
              <a:rPr kumimoji="0" lang="fr-FR" sz="800" b="0" i="0" u="none" strike="noStrike" kern="0" cap="none" spc="0" normalizeH="0" baseline="0" noProof="0" dirty="0">
                <a:ln>
                  <a:noFill/>
                </a:ln>
                <a:solidFill>
                  <a:srgbClr val="000000"/>
                </a:solidFill>
                <a:effectLst/>
                <a:uLnTx/>
                <a:uFillTx/>
                <a:latin typeface="Arial"/>
                <a:cs typeface="Arial"/>
                <a:sym typeface="Arial"/>
                <a:hlinkClick r:id="rId3"/>
              </a:rPr>
              <a:t>https://www.youtube.com/channel/UCoJ4Bse8OYipykwYkVgAHzQ</a:t>
            </a:r>
            <a:endParaRPr kumimoji="0" lang="fr-FR" sz="800" b="0" i="0" u="none" strike="noStrike" kern="0" cap="none" spc="0" normalizeH="0" baseline="0" noProof="0" dirty="0">
              <a:ln>
                <a:noFill/>
              </a:ln>
              <a:solidFill>
                <a:srgbClr val="000000"/>
              </a:solidFill>
              <a:effectLst/>
              <a:uLnTx/>
              <a:uFillTx/>
              <a:latin typeface="Arial"/>
              <a:cs typeface="Arial"/>
              <a:sym typeface="Arial"/>
            </a:endParaRPr>
          </a:p>
        </p:txBody>
      </p:sp>
      <p:sp>
        <p:nvSpPr>
          <p:cNvPr id="9" name="Shape 163">
            <a:extLst>
              <a:ext uri="{FF2B5EF4-FFF2-40B4-BE49-F238E27FC236}">
                <a16:creationId xmlns:a16="http://schemas.microsoft.com/office/drawing/2014/main" id="{634B02F4-42F7-4221-9268-C7B8D3940B77}"/>
              </a:ext>
            </a:extLst>
          </p:cNvPr>
          <p:cNvSpPr txBox="1">
            <a:spLocks/>
          </p:cNvSpPr>
          <p:nvPr/>
        </p:nvSpPr>
        <p:spPr>
          <a:xfrm>
            <a:off x="1919536" y="5125769"/>
            <a:ext cx="7646107" cy="139800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0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Utiliser une modélisation et simuler le comportement d’un objet</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sp>
        <p:nvSpPr>
          <p:cNvPr id="10" name="Rectangle : coins arrondis 9">
            <a:hlinkClick r:id="rId4"/>
            <a:extLst>
              <a:ext uri="{FF2B5EF4-FFF2-40B4-BE49-F238E27FC236}">
                <a16:creationId xmlns:a16="http://schemas.microsoft.com/office/drawing/2014/main" id="{40F0B76A-9FB7-4DBC-992E-CF3FB9BE76C9}"/>
              </a:ext>
            </a:extLst>
          </p:cNvPr>
          <p:cNvSpPr/>
          <p:nvPr/>
        </p:nvSpPr>
        <p:spPr>
          <a:xfrm>
            <a:off x="8583890" y="4183510"/>
            <a:ext cx="3276939"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Lien vers une solution</a:t>
            </a:r>
          </a:p>
        </p:txBody>
      </p:sp>
      <p:pic>
        <p:nvPicPr>
          <p:cNvPr id="11" name="Média en ligne 10" title="Régulateur de vitesse adaptatif en fonction stop | SUV PEUGEOT 3008">
            <a:hlinkClick r:id="" action="ppaction://media"/>
            <a:extLst>
              <a:ext uri="{FF2B5EF4-FFF2-40B4-BE49-F238E27FC236}">
                <a16:creationId xmlns:a16="http://schemas.microsoft.com/office/drawing/2014/main" id="{B8AEDAC2-112F-4270-ADC0-1331D0504089}"/>
              </a:ext>
            </a:extLst>
          </p:cNvPr>
          <p:cNvPicPr>
            <a:picLocks noRot="1" noChangeAspect="1"/>
          </p:cNvPicPr>
          <p:nvPr>
            <a:videoFile r:link="rId1"/>
          </p:nvPr>
        </p:nvPicPr>
        <p:blipFill>
          <a:blip r:embed="rId5"/>
          <a:stretch>
            <a:fillRect/>
          </a:stretch>
        </p:blipFill>
        <p:spPr>
          <a:xfrm>
            <a:off x="1737755" y="1587329"/>
            <a:ext cx="6171211" cy="3471306"/>
          </a:xfrm>
          <a:prstGeom prst="rect">
            <a:avLst/>
          </a:prstGeom>
        </p:spPr>
      </p:pic>
    </p:spTree>
    <p:extLst>
      <p:ext uri="{BB962C8B-B14F-4D97-AF65-F5344CB8AC3E}">
        <p14:creationId xmlns:p14="http://schemas.microsoft.com/office/powerpoint/2010/main" val="4142521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DB5EE086-CF77-4541-A763-D93D06EAF5E9}"/>
              </a:ext>
            </a:extLst>
          </p:cNvPr>
          <p:cNvSpPr>
            <a:spLocks noGrp="1"/>
          </p:cNvSpPr>
          <p:nvPr>
            <p:ph type="title"/>
          </p:nvPr>
        </p:nvSpPr>
        <p:spPr>
          <a:xfrm>
            <a:off x="1631504" y="100852"/>
            <a:ext cx="7739034" cy="876374"/>
          </a:xfrm>
        </p:spPr>
        <p:txBody>
          <a:bodyPr>
            <a:normAutofit fontScale="90000"/>
          </a:bodyPr>
          <a:lstStyle/>
          <a:p>
            <a:pPr algn="l"/>
            <a:r>
              <a:rPr lang="fr-FR" sz="3200" dirty="0"/>
              <a:t>Vers le véhicule autonome … </a:t>
            </a:r>
            <a:br>
              <a:rPr lang="fr-FR" sz="3200" dirty="0"/>
            </a:br>
            <a:r>
              <a:rPr lang="fr-FR" sz="3200" dirty="0"/>
              <a:t>Comment programmer un maintien dans la voie ?</a:t>
            </a:r>
          </a:p>
        </p:txBody>
      </p:sp>
      <p:sp>
        <p:nvSpPr>
          <p:cNvPr id="6" name="Espace réservé du contenu 2">
            <a:extLst>
              <a:ext uri="{FF2B5EF4-FFF2-40B4-BE49-F238E27FC236}">
                <a16:creationId xmlns:a16="http://schemas.microsoft.com/office/drawing/2014/main" id="{8C9CB875-4957-4FDD-8ABA-CE10BD400D5B}"/>
              </a:ext>
            </a:extLst>
          </p:cNvPr>
          <p:cNvSpPr txBox="1">
            <a:spLocks/>
          </p:cNvSpPr>
          <p:nvPr/>
        </p:nvSpPr>
        <p:spPr>
          <a:xfrm>
            <a:off x="1975220" y="5272576"/>
            <a:ext cx="8110330" cy="1401763"/>
          </a:xfrm>
          <a:prstGeom prst="rect">
            <a:avLst/>
          </a:prstGeom>
        </p:spPr>
        <p:txBody>
          <a:bodyPr/>
          <a:lstStyle>
            <a:lvl1pPr marL="342900" indent="-342900" algn="l" rtl="0" eaLnBrk="1" fontAlgn="base" hangingPunct="1">
              <a:spcBef>
                <a:spcPct val="20000"/>
              </a:spcBef>
              <a:spcAft>
                <a:spcPts val="400"/>
              </a:spcAft>
              <a:buFont typeface="Arial" pitchFamily="34" charset="0"/>
              <a:buChar char="•"/>
              <a:defRPr lang="fr-FR" sz="2800" kern="1200">
                <a:solidFill>
                  <a:schemeClr val="tx1"/>
                </a:solidFill>
                <a:effectLst>
                  <a:outerShdw blurRad="50800" dist="50800" dir="2700000" algn="tl" rotWithShape="0">
                    <a:srgbClr val="000000">
                      <a:alpha val="43137"/>
                    </a:srgbClr>
                  </a:outerShdw>
                </a:effectLst>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lang="fr-FR" sz="2400" kern="1200">
                <a:solidFill>
                  <a:schemeClr val="tx1"/>
                </a:solidFill>
                <a:effectLst>
                  <a:outerShdw blurRad="50800" dist="50800" dir="2700000" algn="tl" rotWithShape="0">
                    <a:srgbClr val="000000">
                      <a:alpha val="43137"/>
                    </a:srgbClr>
                  </a:outerShdw>
                </a:effectLst>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lang="fr-FR" sz="2000" kern="1200">
                <a:solidFill>
                  <a:schemeClr val="tx1"/>
                </a:solidFill>
                <a:effectLst>
                  <a:outerShdw blurRad="50800" dist="50800" dir="2700000" algn="tl" rotWithShape="0">
                    <a:srgbClr val="000000">
                      <a:alpha val="43137"/>
                    </a:srgbClr>
                  </a:outerShdw>
                </a:effectLst>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lang="fr-FR" kern="1200">
                <a:solidFill>
                  <a:schemeClr val="tx1"/>
                </a:solidFill>
                <a:effectLst>
                  <a:outerShdw blurRad="50800" dist="50800" dir="2700000" algn="tl" rotWithShape="0">
                    <a:srgbClr val="000000">
                      <a:alpha val="43137"/>
                    </a:srgbClr>
                  </a:outerShdw>
                </a:effectLst>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lang="fr-FR" kern="1200">
                <a:solidFill>
                  <a:schemeClr val="tx1"/>
                </a:solidFill>
                <a:effectLst>
                  <a:outerShdw blurRad="50800" dist="50800" dir="2700000" algn="tl" rotWithShape="0">
                    <a:srgbClr val="000000">
                      <a:alpha val="43137"/>
                    </a:srgbClr>
                  </a:outerShdw>
                </a:effectLst>
                <a:latin typeface="+mn-lt"/>
                <a:ea typeface="+mn-ea"/>
                <a:cs typeface="+mn-cs"/>
              </a:defRPr>
            </a:lvl5pPr>
            <a:lvl6pPr marL="2514600" indent="-228600" algn="l" rtl="0" eaLnBrk="1" latinLnBrk="0" hangingPunct="1">
              <a:spcBef>
                <a:spcPct val="20000"/>
              </a:spcBef>
              <a:buFont typeface="Arial"/>
              <a:buChar char="•"/>
              <a:defRPr lang="fr-F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lang="fr-F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lang="fr-F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lang="fr-FR" sz="2000" kern="120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Modélisation avec des robots (</a:t>
            </a:r>
            <a:r>
              <a:rPr kumimoji="0" lang="fr-FR" sz="2000" b="0" i="0" u="none" strike="noStrike" kern="1200" cap="none" spc="0" normalizeH="0" baseline="0" noProof="0" dirty="0" err="1">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mBot</a:t>
            </a: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 ou autres)</a:t>
            </a:r>
          </a:p>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Quel capteur utiliser ?</a:t>
            </a:r>
          </a:p>
          <a:p>
            <a:pPr marL="342900" marR="0" lvl="0" indent="-342900" algn="l" defTabSz="914400" rtl="0" eaLnBrk="1" fontAlgn="base" latinLnBrk="0" hangingPunct="1">
              <a:lnSpc>
                <a:spcPct val="100000"/>
              </a:lnSpc>
              <a:spcBef>
                <a:spcPct val="20000"/>
              </a:spcBef>
              <a:spcAft>
                <a:spcPts val="400"/>
              </a:spcAft>
              <a:buClrTx/>
              <a:buSzTx/>
              <a:buFont typeface="Arial" pitchFamily="34" charset="0"/>
              <a:buChar char="•"/>
              <a:tabLst/>
              <a:defRPr/>
            </a:pPr>
            <a:r>
              <a:rPr kumimoji="0" lang="fr-FR" sz="2000" b="0" i="0" u="none" strike="noStrike" kern="1200" cap="none" spc="0" normalizeH="0" baseline="0" noProof="0" dirty="0">
                <a:ln>
                  <a:noFill/>
                </a:ln>
                <a:solidFill>
                  <a:srgbClr val="000000"/>
                </a:solidFill>
                <a:effectLst>
                  <a:outerShdw blurRad="50800" dist="50800" dir="2700000" algn="tl" rotWithShape="0">
                    <a:srgbClr val="000000">
                      <a:alpha val="43137"/>
                    </a:srgbClr>
                  </a:outerShdw>
                </a:effectLst>
                <a:uLnTx/>
                <a:uFillTx/>
                <a:latin typeface="Arial"/>
                <a:ea typeface="+mn-ea"/>
                <a:cs typeface="+mn-cs"/>
                <a:sym typeface="Arial"/>
              </a:rPr>
              <a:t>Quelle différence entre une ligne centrale et des lignes latérales ?</a:t>
            </a:r>
          </a:p>
        </p:txBody>
      </p:sp>
      <p:sp>
        <p:nvSpPr>
          <p:cNvPr id="7" name="ZoneTexte 6">
            <a:extLst>
              <a:ext uri="{FF2B5EF4-FFF2-40B4-BE49-F238E27FC236}">
                <a16:creationId xmlns:a16="http://schemas.microsoft.com/office/drawing/2014/main" id="{2AC08A53-22FF-45AA-8C4B-75CFC438C7BC}"/>
              </a:ext>
            </a:extLst>
          </p:cNvPr>
          <p:cNvSpPr txBox="1"/>
          <p:nvPr/>
        </p:nvSpPr>
        <p:spPr>
          <a:xfrm>
            <a:off x="7318555" y="6519446"/>
            <a:ext cx="327693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dirty="0">
                <a:ln>
                  <a:noFill/>
                </a:ln>
                <a:solidFill>
                  <a:srgbClr val="000000"/>
                </a:solidFill>
                <a:effectLst/>
                <a:uLnTx/>
                <a:uFillTx/>
                <a:latin typeface="Arial"/>
                <a:cs typeface="Arial"/>
                <a:sym typeface="Arial"/>
              </a:rPr>
              <a:t>Source : Peugeot France - </a:t>
            </a:r>
            <a:r>
              <a:rPr kumimoji="0" lang="fr-FR" sz="800" b="0" i="0" u="none" strike="noStrike" kern="0" cap="none" spc="0" normalizeH="0" baseline="0" noProof="0" dirty="0">
                <a:ln>
                  <a:noFill/>
                </a:ln>
                <a:solidFill>
                  <a:srgbClr val="000000"/>
                </a:solidFill>
                <a:effectLst/>
                <a:uLnTx/>
                <a:uFillTx/>
                <a:latin typeface="Arial"/>
                <a:cs typeface="Arial"/>
                <a:sym typeface="Arial"/>
                <a:hlinkClick r:id="rId5"/>
              </a:rPr>
              <a:t>https://www.youtube.com/channel/UCoJ4Bse8OYipykwYkVgAHzQ</a:t>
            </a:r>
            <a:endParaRPr kumimoji="0" lang="fr-FR" sz="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8" name="Robot Thymio VS mBot">
            <a:hlinkClick r:id="" action="ppaction://media"/>
            <a:extLst>
              <a:ext uri="{FF2B5EF4-FFF2-40B4-BE49-F238E27FC236}">
                <a16:creationId xmlns:a16="http://schemas.microsoft.com/office/drawing/2014/main" id="{E9064953-2338-4DE5-8043-FF06C23217D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975220" y="1510805"/>
            <a:ext cx="1954795" cy="3466632"/>
          </a:xfrm>
          <a:prstGeom prst="rect">
            <a:avLst/>
          </a:prstGeom>
        </p:spPr>
      </p:pic>
      <p:sp>
        <p:nvSpPr>
          <p:cNvPr id="9" name="Rectangle : coins arrondis 8">
            <a:hlinkClick r:id="rId7"/>
            <a:extLst>
              <a:ext uri="{FF2B5EF4-FFF2-40B4-BE49-F238E27FC236}">
                <a16:creationId xmlns:a16="http://schemas.microsoft.com/office/drawing/2014/main" id="{B6CDA75B-04D3-4151-9919-E3160752348F}"/>
              </a:ext>
            </a:extLst>
          </p:cNvPr>
          <p:cNvSpPr/>
          <p:nvPr/>
        </p:nvSpPr>
        <p:spPr>
          <a:xfrm>
            <a:off x="9347743" y="5287962"/>
            <a:ext cx="2725556" cy="7959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Lien vers une solution</a:t>
            </a:r>
          </a:p>
        </p:txBody>
      </p:sp>
      <p:pic>
        <p:nvPicPr>
          <p:cNvPr id="10" name="Média en ligne 9" title="Franchissement de ligne | SUV PEUGEOT 3008">
            <a:hlinkClick r:id="" action="ppaction://media"/>
            <a:extLst>
              <a:ext uri="{FF2B5EF4-FFF2-40B4-BE49-F238E27FC236}">
                <a16:creationId xmlns:a16="http://schemas.microsoft.com/office/drawing/2014/main" id="{DD76BAAF-1736-4BC8-8964-F954919649F5}"/>
              </a:ext>
            </a:extLst>
          </p:cNvPr>
          <p:cNvPicPr>
            <a:picLocks noRot="1" noChangeAspect="1"/>
          </p:cNvPicPr>
          <p:nvPr>
            <a:videoFile r:link="rId3"/>
          </p:nvPr>
        </p:nvPicPr>
        <p:blipFill>
          <a:blip r:embed="rId8"/>
          <a:stretch>
            <a:fillRect/>
          </a:stretch>
        </p:blipFill>
        <p:spPr>
          <a:xfrm>
            <a:off x="4385953" y="1371600"/>
            <a:ext cx="6801558" cy="3825876"/>
          </a:xfrm>
          <a:prstGeom prst="rect">
            <a:avLst/>
          </a:prstGeom>
        </p:spPr>
      </p:pic>
    </p:spTree>
    <p:extLst>
      <p:ext uri="{BB962C8B-B14F-4D97-AF65-F5344CB8AC3E}">
        <p14:creationId xmlns:p14="http://schemas.microsoft.com/office/powerpoint/2010/main" val="364801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914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8"/>
                                        </p:tgtEl>
                                      </p:cBhvr>
                                    </p:cmd>
                                  </p:childTnLst>
                                </p:cTn>
                              </p:par>
                            </p:childTnLst>
                          </p:cTn>
                        </p:par>
                      </p:childTnLst>
                    </p:cTn>
                  </p:par>
                </p:childTnLst>
              </p:cTn>
              <p:nextCondLst>
                <p:cond evt="onClick" delay="0">
                  <p:tgtEl>
                    <p:spTgt spid="8"/>
                  </p:tgtEl>
                </p:cond>
              </p:nextCondLst>
            </p:seq>
            <p:video>
              <p:cMediaNode vol="80000">
                <p:cTn id="20" fill="hold" display="0">
                  <p:stCondLst>
                    <p:cond delay="indefinite"/>
                  </p:stCondLst>
                </p:cTn>
                <p:tgtEl>
                  <p:spTgt spid="8"/>
                </p:tgtEl>
              </p:cMediaNode>
            </p:video>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97870EC-48C6-4E74-B4F9-FEF9ED2FC143}"/>
              </a:ext>
            </a:extLst>
          </p:cNvPr>
          <p:cNvSpPr>
            <a:spLocks noGrp="1"/>
          </p:cNvSpPr>
          <p:nvPr>
            <p:ph type="title"/>
          </p:nvPr>
        </p:nvSpPr>
        <p:spPr>
          <a:xfrm>
            <a:off x="1593943" y="47556"/>
            <a:ext cx="5438162" cy="579911"/>
          </a:xfrm>
        </p:spPr>
        <p:txBody>
          <a:bodyPr>
            <a:normAutofit fontScale="90000"/>
          </a:bodyPr>
          <a:lstStyle/>
          <a:p>
            <a:r>
              <a:rPr lang="fr-FR" sz="3200" dirty="0"/>
              <a:t>Comment sortir d’un labyrinthe ?</a:t>
            </a:r>
          </a:p>
        </p:txBody>
      </p:sp>
      <p:sp>
        <p:nvSpPr>
          <p:cNvPr id="6" name="ZoneTexte 5">
            <a:extLst>
              <a:ext uri="{FF2B5EF4-FFF2-40B4-BE49-F238E27FC236}">
                <a16:creationId xmlns:a16="http://schemas.microsoft.com/office/drawing/2014/main" id="{C1193920-059D-4702-9705-1A2C00717954}"/>
              </a:ext>
            </a:extLst>
          </p:cNvPr>
          <p:cNvSpPr txBox="1"/>
          <p:nvPr/>
        </p:nvSpPr>
        <p:spPr>
          <a:xfrm>
            <a:off x="6529812" y="980728"/>
            <a:ext cx="4055166" cy="163121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0" u="none" strike="noStrike" kern="0" cap="none" spc="0" normalizeH="0" baseline="0" noProof="0" dirty="0">
                <a:ln>
                  <a:noFill/>
                </a:ln>
                <a:solidFill>
                  <a:srgbClr val="000000"/>
                </a:solidFill>
                <a:effectLst/>
                <a:uLnTx/>
                <a:uFillTx/>
                <a:latin typeface="Arial"/>
                <a:cs typeface="Arial"/>
                <a:sym typeface="Arial"/>
              </a:rPr>
              <a:t>Quel algorithme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0" u="none" strike="noStrike" kern="0" cap="none" spc="0" normalizeH="0" baseline="0" noProof="0" dirty="0">
                <a:ln>
                  <a:noFill/>
                </a:ln>
                <a:solidFill>
                  <a:srgbClr val="000000"/>
                </a:solidFill>
                <a:effectLst/>
                <a:uLnTx/>
                <a:uFillTx/>
                <a:latin typeface="Arial"/>
                <a:cs typeface="Arial"/>
                <a:sym typeface="Arial"/>
              </a:rPr>
              <a:t>Quelle difficulté avec un </a:t>
            </a:r>
            <a:r>
              <a:rPr kumimoji="0" lang="fr-FR" sz="2000" b="0" i="0" u="none" strike="noStrike" kern="0" cap="none" spc="0" normalizeH="0" baseline="0" noProof="0" dirty="0" err="1">
                <a:ln>
                  <a:noFill/>
                </a:ln>
                <a:solidFill>
                  <a:srgbClr val="000000"/>
                </a:solidFill>
                <a:effectLst/>
                <a:uLnTx/>
                <a:uFillTx/>
                <a:latin typeface="Arial"/>
                <a:cs typeface="Arial"/>
                <a:sym typeface="Arial"/>
              </a:rPr>
              <a:t>mBot</a:t>
            </a:r>
            <a:r>
              <a:rPr kumimoji="0" lang="fr-FR" sz="2000" b="0" i="0" u="none" strike="noStrike" kern="0" cap="none" spc="0" normalizeH="0" baseline="0" noProof="0" dirty="0">
                <a:ln>
                  <a:noFill/>
                </a:ln>
                <a:solidFill>
                  <a:srgbClr val="000000"/>
                </a:solidFill>
                <a:effectLst/>
                <a:uLnTx/>
                <a:uFillTx/>
                <a:latin typeface="Arial"/>
                <a:cs typeface="Arial"/>
                <a:sym typeface="Arial"/>
              </a:rPr>
              <a:t> simple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0" u="none" strike="noStrike" kern="0" cap="none" spc="0" normalizeH="0" baseline="0" noProof="0" dirty="0">
                <a:ln>
                  <a:noFill/>
                </a:ln>
                <a:solidFill>
                  <a:srgbClr val="000000"/>
                </a:solidFill>
                <a:effectLst/>
                <a:uLnTx/>
                <a:uFillTx/>
                <a:latin typeface="Arial"/>
                <a:cs typeface="Arial"/>
                <a:sym typeface="Arial"/>
              </a:rPr>
              <a:t>Comment faire des lignes droites et des virages à 90° ?</a:t>
            </a:r>
          </a:p>
        </p:txBody>
      </p:sp>
      <p:sp>
        <p:nvSpPr>
          <p:cNvPr id="7" name="ZoneTexte 6">
            <a:extLst>
              <a:ext uri="{FF2B5EF4-FFF2-40B4-BE49-F238E27FC236}">
                <a16:creationId xmlns:a16="http://schemas.microsoft.com/office/drawing/2014/main" id="{39C917C0-8A62-4015-A5A2-72BEAA7D7CDF}"/>
              </a:ext>
            </a:extLst>
          </p:cNvPr>
          <p:cNvSpPr txBox="1"/>
          <p:nvPr/>
        </p:nvSpPr>
        <p:spPr>
          <a:xfrm>
            <a:off x="1943958" y="3861048"/>
            <a:ext cx="4055166" cy="101566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0" u="none" strike="noStrike" kern="0" cap="none" spc="0" normalizeH="0" baseline="0" noProof="0" dirty="0">
                <a:ln>
                  <a:noFill/>
                </a:ln>
                <a:solidFill>
                  <a:srgbClr val="000000"/>
                </a:solidFill>
                <a:effectLst/>
                <a:uLnTx/>
                <a:uFillTx/>
                <a:latin typeface="Arial"/>
                <a:cs typeface="Arial"/>
                <a:sym typeface="Arial"/>
              </a:rPr>
              <a:t>Modification du </a:t>
            </a:r>
            <a:r>
              <a:rPr kumimoji="0" lang="fr-FR" sz="2000" b="0" i="0" u="none" strike="noStrike" kern="0" cap="none" spc="0" normalizeH="0" baseline="0" noProof="0" dirty="0" err="1">
                <a:ln>
                  <a:noFill/>
                </a:ln>
                <a:solidFill>
                  <a:srgbClr val="000000"/>
                </a:solidFill>
                <a:effectLst/>
                <a:uLnTx/>
                <a:uFillTx/>
                <a:latin typeface="Arial"/>
                <a:cs typeface="Arial"/>
                <a:sym typeface="Arial"/>
              </a:rPr>
              <a:t>mBot</a:t>
            </a:r>
            <a:r>
              <a:rPr kumimoji="0" lang="fr-FR" sz="2000" b="0" i="0" u="none" strike="noStrike" kern="0" cap="none" spc="0" normalizeH="0" baseline="0" noProof="0" dirty="0">
                <a:ln>
                  <a:noFill/>
                </a:ln>
                <a:solidFill>
                  <a:srgbClr val="000000"/>
                </a:solidFill>
                <a:effectLst/>
                <a:uLnTx/>
                <a:uFillTx/>
                <a:latin typeface="Arial"/>
                <a:cs typeface="Arial"/>
                <a:sym typeface="Arial"/>
              </a:rPr>
              <a:t> de base avec orientation du capteur de distance par un servomoteur</a:t>
            </a:r>
          </a:p>
        </p:txBody>
      </p:sp>
      <p:sp>
        <p:nvSpPr>
          <p:cNvPr id="8" name="Shape 163">
            <a:extLst>
              <a:ext uri="{FF2B5EF4-FFF2-40B4-BE49-F238E27FC236}">
                <a16:creationId xmlns:a16="http://schemas.microsoft.com/office/drawing/2014/main" id="{17A67DC1-AE70-45C7-8045-9A52854B779F}"/>
              </a:ext>
            </a:extLst>
          </p:cNvPr>
          <p:cNvSpPr txBox="1">
            <a:spLocks/>
          </p:cNvSpPr>
          <p:nvPr/>
        </p:nvSpPr>
        <p:spPr>
          <a:xfrm>
            <a:off x="2266317" y="5343365"/>
            <a:ext cx="7646107" cy="139800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0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Imaginer des solutions en réponse aux besoins, matérialiser une idée en intégrant une dimension design</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2" name="Média en ligne 1" title="mBot labyrinthe et capteur ultrason motorisé en 3ème (maze)">
            <a:hlinkClick r:id="" action="ppaction://media"/>
            <a:extLst>
              <a:ext uri="{FF2B5EF4-FFF2-40B4-BE49-F238E27FC236}">
                <a16:creationId xmlns:a16="http://schemas.microsoft.com/office/drawing/2014/main" id="{B5F145E3-C49C-438B-9F7F-A286DE699A7E}"/>
              </a:ext>
            </a:extLst>
          </p:cNvPr>
          <p:cNvPicPr>
            <a:picLocks noRot="1" noChangeAspect="1"/>
          </p:cNvPicPr>
          <p:nvPr>
            <a:videoFile r:link="rId1"/>
          </p:nvPr>
        </p:nvPicPr>
        <p:blipFill>
          <a:blip r:embed="rId4"/>
          <a:stretch>
            <a:fillRect/>
          </a:stretch>
        </p:blipFill>
        <p:spPr>
          <a:xfrm>
            <a:off x="7411175" y="2685246"/>
            <a:ext cx="3931920" cy="2948940"/>
          </a:xfrm>
          <a:prstGeom prst="rect">
            <a:avLst/>
          </a:prstGeom>
        </p:spPr>
      </p:pic>
      <p:pic>
        <p:nvPicPr>
          <p:cNvPr id="11" name="Média en ligne 10" title="Robot Mbot dans un labyrinthe">
            <a:hlinkClick r:id="" action="ppaction://media"/>
            <a:extLst>
              <a:ext uri="{FF2B5EF4-FFF2-40B4-BE49-F238E27FC236}">
                <a16:creationId xmlns:a16="http://schemas.microsoft.com/office/drawing/2014/main" id="{13ED9374-16FC-4546-9AF3-7D42645BF26A}"/>
              </a:ext>
            </a:extLst>
          </p:cNvPr>
          <p:cNvPicPr>
            <a:picLocks noRot="1" noChangeAspect="1"/>
          </p:cNvPicPr>
          <p:nvPr>
            <a:videoFile r:link="rId2"/>
          </p:nvPr>
        </p:nvPicPr>
        <p:blipFill>
          <a:blip r:embed="rId5"/>
          <a:stretch>
            <a:fillRect/>
          </a:stretch>
        </p:blipFill>
        <p:spPr>
          <a:xfrm>
            <a:off x="1943958" y="891555"/>
            <a:ext cx="3794760" cy="2846070"/>
          </a:xfrm>
          <a:prstGeom prst="rect">
            <a:avLst/>
          </a:prstGeom>
        </p:spPr>
      </p:pic>
    </p:spTree>
    <p:extLst>
      <p:ext uri="{BB962C8B-B14F-4D97-AF65-F5344CB8AC3E}">
        <p14:creationId xmlns:p14="http://schemas.microsoft.com/office/powerpoint/2010/main" val="265212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marL="285750" marR="0" lvl="0" indent="-285750" algn="ctr" rtl="0">
              <a:spcBef>
                <a:spcPts val="1080"/>
              </a:spcBef>
              <a:spcAft>
                <a:spcPts val="0"/>
              </a:spcAft>
              <a:buClr>
                <a:srgbClr val="1186C3"/>
              </a:buClr>
              <a:buSzPct val="145000"/>
              <a:buFont typeface="Arial"/>
              <a:buNone/>
            </a:pPr>
            <a:r>
              <a:rPr lang="fr-FR" sz="3600" b="1" i="1" u="none" strike="noStrike" cap="none" dirty="0">
                <a:solidFill>
                  <a:schemeClr val="dk1"/>
                </a:solidFill>
                <a:latin typeface="Calibri"/>
                <a:ea typeface="Calibri"/>
                <a:cs typeface="Calibri"/>
                <a:sym typeface="Calibri"/>
              </a:rPr>
              <a:t>L’éclairage automatique </a:t>
            </a:r>
            <a:endParaRPr sz="3600" b="1" i="1" u="none" strike="noStrike" cap="none" dirty="0">
              <a:solidFill>
                <a:schemeClr val="dk1"/>
              </a:solidFill>
              <a:latin typeface="Calibri"/>
              <a:ea typeface="Calibri"/>
              <a:cs typeface="Calibri"/>
              <a:sym typeface="Calibri"/>
            </a:endParaRP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771304" y="1401392"/>
            <a:ext cx="6515446" cy="30764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just"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La famille KIAGI, fait construire sa nouvelle maison. Elle souhaite installer des lampes extérieures qui s’allument toutes seules quand une personne s’approche de la porte d’entrée. Avant de choisir une solution existante dans un magasin spécialisé, elle vous demande de lui expliquer le fonctionnement de cette technologie. </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477792"/>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Analyser le fonctionnement et la structure d’un objet.</a:t>
            </a:r>
            <a:endParaRPr kumimoji="0" lang="fr-FR" sz="18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2" name="Image 1">
            <a:extLst>
              <a:ext uri="{FF2B5EF4-FFF2-40B4-BE49-F238E27FC236}">
                <a16:creationId xmlns:a16="http://schemas.microsoft.com/office/drawing/2014/main" id="{BFC4A6C6-419A-4EEB-87FB-DA7182037B65}"/>
              </a:ext>
            </a:extLst>
          </p:cNvPr>
          <p:cNvPicPr>
            <a:picLocks noChangeAspect="1"/>
          </p:cNvPicPr>
          <p:nvPr/>
        </p:nvPicPr>
        <p:blipFill>
          <a:blip r:embed="rId3"/>
          <a:stretch>
            <a:fillRect/>
          </a:stretch>
        </p:blipFill>
        <p:spPr>
          <a:xfrm>
            <a:off x="8593460" y="1660815"/>
            <a:ext cx="3236877" cy="2427658"/>
          </a:xfrm>
          <a:prstGeom prst="rect">
            <a:avLst/>
          </a:prstGeom>
        </p:spPr>
      </p:pic>
    </p:spTree>
    <p:extLst>
      <p:ext uri="{BB962C8B-B14F-4D97-AF65-F5344CB8AC3E}">
        <p14:creationId xmlns:p14="http://schemas.microsoft.com/office/powerpoint/2010/main" val="3538493005"/>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13572C0-97BE-437A-B19C-0654227556C5}"/>
              </a:ext>
            </a:extLst>
          </p:cNvPr>
          <p:cNvSpPr>
            <a:spLocks noGrp="1"/>
          </p:cNvSpPr>
          <p:nvPr>
            <p:ph type="body" idx="1"/>
          </p:nvPr>
        </p:nvSpPr>
        <p:spPr>
          <a:xfrm>
            <a:off x="1482438" y="216501"/>
            <a:ext cx="5430981" cy="3067026"/>
          </a:xfrm>
        </p:spPr>
        <p:txBody>
          <a:bodyPr/>
          <a:lstStyle/>
          <a:p>
            <a:pPr marL="220980" indent="0">
              <a:spcBef>
                <a:spcPts val="0"/>
              </a:spcBef>
              <a:spcAft>
                <a:spcPts val="0"/>
              </a:spcAft>
              <a:buNone/>
            </a:pPr>
            <a:r>
              <a:rPr lang="fr-FR" sz="2000" b="1" dirty="0"/>
              <a:t>Liste du matériel : </a:t>
            </a:r>
          </a:p>
          <a:p>
            <a:pPr marL="623888" indent="0">
              <a:spcBef>
                <a:spcPts val="0"/>
              </a:spcBef>
              <a:spcAft>
                <a:spcPts val="0"/>
              </a:spcAft>
              <a:buNone/>
            </a:pPr>
            <a:r>
              <a:rPr lang="fr-FR" sz="2000" b="1" dirty="0"/>
              <a:t>Carte Arduino </a:t>
            </a:r>
            <a:r>
              <a:rPr lang="fr-FR" sz="2000" b="1" dirty="0" err="1"/>
              <a:t>Uno</a:t>
            </a:r>
            <a:r>
              <a:rPr lang="fr-FR" sz="2000" b="1" dirty="0"/>
              <a:t> + </a:t>
            </a:r>
            <a:r>
              <a:rPr lang="fr-FR" sz="2000" b="1" dirty="0" err="1"/>
              <a:t>shield</a:t>
            </a:r>
            <a:r>
              <a:rPr lang="fr-FR" sz="2000" b="1" dirty="0"/>
              <a:t> </a:t>
            </a:r>
            <a:r>
              <a:rPr lang="fr-FR" sz="2000" b="1" dirty="0" err="1"/>
              <a:t>grove</a:t>
            </a:r>
            <a:endParaRPr lang="fr-FR" sz="2000" b="1" dirty="0"/>
          </a:p>
          <a:p>
            <a:pPr marL="623888" indent="0">
              <a:spcBef>
                <a:spcPts val="0"/>
              </a:spcBef>
              <a:spcAft>
                <a:spcPts val="0"/>
              </a:spcAft>
              <a:buNone/>
            </a:pPr>
            <a:r>
              <a:rPr lang="fr-FR" sz="2000" b="1" dirty="0"/>
              <a:t>Détecteur de présence (PIR )</a:t>
            </a:r>
          </a:p>
          <a:p>
            <a:pPr marL="623888" indent="0">
              <a:spcBef>
                <a:spcPts val="0"/>
              </a:spcBef>
              <a:spcAft>
                <a:spcPts val="0"/>
              </a:spcAft>
              <a:buNone/>
            </a:pPr>
            <a:r>
              <a:rPr lang="fr-FR" sz="2000" b="1" dirty="0"/>
              <a:t>Bouton poussoir (BP)</a:t>
            </a:r>
          </a:p>
          <a:p>
            <a:pPr marL="623888" indent="0">
              <a:spcBef>
                <a:spcPts val="0"/>
              </a:spcBef>
              <a:spcAft>
                <a:spcPts val="0"/>
              </a:spcAft>
              <a:buNone/>
            </a:pPr>
            <a:r>
              <a:rPr lang="fr-FR" sz="2000" b="1" dirty="0"/>
              <a:t>LED</a:t>
            </a:r>
          </a:p>
          <a:p>
            <a:pPr marL="623888" indent="0">
              <a:spcBef>
                <a:spcPts val="0"/>
              </a:spcBef>
              <a:spcAft>
                <a:spcPts val="0"/>
              </a:spcAft>
              <a:buNone/>
            </a:pPr>
            <a:r>
              <a:rPr lang="fr-FR" sz="2000" b="1" dirty="0"/>
              <a:t>Capteur de luminosité</a:t>
            </a:r>
          </a:p>
          <a:p>
            <a:pPr marL="220980" indent="0">
              <a:spcBef>
                <a:spcPts val="0"/>
              </a:spcBef>
              <a:spcAft>
                <a:spcPts val="0"/>
              </a:spcAft>
              <a:buNone/>
            </a:pPr>
            <a:endParaRPr lang="fr-FR" sz="2000" b="1" dirty="0"/>
          </a:p>
          <a:p>
            <a:pPr marL="220980" indent="0">
              <a:buNone/>
            </a:pPr>
            <a:endParaRPr lang="fr-FR" dirty="0"/>
          </a:p>
          <a:p>
            <a:pPr marL="220980" indent="0">
              <a:buNone/>
            </a:pPr>
            <a:endParaRPr lang="fr-FR" dirty="0"/>
          </a:p>
        </p:txBody>
      </p:sp>
      <p:pic>
        <p:nvPicPr>
          <p:cNvPr id="2" name="Image 1">
            <a:extLst>
              <a:ext uri="{FF2B5EF4-FFF2-40B4-BE49-F238E27FC236}">
                <a16:creationId xmlns:a16="http://schemas.microsoft.com/office/drawing/2014/main" id="{653CA376-379E-4D14-9F64-C839476C587E}"/>
              </a:ext>
            </a:extLst>
          </p:cNvPr>
          <p:cNvPicPr>
            <a:picLocks noChangeAspect="1"/>
          </p:cNvPicPr>
          <p:nvPr/>
        </p:nvPicPr>
        <p:blipFill rotWithShape="1">
          <a:blip r:embed="rId2"/>
          <a:srcRect l="40114" t="10208" r="1704" b="33730"/>
          <a:stretch/>
        </p:blipFill>
        <p:spPr>
          <a:xfrm>
            <a:off x="3006436" y="2798618"/>
            <a:ext cx="7093527" cy="3842881"/>
          </a:xfrm>
          <a:prstGeom prst="rect">
            <a:avLst/>
          </a:prstGeom>
        </p:spPr>
      </p:pic>
      <p:sp>
        <p:nvSpPr>
          <p:cNvPr id="5" name="Rectangle 4">
            <a:extLst>
              <a:ext uri="{FF2B5EF4-FFF2-40B4-BE49-F238E27FC236}">
                <a16:creationId xmlns:a16="http://schemas.microsoft.com/office/drawing/2014/main" id="{A7D7CED3-A8CC-4736-ABC2-0ED15F742601}"/>
              </a:ext>
            </a:extLst>
          </p:cNvPr>
          <p:cNvSpPr/>
          <p:nvPr/>
        </p:nvSpPr>
        <p:spPr>
          <a:xfrm>
            <a:off x="6373091" y="216501"/>
            <a:ext cx="4156364" cy="1631216"/>
          </a:xfrm>
          <a:prstGeom prst="rect">
            <a:avLst/>
          </a:prstGeom>
        </p:spPr>
        <p:txBody>
          <a:bodyPr wrap="square">
            <a:spAutoFit/>
          </a:bodyPr>
          <a:lstStyle/>
          <a:p>
            <a:pPr marL="22098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Branchements :</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A1 : Capteur de luminosité</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D2 : LED</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D3 : BP</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D4 : PIR</a:t>
            </a:r>
          </a:p>
        </p:txBody>
      </p:sp>
      <p:sp>
        <p:nvSpPr>
          <p:cNvPr id="4" name="Rectangle : coins arrondis 3">
            <a:hlinkClick r:id="rId3"/>
            <a:extLst>
              <a:ext uri="{FF2B5EF4-FFF2-40B4-BE49-F238E27FC236}">
                <a16:creationId xmlns:a16="http://schemas.microsoft.com/office/drawing/2014/main" id="{230012F1-FDFF-4FF7-91E2-4A5B2ECF4FBB}"/>
              </a:ext>
            </a:extLst>
          </p:cNvPr>
          <p:cNvSpPr/>
          <p:nvPr/>
        </p:nvSpPr>
        <p:spPr>
          <a:xfrm>
            <a:off x="2855640" y="2708920"/>
            <a:ext cx="7920880" cy="40324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Cliquer pour visualiser une solution …</a:t>
            </a:r>
          </a:p>
        </p:txBody>
      </p:sp>
    </p:spTree>
    <p:extLst>
      <p:ext uri="{BB962C8B-B14F-4D97-AF65-F5344CB8AC3E}">
        <p14:creationId xmlns:p14="http://schemas.microsoft.com/office/powerpoint/2010/main" val="11644762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marL="285750" marR="0" lvl="0" indent="-285750" algn="ctr" rtl="0">
              <a:spcBef>
                <a:spcPts val="1080"/>
              </a:spcBef>
              <a:spcAft>
                <a:spcPts val="0"/>
              </a:spcAft>
              <a:buClr>
                <a:srgbClr val="1186C3"/>
              </a:buClr>
              <a:buSzPct val="145000"/>
              <a:buFont typeface="Arial"/>
              <a:buNone/>
            </a:pPr>
            <a:r>
              <a:rPr lang="fr-FR" sz="3600" b="1" i="1" u="none" strike="noStrike" cap="none" dirty="0">
                <a:solidFill>
                  <a:schemeClr val="dk1"/>
                </a:solidFill>
                <a:latin typeface="Calibri"/>
                <a:ea typeface="Calibri"/>
                <a:cs typeface="Calibri"/>
                <a:sym typeface="Calibri"/>
              </a:rPr>
              <a:t>Le chauffage de la maison</a:t>
            </a:r>
            <a:endParaRPr sz="3600" b="1" i="1" u="none" strike="noStrike" cap="none" dirty="0">
              <a:solidFill>
                <a:schemeClr val="dk1"/>
              </a:solidFill>
              <a:latin typeface="Calibri"/>
              <a:ea typeface="Calibri"/>
              <a:cs typeface="Calibri"/>
              <a:sym typeface="Calibri"/>
            </a:endParaRP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771304" y="1401392"/>
            <a:ext cx="6515446" cy="30764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just"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Monsieur KIAGI souhaite réguler le chauffage dans sa maison pour garantir une bonne température sans devoir toujours se rendre au sous-sol pour allumer ou éteindre sa chaudière. Il aimerait également être sûr de ne plus chauffer quand les fenêtres sont ouvertes. Comment pourrions-nous faire pour l’aider avec les moyens dont dispose le collège ?</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477792"/>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Exprimer sa pensée à l’aide d’outils de description adaptés.</a:t>
            </a:r>
            <a:endParaRPr kumimoji="0" lang="fr-FR" sz="18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6" name="Image 5">
            <a:extLst>
              <a:ext uri="{FF2B5EF4-FFF2-40B4-BE49-F238E27FC236}">
                <a16:creationId xmlns:a16="http://schemas.microsoft.com/office/drawing/2014/main" id="{7EEFD99F-301D-4EEC-AFBC-9E6DBEB6F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9487" y="1944142"/>
            <a:ext cx="2857500" cy="2533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9719597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13572C0-97BE-437A-B19C-0654227556C5}"/>
              </a:ext>
            </a:extLst>
          </p:cNvPr>
          <p:cNvSpPr>
            <a:spLocks noGrp="1"/>
          </p:cNvSpPr>
          <p:nvPr>
            <p:ph type="body" idx="1"/>
          </p:nvPr>
        </p:nvSpPr>
        <p:spPr>
          <a:xfrm>
            <a:off x="1482438" y="216501"/>
            <a:ext cx="5430981" cy="3067026"/>
          </a:xfrm>
        </p:spPr>
        <p:txBody>
          <a:bodyPr/>
          <a:lstStyle/>
          <a:p>
            <a:pPr marL="220980" indent="0">
              <a:spcBef>
                <a:spcPts val="0"/>
              </a:spcBef>
              <a:spcAft>
                <a:spcPts val="0"/>
              </a:spcAft>
              <a:buNone/>
            </a:pPr>
            <a:r>
              <a:rPr lang="fr-FR" sz="2000" b="1" dirty="0"/>
              <a:t>Liste du matériel : </a:t>
            </a:r>
          </a:p>
          <a:p>
            <a:pPr marL="623888" indent="0">
              <a:spcBef>
                <a:spcPts val="0"/>
              </a:spcBef>
              <a:spcAft>
                <a:spcPts val="0"/>
              </a:spcAft>
              <a:buNone/>
            </a:pPr>
            <a:r>
              <a:rPr lang="fr-FR" sz="2000" b="1" dirty="0"/>
              <a:t>Carte Arduino </a:t>
            </a:r>
            <a:r>
              <a:rPr lang="fr-FR" sz="2000" b="1" dirty="0" err="1"/>
              <a:t>Uno</a:t>
            </a:r>
            <a:r>
              <a:rPr lang="fr-FR" sz="2000" b="1" dirty="0"/>
              <a:t> + </a:t>
            </a:r>
            <a:r>
              <a:rPr lang="fr-FR" sz="2000" b="1" dirty="0" err="1"/>
              <a:t>shield</a:t>
            </a:r>
            <a:r>
              <a:rPr lang="fr-FR" sz="2000" b="1" dirty="0"/>
              <a:t> </a:t>
            </a:r>
            <a:r>
              <a:rPr lang="fr-FR" sz="2000" b="1" dirty="0" err="1"/>
              <a:t>grove</a:t>
            </a:r>
            <a:endParaRPr lang="fr-FR" sz="2000" b="1" dirty="0"/>
          </a:p>
          <a:p>
            <a:pPr marL="623888" indent="0">
              <a:spcBef>
                <a:spcPts val="0"/>
              </a:spcBef>
              <a:spcAft>
                <a:spcPts val="0"/>
              </a:spcAft>
              <a:buNone/>
            </a:pPr>
            <a:r>
              <a:rPr lang="fr-FR" sz="2000" b="1" dirty="0"/>
              <a:t>Interrupteur à lame souple (ILS)</a:t>
            </a:r>
          </a:p>
          <a:p>
            <a:pPr marL="623888" indent="0">
              <a:spcBef>
                <a:spcPts val="0"/>
              </a:spcBef>
              <a:spcAft>
                <a:spcPts val="0"/>
              </a:spcAft>
              <a:buNone/>
            </a:pPr>
            <a:r>
              <a:rPr lang="fr-FR" sz="2000" b="1" dirty="0"/>
              <a:t>Bouton poussoir (BP)</a:t>
            </a:r>
          </a:p>
          <a:p>
            <a:pPr marL="623888" indent="0">
              <a:spcBef>
                <a:spcPts val="0"/>
              </a:spcBef>
              <a:spcAft>
                <a:spcPts val="0"/>
              </a:spcAft>
              <a:buNone/>
            </a:pPr>
            <a:r>
              <a:rPr lang="fr-FR" sz="2000" b="1" dirty="0"/>
              <a:t>LED (pour simuler le fonctionnement de la chaudière )</a:t>
            </a:r>
          </a:p>
          <a:p>
            <a:pPr marL="623888" indent="0">
              <a:spcBef>
                <a:spcPts val="0"/>
              </a:spcBef>
              <a:spcAft>
                <a:spcPts val="0"/>
              </a:spcAft>
              <a:buNone/>
            </a:pPr>
            <a:r>
              <a:rPr lang="fr-FR" sz="2000" b="1" dirty="0"/>
              <a:t>Capteur de température</a:t>
            </a:r>
          </a:p>
          <a:p>
            <a:pPr marL="220980" indent="0">
              <a:spcBef>
                <a:spcPts val="0"/>
              </a:spcBef>
              <a:spcAft>
                <a:spcPts val="0"/>
              </a:spcAft>
              <a:buNone/>
            </a:pPr>
            <a:endParaRPr lang="fr-FR" sz="2000" b="1" dirty="0"/>
          </a:p>
          <a:p>
            <a:pPr marL="220980" indent="0">
              <a:buNone/>
            </a:pPr>
            <a:endParaRPr lang="fr-FR" dirty="0"/>
          </a:p>
          <a:p>
            <a:pPr marL="220980" indent="0">
              <a:buNone/>
            </a:pPr>
            <a:endParaRPr lang="fr-FR" dirty="0"/>
          </a:p>
        </p:txBody>
      </p:sp>
      <p:sp>
        <p:nvSpPr>
          <p:cNvPr id="5" name="Rectangle 4">
            <a:extLst>
              <a:ext uri="{FF2B5EF4-FFF2-40B4-BE49-F238E27FC236}">
                <a16:creationId xmlns:a16="http://schemas.microsoft.com/office/drawing/2014/main" id="{A7D7CED3-A8CC-4736-ABC2-0ED15F742601}"/>
              </a:ext>
            </a:extLst>
          </p:cNvPr>
          <p:cNvSpPr/>
          <p:nvPr/>
        </p:nvSpPr>
        <p:spPr>
          <a:xfrm>
            <a:off x="6373091" y="216501"/>
            <a:ext cx="4156364" cy="1631216"/>
          </a:xfrm>
          <a:prstGeom prst="rect">
            <a:avLst/>
          </a:prstGeom>
        </p:spPr>
        <p:txBody>
          <a:bodyPr wrap="square">
            <a:spAutoFit/>
          </a:bodyPr>
          <a:lstStyle/>
          <a:p>
            <a:pPr marL="22098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Branchements :</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A1 : Capteur de température</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D2 : LED</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D3 : BP</a:t>
            </a:r>
          </a:p>
          <a:p>
            <a:pPr marL="623888"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D4 : ILS</a:t>
            </a:r>
          </a:p>
        </p:txBody>
      </p:sp>
      <p:pic>
        <p:nvPicPr>
          <p:cNvPr id="4" name="Image 3">
            <a:extLst>
              <a:ext uri="{FF2B5EF4-FFF2-40B4-BE49-F238E27FC236}">
                <a16:creationId xmlns:a16="http://schemas.microsoft.com/office/drawing/2014/main" id="{EC96A73F-CECA-4501-9612-25F41C84614E}"/>
              </a:ext>
            </a:extLst>
          </p:cNvPr>
          <p:cNvPicPr>
            <a:picLocks noChangeAspect="1"/>
          </p:cNvPicPr>
          <p:nvPr/>
        </p:nvPicPr>
        <p:blipFill rotWithShape="1">
          <a:blip r:embed="rId2"/>
          <a:srcRect l="40114" t="15741" r="1704" b="30698"/>
          <a:stretch/>
        </p:blipFill>
        <p:spPr>
          <a:xfrm>
            <a:off x="2549236" y="2165705"/>
            <a:ext cx="7093527" cy="3671454"/>
          </a:xfrm>
          <a:prstGeom prst="rect">
            <a:avLst/>
          </a:prstGeom>
        </p:spPr>
      </p:pic>
      <p:sp>
        <p:nvSpPr>
          <p:cNvPr id="6" name="Rectangle 5">
            <a:extLst>
              <a:ext uri="{FF2B5EF4-FFF2-40B4-BE49-F238E27FC236}">
                <a16:creationId xmlns:a16="http://schemas.microsoft.com/office/drawing/2014/main" id="{B6BE514F-DC10-4A7A-90DD-10B0DA80CF29}"/>
              </a:ext>
            </a:extLst>
          </p:cNvPr>
          <p:cNvSpPr/>
          <p:nvPr/>
        </p:nvSpPr>
        <p:spPr>
          <a:xfrm>
            <a:off x="2410691" y="5955091"/>
            <a:ext cx="9324109" cy="707886"/>
          </a:xfrm>
          <a:prstGeom prst="rect">
            <a:avLst/>
          </a:prstGeom>
        </p:spPr>
        <p:txBody>
          <a:bodyPr wrap="square">
            <a:spAutoFit/>
          </a:bodyPr>
          <a:lstStyle/>
          <a:p>
            <a:pPr marL="22098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Cet exemple nécessite l’installation de l’extension TS fournit par Technologie Services ou d’installer la bibliothèque du capteur de température.</a:t>
            </a:r>
          </a:p>
        </p:txBody>
      </p:sp>
      <p:sp>
        <p:nvSpPr>
          <p:cNvPr id="7" name="Rectangle : coins arrondis 6">
            <a:hlinkClick r:id="rId3"/>
            <a:extLst>
              <a:ext uri="{FF2B5EF4-FFF2-40B4-BE49-F238E27FC236}">
                <a16:creationId xmlns:a16="http://schemas.microsoft.com/office/drawing/2014/main" id="{A4F2535C-0E87-4BA2-BB32-4D86BCFE6852}"/>
              </a:ext>
            </a:extLst>
          </p:cNvPr>
          <p:cNvSpPr/>
          <p:nvPr/>
        </p:nvSpPr>
        <p:spPr>
          <a:xfrm>
            <a:off x="2207568" y="2165705"/>
            <a:ext cx="7920880" cy="37893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Cliquer pour visualiser une solution …</a:t>
            </a:r>
          </a:p>
        </p:txBody>
      </p:sp>
    </p:spTree>
    <p:extLst>
      <p:ext uri="{BB962C8B-B14F-4D97-AF65-F5344CB8AC3E}">
        <p14:creationId xmlns:p14="http://schemas.microsoft.com/office/powerpoint/2010/main" val="32929430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marL="285750" marR="0" lvl="0" indent="-285750" algn="ctr" rtl="0">
              <a:spcBef>
                <a:spcPts val="1080"/>
              </a:spcBef>
              <a:spcAft>
                <a:spcPts val="0"/>
              </a:spcAft>
              <a:buClr>
                <a:srgbClr val="1186C3"/>
              </a:buClr>
              <a:buSzPct val="145000"/>
              <a:buFont typeface="Arial"/>
              <a:buNone/>
            </a:pPr>
            <a:r>
              <a:rPr lang="fr-FR" sz="3600" b="1" i="1" u="none" strike="noStrike" cap="none" dirty="0">
                <a:solidFill>
                  <a:schemeClr val="dk1"/>
                </a:solidFill>
                <a:latin typeface="Calibri"/>
                <a:ea typeface="Calibri"/>
                <a:cs typeface="Calibri"/>
                <a:sym typeface="Calibri"/>
              </a:rPr>
              <a:t>L’alarme</a:t>
            </a:r>
            <a:endParaRPr sz="3600" b="1" i="1" u="none" strike="noStrike" cap="none" dirty="0">
              <a:solidFill>
                <a:schemeClr val="dk1"/>
              </a:solidFill>
              <a:latin typeface="Calibri"/>
              <a:ea typeface="Calibri"/>
              <a:cs typeface="Calibri"/>
              <a:sym typeface="Calibri"/>
            </a:endParaRP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542704" y="1306142"/>
            <a:ext cx="6534496" cy="30764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just"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Les statistiques récentes montrent une hausse constante des cambriolages. En effet, en France on estime qu'il y a un cambriolage toutes les 90s.     Le dépôt de Technologie n'a pas encore d'alarme. Il serait intéressant de proposer à Mme la Principale une solution pour protéger le dépôt. Comment pourrions-nous faire avec les moyens dont dispose le collège ?</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732719"/>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Imaginer des solutions en réponse aux besoins, matérialiser une idée en intégrant une dimension design</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6" name="Image 5">
            <a:extLst>
              <a:ext uri="{FF2B5EF4-FFF2-40B4-BE49-F238E27FC236}">
                <a16:creationId xmlns:a16="http://schemas.microsoft.com/office/drawing/2014/main" id="{EEAFB0E3-3636-46C6-BD01-41EDFC558906}"/>
              </a:ext>
            </a:extLst>
          </p:cNvPr>
          <p:cNvPicPr>
            <a:picLocks noChangeAspect="1"/>
          </p:cNvPicPr>
          <p:nvPr/>
        </p:nvPicPr>
        <p:blipFill rotWithShape="1">
          <a:blip r:embed="rId3">
            <a:extLst>
              <a:ext uri="{28A0092B-C50C-407E-A947-70E740481C1C}">
                <a14:useLocalDpi xmlns:a14="http://schemas.microsoft.com/office/drawing/2010/main" val="0"/>
              </a:ext>
            </a:extLst>
          </a:blip>
          <a:srcRect l="4368" t="6650" r="3474" b="5251"/>
          <a:stretch/>
        </p:blipFill>
        <p:spPr>
          <a:xfrm>
            <a:off x="8287324" y="1644191"/>
            <a:ext cx="3543013" cy="2400301"/>
          </a:xfrm>
          <a:prstGeom prst="rect">
            <a:avLst/>
          </a:prstGeom>
        </p:spPr>
      </p:pic>
    </p:spTree>
    <p:extLst>
      <p:ext uri="{BB962C8B-B14F-4D97-AF65-F5344CB8AC3E}">
        <p14:creationId xmlns:p14="http://schemas.microsoft.com/office/powerpoint/2010/main" val="255844095"/>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13572C0-97BE-437A-B19C-0654227556C5}"/>
              </a:ext>
            </a:extLst>
          </p:cNvPr>
          <p:cNvSpPr>
            <a:spLocks noGrp="1"/>
          </p:cNvSpPr>
          <p:nvPr>
            <p:ph type="body" idx="1"/>
          </p:nvPr>
        </p:nvSpPr>
        <p:spPr>
          <a:xfrm>
            <a:off x="1385456" y="701410"/>
            <a:ext cx="5430981" cy="5721928"/>
          </a:xfrm>
        </p:spPr>
        <p:txBody>
          <a:bodyPr/>
          <a:lstStyle/>
          <a:p>
            <a:pPr marL="220980" indent="0">
              <a:spcBef>
                <a:spcPts val="0"/>
              </a:spcBef>
              <a:spcAft>
                <a:spcPts val="0"/>
              </a:spcAft>
              <a:buNone/>
            </a:pPr>
            <a:r>
              <a:rPr lang="fr-FR" sz="2000" b="1" dirty="0"/>
              <a:t>Liste du matériel : </a:t>
            </a:r>
          </a:p>
          <a:p>
            <a:pPr marL="623888" indent="0">
              <a:spcBef>
                <a:spcPts val="0"/>
              </a:spcBef>
              <a:spcAft>
                <a:spcPts val="0"/>
              </a:spcAft>
              <a:buNone/>
            </a:pPr>
            <a:r>
              <a:rPr lang="fr-FR" sz="2000" b="1" dirty="0"/>
              <a:t>Carte Arduino </a:t>
            </a:r>
            <a:r>
              <a:rPr lang="fr-FR" sz="2000" b="1" dirty="0" err="1"/>
              <a:t>Uno</a:t>
            </a:r>
            <a:r>
              <a:rPr lang="fr-FR" sz="2000" b="1" dirty="0"/>
              <a:t> + </a:t>
            </a:r>
            <a:r>
              <a:rPr lang="fr-FR" sz="2000" b="1" dirty="0" err="1"/>
              <a:t>shield</a:t>
            </a:r>
            <a:r>
              <a:rPr lang="fr-FR" sz="2000" b="1" dirty="0"/>
              <a:t> </a:t>
            </a:r>
            <a:r>
              <a:rPr lang="fr-FR" sz="2000" b="1" dirty="0" err="1"/>
              <a:t>grove</a:t>
            </a:r>
            <a:endParaRPr lang="fr-FR" sz="2000" b="1" dirty="0"/>
          </a:p>
          <a:p>
            <a:pPr marL="623888" indent="0">
              <a:spcBef>
                <a:spcPts val="0"/>
              </a:spcBef>
              <a:spcAft>
                <a:spcPts val="0"/>
              </a:spcAft>
              <a:buNone/>
            </a:pPr>
            <a:r>
              <a:rPr lang="fr-FR" sz="2000" b="1" dirty="0"/>
              <a:t>Barrière infra rouge (IR) </a:t>
            </a:r>
          </a:p>
          <a:p>
            <a:pPr marL="623888" indent="0">
              <a:spcBef>
                <a:spcPts val="0"/>
              </a:spcBef>
              <a:spcAft>
                <a:spcPts val="0"/>
              </a:spcAft>
              <a:buNone/>
            </a:pPr>
            <a:r>
              <a:rPr lang="fr-FR" sz="2000" b="1" dirty="0"/>
              <a:t>Détecteur de présence (PIR )</a:t>
            </a:r>
          </a:p>
          <a:p>
            <a:pPr marL="623888" indent="0">
              <a:spcBef>
                <a:spcPts val="0"/>
              </a:spcBef>
              <a:spcAft>
                <a:spcPts val="0"/>
              </a:spcAft>
              <a:buNone/>
            </a:pPr>
            <a:r>
              <a:rPr lang="fr-FR" sz="2000" b="1" dirty="0"/>
              <a:t>Buzzer </a:t>
            </a:r>
          </a:p>
          <a:p>
            <a:pPr marL="623888" indent="0">
              <a:spcBef>
                <a:spcPts val="0"/>
              </a:spcBef>
              <a:spcAft>
                <a:spcPts val="0"/>
              </a:spcAft>
              <a:buNone/>
            </a:pPr>
            <a:r>
              <a:rPr lang="fr-FR" sz="2000" b="1" dirty="0"/>
              <a:t>Bouton poussoir (BP)</a:t>
            </a:r>
          </a:p>
          <a:p>
            <a:pPr marL="623888" indent="0">
              <a:spcBef>
                <a:spcPts val="0"/>
              </a:spcBef>
              <a:spcAft>
                <a:spcPts val="0"/>
              </a:spcAft>
              <a:buNone/>
            </a:pPr>
            <a:r>
              <a:rPr lang="fr-FR" sz="2000" b="1" dirty="0"/>
              <a:t>LED</a:t>
            </a:r>
          </a:p>
          <a:p>
            <a:pPr marL="220980" indent="0">
              <a:spcBef>
                <a:spcPts val="0"/>
              </a:spcBef>
              <a:spcAft>
                <a:spcPts val="0"/>
              </a:spcAft>
              <a:buNone/>
            </a:pPr>
            <a:endParaRPr lang="fr-FR" sz="2000" b="1" dirty="0"/>
          </a:p>
          <a:p>
            <a:pPr marL="220980" indent="0">
              <a:spcBef>
                <a:spcPts val="0"/>
              </a:spcBef>
              <a:spcAft>
                <a:spcPts val="0"/>
              </a:spcAft>
              <a:buNone/>
            </a:pPr>
            <a:r>
              <a:rPr lang="fr-FR" sz="2000" b="1" dirty="0"/>
              <a:t>Branchements :</a:t>
            </a:r>
          </a:p>
          <a:p>
            <a:pPr marL="623888" indent="0">
              <a:spcBef>
                <a:spcPts val="0"/>
              </a:spcBef>
              <a:spcAft>
                <a:spcPts val="0"/>
              </a:spcAft>
              <a:buNone/>
            </a:pPr>
            <a:r>
              <a:rPr lang="fr-FR" sz="2000" b="1" dirty="0"/>
              <a:t>D2 : Buzzer</a:t>
            </a:r>
          </a:p>
          <a:p>
            <a:pPr marL="623888" indent="0">
              <a:spcBef>
                <a:spcPts val="0"/>
              </a:spcBef>
              <a:spcAft>
                <a:spcPts val="0"/>
              </a:spcAft>
              <a:buNone/>
            </a:pPr>
            <a:r>
              <a:rPr lang="fr-FR" sz="2000" b="1" dirty="0"/>
              <a:t>D3 : BP</a:t>
            </a:r>
          </a:p>
          <a:p>
            <a:pPr marL="623888" indent="0">
              <a:spcBef>
                <a:spcPts val="0"/>
              </a:spcBef>
              <a:spcAft>
                <a:spcPts val="0"/>
              </a:spcAft>
              <a:buNone/>
            </a:pPr>
            <a:r>
              <a:rPr lang="fr-FR" sz="2000" b="1" dirty="0"/>
              <a:t>D4 : IR récepteur </a:t>
            </a:r>
          </a:p>
          <a:p>
            <a:pPr marL="623888" indent="0">
              <a:spcBef>
                <a:spcPts val="0"/>
              </a:spcBef>
              <a:spcAft>
                <a:spcPts val="0"/>
              </a:spcAft>
              <a:buNone/>
            </a:pPr>
            <a:r>
              <a:rPr lang="fr-FR" sz="2000" b="1" dirty="0"/>
              <a:t>D5 : PIR</a:t>
            </a:r>
          </a:p>
          <a:p>
            <a:pPr marL="623888" indent="0">
              <a:spcBef>
                <a:spcPts val="0"/>
              </a:spcBef>
              <a:spcAft>
                <a:spcPts val="0"/>
              </a:spcAft>
              <a:buNone/>
            </a:pPr>
            <a:r>
              <a:rPr lang="fr-FR" sz="2000" b="1" dirty="0"/>
              <a:t>D6 : LED </a:t>
            </a:r>
          </a:p>
          <a:p>
            <a:pPr marL="623888" indent="0">
              <a:spcBef>
                <a:spcPts val="0"/>
              </a:spcBef>
              <a:spcAft>
                <a:spcPts val="0"/>
              </a:spcAft>
              <a:buNone/>
            </a:pPr>
            <a:r>
              <a:rPr lang="fr-FR" sz="2000" b="1" dirty="0"/>
              <a:t>D8 : IR émetteur</a:t>
            </a:r>
          </a:p>
          <a:p>
            <a:pPr marL="623888" indent="0">
              <a:spcBef>
                <a:spcPts val="0"/>
              </a:spcBef>
              <a:spcAft>
                <a:spcPts val="0"/>
              </a:spcAft>
              <a:buNone/>
            </a:pPr>
            <a:endParaRPr lang="fr-FR" sz="2000" b="1" dirty="0"/>
          </a:p>
          <a:p>
            <a:pPr marL="623888" indent="0">
              <a:spcBef>
                <a:spcPts val="0"/>
              </a:spcBef>
              <a:spcAft>
                <a:spcPts val="0"/>
              </a:spcAft>
              <a:buNone/>
            </a:pPr>
            <a:r>
              <a:rPr lang="fr-FR" sz="2000" b="1" dirty="0"/>
              <a:t>On peut également rajouter un ILS pour la détection de l’ouverture d’une fenêtre.</a:t>
            </a:r>
          </a:p>
          <a:p>
            <a:pPr marL="220980" indent="0">
              <a:buNone/>
            </a:pPr>
            <a:endParaRPr lang="fr-FR" dirty="0"/>
          </a:p>
          <a:p>
            <a:pPr marL="220980" indent="0">
              <a:buNone/>
            </a:pPr>
            <a:endParaRPr lang="fr-FR" dirty="0"/>
          </a:p>
        </p:txBody>
      </p:sp>
      <p:pic>
        <p:nvPicPr>
          <p:cNvPr id="4" name="Image 3">
            <a:extLst>
              <a:ext uri="{FF2B5EF4-FFF2-40B4-BE49-F238E27FC236}">
                <a16:creationId xmlns:a16="http://schemas.microsoft.com/office/drawing/2014/main" id="{8785EDC6-7936-4C80-B1B4-267DE2A2E8AF}"/>
              </a:ext>
            </a:extLst>
          </p:cNvPr>
          <p:cNvPicPr>
            <a:picLocks noChangeAspect="1"/>
          </p:cNvPicPr>
          <p:nvPr/>
        </p:nvPicPr>
        <p:blipFill rotWithShape="1">
          <a:blip r:embed="rId2"/>
          <a:srcRect l="22711" t="10873" r="40000" b="1760"/>
          <a:stretch/>
        </p:blipFill>
        <p:spPr>
          <a:xfrm>
            <a:off x="7070501" y="434662"/>
            <a:ext cx="4546242" cy="5988676"/>
          </a:xfrm>
          <a:prstGeom prst="rect">
            <a:avLst/>
          </a:prstGeom>
        </p:spPr>
      </p:pic>
      <p:sp>
        <p:nvSpPr>
          <p:cNvPr id="5" name="Rectangle : coins arrondis 4">
            <a:hlinkClick r:id="rId3"/>
            <a:extLst>
              <a:ext uri="{FF2B5EF4-FFF2-40B4-BE49-F238E27FC236}">
                <a16:creationId xmlns:a16="http://schemas.microsoft.com/office/drawing/2014/main" id="{B02593AD-C9F1-4C19-85CA-95EA12583FF8}"/>
              </a:ext>
            </a:extLst>
          </p:cNvPr>
          <p:cNvSpPr/>
          <p:nvPr/>
        </p:nvSpPr>
        <p:spPr>
          <a:xfrm>
            <a:off x="6960096" y="332656"/>
            <a:ext cx="4656647" cy="6090682"/>
          </a:xfrm>
          <a:prstGeom prst="roundRect">
            <a:avLst>
              <a:gd name="adj" fmla="val 45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Cliquer pour visualiser une solution …</a:t>
            </a:r>
          </a:p>
        </p:txBody>
      </p:sp>
    </p:spTree>
    <p:extLst>
      <p:ext uri="{BB962C8B-B14F-4D97-AF65-F5344CB8AC3E}">
        <p14:creationId xmlns:p14="http://schemas.microsoft.com/office/powerpoint/2010/main" val="22029611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C2D1F703-A345-4D71-8D03-7B9F9DFDE146}"/>
              </a:ext>
            </a:extLst>
          </p:cNvPr>
          <p:cNvSpPr>
            <a:spLocks noGrp="1"/>
          </p:cNvSpPr>
          <p:nvPr>
            <p:ph idx="1"/>
          </p:nvPr>
        </p:nvSpPr>
        <p:spPr>
          <a:xfrm>
            <a:off x="1484309" y="764704"/>
            <a:ext cx="10018712" cy="5040560"/>
          </a:xfrm>
        </p:spPr>
        <p:txBody>
          <a:bodyPr anchor="t"/>
          <a:lstStyle/>
          <a:p>
            <a:r>
              <a:rPr lang="fr-FR" dirty="0"/>
              <a:t>Propriété des signaux</a:t>
            </a:r>
          </a:p>
          <a:p>
            <a:endParaRPr lang="fr-FR" dirty="0"/>
          </a:p>
          <a:p>
            <a:endParaRPr lang="fr-FR" dirty="0"/>
          </a:p>
          <a:p>
            <a:endParaRPr lang="fr-FR" dirty="0"/>
          </a:p>
          <a:p>
            <a:endParaRPr lang="fr-FR" dirty="0"/>
          </a:p>
          <a:p>
            <a:endParaRPr lang="fr-FR" dirty="0"/>
          </a:p>
          <a:p>
            <a:r>
              <a:rPr lang="fr-FR" dirty="0"/>
              <a:t>Mesures de temps  - de vitesse …</a:t>
            </a:r>
          </a:p>
        </p:txBody>
      </p:sp>
      <p:sp>
        <p:nvSpPr>
          <p:cNvPr id="3" name="Titre 2">
            <a:extLst>
              <a:ext uri="{FF2B5EF4-FFF2-40B4-BE49-F238E27FC236}">
                <a16:creationId xmlns:a16="http://schemas.microsoft.com/office/drawing/2014/main" id="{A4521F51-3B93-4055-A452-FA0CCC934866}"/>
              </a:ext>
            </a:extLst>
          </p:cNvPr>
          <p:cNvSpPr>
            <a:spLocks noGrp="1"/>
          </p:cNvSpPr>
          <p:nvPr>
            <p:ph type="title"/>
          </p:nvPr>
        </p:nvSpPr>
        <p:spPr>
          <a:xfrm>
            <a:off x="1631504" y="116632"/>
            <a:ext cx="5331769" cy="381001"/>
          </a:xfrm>
        </p:spPr>
        <p:txBody>
          <a:bodyPr>
            <a:noAutofit/>
          </a:bodyPr>
          <a:lstStyle/>
          <a:p>
            <a:r>
              <a:rPr lang="fr-FR" sz="3200" dirty="0"/>
              <a:t>D’autres idées d’approches …</a:t>
            </a:r>
          </a:p>
        </p:txBody>
      </p:sp>
      <p:pic>
        <p:nvPicPr>
          <p:cNvPr id="4" name="Image 3">
            <a:extLst>
              <a:ext uri="{FF2B5EF4-FFF2-40B4-BE49-F238E27FC236}">
                <a16:creationId xmlns:a16="http://schemas.microsoft.com/office/drawing/2014/main" id="{4FE5B95E-CAA2-4E75-B656-19ABBD9AF73C}"/>
              </a:ext>
            </a:extLst>
          </p:cNvPr>
          <p:cNvPicPr>
            <a:picLocks noChangeAspect="1"/>
          </p:cNvPicPr>
          <p:nvPr/>
        </p:nvPicPr>
        <p:blipFill>
          <a:blip r:embed="rId2"/>
          <a:stretch>
            <a:fillRect/>
          </a:stretch>
        </p:blipFill>
        <p:spPr>
          <a:xfrm>
            <a:off x="2458818" y="1323714"/>
            <a:ext cx="2266950" cy="1247775"/>
          </a:xfrm>
          <a:prstGeom prst="rect">
            <a:avLst/>
          </a:prstGeom>
        </p:spPr>
      </p:pic>
      <p:pic>
        <p:nvPicPr>
          <p:cNvPr id="5" name="Image 4">
            <a:extLst>
              <a:ext uri="{FF2B5EF4-FFF2-40B4-BE49-F238E27FC236}">
                <a16:creationId xmlns:a16="http://schemas.microsoft.com/office/drawing/2014/main" id="{7F05120C-2FD0-4CD7-B9FE-0DCD287C9C92}"/>
              </a:ext>
            </a:extLst>
          </p:cNvPr>
          <p:cNvPicPr>
            <a:picLocks noChangeAspect="1"/>
          </p:cNvPicPr>
          <p:nvPr/>
        </p:nvPicPr>
        <p:blipFill>
          <a:blip r:embed="rId3"/>
          <a:stretch>
            <a:fillRect/>
          </a:stretch>
        </p:blipFill>
        <p:spPr>
          <a:xfrm>
            <a:off x="6266747" y="794661"/>
            <a:ext cx="1314450" cy="1362075"/>
          </a:xfrm>
          <a:prstGeom prst="rect">
            <a:avLst/>
          </a:prstGeom>
        </p:spPr>
      </p:pic>
      <p:pic>
        <p:nvPicPr>
          <p:cNvPr id="6" name="Image 5">
            <a:extLst>
              <a:ext uri="{FF2B5EF4-FFF2-40B4-BE49-F238E27FC236}">
                <a16:creationId xmlns:a16="http://schemas.microsoft.com/office/drawing/2014/main" id="{6D586BFE-322C-4555-B017-558D89842924}"/>
              </a:ext>
            </a:extLst>
          </p:cNvPr>
          <p:cNvPicPr>
            <a:picLocks noChangeAspect="1"/>
          </p:cNvPicPr>
          <p:nvPr/>
        </p:nvPicPr>
        <p:blipFill>
          <a:blip r:embed="rId4"/>
          <a:stretch>
            <a:fillRect/>
          </a:stretch>
        </p:blipFill>
        <p:spPr>
          <a:xfrm>
            <a:off x="7680176" y="1054632"/>
            <a:ext cx="1771650" cy="1785937"/>
          </a:xfrm>
          <a:prstGeom prst="rect">
            <a:avLst/>
          </a:prstGeom>
        </p:spPr>
      </p:pic>
      <p:pic>
        <p:nvPicPr>
          <p:cNvPr id="7" name="Image 6">
            <a:extLst>
              <a:ext uri="{FF2B5EF4-FFF2-40B4-BE49-F238E27FC236}">
                <a16:creationId xmlns:a16="http://schemas.microsoft.com/office/drawing/2014/main" id="{785592D6-610D-4D2D-BA0A-69E41864722F}"/>
              </a:ext>
            </a:extLst>
          </p:cNvPr>
          <p:cNvPicPr>
            <a:picLocks noChangeAspect="1"/>
          </p:cNvPicPr>
          <p:nvPr/>
        </p:nvPicPr>
        <p:blipFill>
          <a:blip r:embed="rId5"/>
          <a:stretch>
            <a:fillRect/>
          </a:stretch>
        </p:blipFill>
        <p:spPr>
          <a:xfrm>
            <a:off x="5710570" y="2282629"/>
            <a:ext cx="1781130" cy="1574316"/>
          </a:xfrm>
          <a:prstGeom prst="rect">
            <a:avLst/>
          </a:prstGeom>
        </p:spPr>
      </p:pic>
      <p:pic>
        <p:nvPicPr>
          <p:cNvPr id="8" name="Image 7">
            <a:extLst>
              <a:ext uri="{FF2B5EF4-FFF2-40B4-BE49-F238E27FC236}">
                <a16:creationId xmlns:a16="http://schemas.microsoft.com/office/drawing/2014/main" id="{C84E64CA-3A4B-4028-83C0-E792D4C8352E}"/>
              </a:ext>
            </a:extLst>
          </p:cNvPr>
          <p:cNvPicPr>
            <a:picLocks noChangeAspect="1"/>
          </p:cNvPicPr>
          <p:nvPr/>
        </p:nvPicPr>
        <p:blipFill>
          <a:blip r:embed="rId6"/>
          <a:stretch>
            <a:fillRect/>
          </a:stretch>
        </p:blipFill>
        <p:spPr>
          <a:xfrm>
            <a:off x="7710041" y="3023131"/>
            <a:ext cx="2139525" cy="1120223"/>
          </a:xfrm>
          <a:prstGeom prst="rect">
            <a:avLst/>
          </a:prstGeom>
        </p:spPr>
      </p:pic>
      <p:pic>
        <p:nvPicPr>
          <p:cNvPr id="9" name="Image 8">
            <a:extLst>
              <a:ext uri="{FF2B5EF4-FFF2-40B4-BE49-F238E27FC236}">
                <a16:creationId xmlns:a16="http://schemas.microsoft.com/office/drawing/2014/main" id="{6CB938F6-780B-461C-B3A5-B6CE0CA8779C}"/>
              </a:ext>
            </a:extLst>
          </p:cNvPr>
          <p:cNvPicPr>
            <a:picLocks noChangeAspect="1"/>
          </p:cNvPicPr>
          <p:nvPr/>
        </p:nvPicPr>
        <p:blipFill>
          <a:blip r:embed="rId7"/>
          <a:stretch>
            <a:fillRect/>
          </a:stretch>
        </p:blipFill>
        <p:spPr>
          <a:xfrm>
            <a:off x="10129473" y="1947600"/>
            <a:ext cx="1466850" cy="1733550"/>
          </a:xfrm>
          <a:prstGeom prst="rect">
            <a:avLst/>
          </a:prstGeom>
        </p:spPr>
      </p:pic>
      <p:pic>
        <p:nvPicPr>
          <p:cNvPr id="11" name="Image 10" descr="Une image contenant intérieur, table, guichet, ordinateur&#10;&#10;Description générée avec un niveau de confiance très élevé">
            <a:extLst>
              <a:ext uri="{FF2B5EF4-FFF2-40B4-BE49-F238E27FC236}">
                <a16:creationId xmlns:a16="http://schemas.microsoft.com/office/drawing/2014/main" id="{80241A1A-31BE-4FD2-BCDF-EDE94D3AAA1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7273"/>
          <a:stretch/>
        </p:blipFill>
        <p:spPr>
          <a:xfrm>
            <a:off x="1847528" y="4365104"/>
            <a:ext cx="2590664" cy="1607379"/>
          </a:xfrm>
          <a:prstGeom prst="rect">
            <a:avLst/>
          </a:prstGeom>
        </p:spPr>
      </p:pic>
      <p:sp>
        <p:nvSpPr>
          <p:cNvPr id="12" name="Shape 163">
            <a:extLst>
              <a:ext uri="{FF2B5EF4-FFF2-40B4-BE49-F238E27FC236}">
                <a16:creationId xmlns:a16="http://schemas.microsoft.com/office/drawing/2014/main" id="{BDCF3066-8A86-49E5-A8B3-BCD9853B80C1}"/>
              </a:ext>
            </a:extLst>
          </p:cNvPr>
          <p:cNvSpPr txBox="1">
            <a:spLocks/>
          </p:cNvSpPr>
          <p:nvPr/>
        </p:nvSpPr>
        <p:spPr>
          <a:xfrm>
            <a:off x="4905763" y="5123785"/>
            <a:ext cx="6753115"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0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Analyser le fonctionnement et la structure d’un objet.</a:t>
            </a:r>
            <a:endParaRPr kumimoji="0" lang="fr-FR" sz="16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sp>
        <p:nvSpPr>
          <p:cNvPr id="13" name="Rectangle : coins arrondis 12">
            <a:hlinkClick r:id="rId9"/>
            <a:extLst>
              <a:ext uri="{FF2B5EF4-FFF2-40B4-BE49-F238E27FC236}">
                <a16:creationId xmlns:a16="http://schemas.microsoft.com/office/drawing/2014/main" id="{4AC1B360-5B05-432E-8188-D9FD01F1E726}"/>
              </a:ext>
            </a:extLst>
          </p:cNvPr>
          <p:cNvSpPr/>
          <p:nvPr/>
        </p:nvSpPr>
        <p:spPr>
          <a:xfrm>
            <a:off x="9793819" y="4381215"/>
            <a:ext cx="2139525" cy="6429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Arial"/>
                <a:ea typeface="+mn-ea"/>
                <a:cs typeface="+mn-cs"/>
                <a:sym typeface="Arial"/>
              </a:rPr>
              <a:t>Lien vers une solution</a:t>
            </a:r>
          </a:p>
        </p:txBody>
      </p:sp>
    </p:spTree>
    <p:extLst>
      <p:ext uri="{BB962C8B-B14F-4D97-AF65-F5344CB8AC3E}">
        <p14:creationId xmlns:p14="http://schemas.microsoft.com/office/powerpoint/2010/main" val="1683223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marL="220980" indent="0" algn="ctr">
              <a:buNone/>
            </a:pPr>
            <a:r>
              <a:rPr lang="fr-FR" sz="3600" b="1" i="1" dirty="0"/>
              <a:t>Le parking sous terrain avec affichage</a:t>
            </a: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390304" y="1401392"/>
            <a:ext cx="6178896" cy="30764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On souhaite indiquer aux automobilistes s’il reste de la place ou si le parking est complet.</a:t>
            </a:r>
          </a:p>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Capacité du parking 10 places.</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477792"/>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Analyser le fonctionnement et la structure d’un objet.</a:t>
            </a:r>
            <a:endParaRPr kumimoji="0" lang="fr-FR" sz="18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5" name="Image 4">
            <a:extLst>
              <a:ext uri="{FF2B5EF4-FFF2-40B4-BE49-F238E27FC236}">
                <a16:creationId xmlns:a16="http://schemas.microsoft.com/office/drawing/2014/main" id="{927F55F3-78AB-4FED-A2D3-0DFA4F44642A}"/>
              </a:ext>
            </a:extLst>
          </p:cNvPr>
          <p:cNvPicPr>
            <a:picLocks noChangeAspect="1"/>
          </p:cNvPicPr>
          <p:nvPr/>
        </p:nvPicPr>
        <p:blipFill>
          <a:blip r:embed="rId3"/>
          <a:stretch>
            <a:fillRect/>
          </a:stretch>
        </p:blipFill>
        <p:spPr>
          <a:xfrm>
            <a:off x="7667026" y="1401392"/>
            <a:ext cx="4422074" cy="2745273"/>
          </a:xfrm>
          <a:prstGeom prst="rect">
            <a:avLst/>
          </a:prstGeom>
        </p:spPr>
      </p:pic>
    </p:spTree>
    <p:extLst>
      <p:ext uri="{BB962C8B-B14F-4D97-AF65-F5344CB8AC3E}">
        <p14:creationId xmlns:p14="http://schemas.microsoft.com/office/powerpoint/2010/main" val="1881347967"/>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13572C0-97BE-437A-B19C-0654227556C5}"/>
              </a:ext>
            </a:extLst>
          </p:cNvPr>
          <p:cNvSpPr>
            <a:spLocks noGrp="1"/>
          </p:cNvSpPr>
          <p:nvPr>
            <p:ph type="body" idx="1"/>
          </p:nvPr>
        </p:nvSpPr>
        <p:spPr>
          <a:xfrm>
            <a:off x="1424710" y="280802"/>
            <a:ext cx="9167090" cy="1209332"/>
          </a:xfrm>
        </p:spPr>
        <p:txBody>
          <a:bodyPr/>
          <a:lstStyle/>
          <a:p>
            <a:pPr marL="220980" indent="0">
              <a:spcBef>
                <a:spcPts val="0"/>
              </a:spcBef>
              <a:spcAft>
                <a:spcPts val="0"/>
              </a:spcAft>
              <a:buNone/>
            </a:pPr>
            <a:r>
              <a:rPr lang="fr-FR" sz="2000" b="1" dirty="0"/>
              <a:t>Liste du matériel : </a:t>
            </a:r>
          </a:p>
          <a:p>
            <a:pPr marL="220980" indent="0">
              <a:spcBef>
                <a:spcPts val="0"/>
              </a:spcBef>
              <a:spcAft>
                <a:spcPts val="0"/>
              </a:spcAft>
              <a:buNone/>
            </a:pPr>
            <a:r>
              <a:rPr lang="fr-FR" sz="2000" b="1" dirty="0"/>
              <a:t>Un capteur pour incrémenter</a:t>
            </a:r>
          </a:p>
          <a:p>
            <a:pPr marL="220980" indent="0">
              <a:spcBef>
                <a:spcPts val="0"/>
              </a:spcBef>
              <a:spcAft>
                <a:spcPts val="0"/>
              </a:spcAft>
              <a:buNone/>
            </a:pPr>
            <a:r>
              <a:rPr lang="fr-FR" sz="2000" b="1" dirty="0"/>
              <a:t>L’écran de </a:t>
            </a:r>
            <a:r>
              <a:rPr lang="fr-FR" sz="2000" b="1" dirty="0" err="1"/>
              <a:t>mBlock</a:t>
            </a:r>
            <a:r>
              <a:rPr lang="fr-FR" sz="2000" b="1" dirty="0"/>
              <a:t>, le port série sur </a:t>
            </a:r>
            <a:r>
              <a:rPr lang="fr-FR" sz="2000" b="1" dirty="0" err="1"/>
              <a:t>Ardublock</a:t>
            </a:r>
            <a:r>
              <a:rPr lang="fr-FR" sz="2000" b="1" dirty="0"/>
              <a:t>  ou l’afficher LCD </a:t>
            </a:r>
            <a:r>
              <a:rPr lang="fr-FR" sz="2000" b="1" dirty="0" err="1"/>
              <a:t>grove</a:t>
            </a:r>
            <a:r>
              <a:rPr lang="fr-FR" sz="2000" b="1" dirty="0"/>
              <a:t>.</a:t>
            </a:r>
          </a:p>
          <a:p>
            <a:pPr marL="220980" indent="0">
              <a:spcBef>
                <a:spcPts val="0"/>
              </a:spcBef>
              <a:spcAft>
                <a:spcPts val="0"/>
              </a:spcAft>
              <a:buNone/>
            </a:pPr>
            <a:endParaRPr lang="fr-FR" dirty="0"/>
          </a:p>
        </p:txBody>
      </p:sp>
      <p:sp>
        <p:nvSpPr>
          <p:cNvPr id="6" name="Shape 163">
            <a:extLst>
              <a:ext uri="{FF2B5EF4-FFF2-40B4-BE49-F238E27FC236}">
                <a16:creationId xmlns:a16="http://schemas.microsoft.com/office/drawing/2014/main" id="{C64787DA-5BA2-4436-8DC8-29C92C64ED5D}"/>
              </a:ext>
            </a:extLst>
          </p:cNvPr>
          <p:cNvSpPr txBox="1">
            <a:spLocks/>
          </p:cNvSpPr>
          <p:nvPr/>
        </p:nvSpPr>
        <p:spPr>
          <a:xfrm>
            <a:off x="1424710" y="2732742"/>
            <a:ext cx="10464800" cy="4125258"/>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1" i="0" u="sng" strike="noStrike" kern="0" cap="none" spc="0" normalizeH="0" baseline="0" noProof="0" dirty="0">
                <a:ln>
                  <a:noFill/>
                </a:ln>
                <a:solidFill>
                  <a:srgbClr val="000000"/>
                </a:solidFill>
                <a:effectLst/>
                <a:uLnTx/>
                <a:uFillTx/>
                <a:latin typeface="Calibri"/>
                <a:cs typeface="Calibri"/>
                <a:sym typeface="Calibri"/>
              </a:rPr>
              <a:t>Proposition</a:t>
            </a:r>
            <a:r>
              <a:rPr kumimoji="0" lang="fr-FR" sz="2400" b="0" i="0" u="none" strike="noStrike" kern="0" cap="none" spc="0" normalizeH="0" baseline="0" noProof="0" dirty="0">
                <a:ln>
                  <a:noFill/>
                </a:ln>
                <a:solidFill>
                  <a:srgbClr val="000000"/>
                </a:solidFill>
                <a:effectLst/>
                <a:uLnTx/>
                <a:uFillTx/>
                <a:latin typeface="Calibri"/>
                <a:cs typeface="Calibri"/>
                <a:sym typeface="Calibri"/>
              </a:rPr>
              <a:t> de décomposition pour des élèves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1</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ère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Ecrire l’algorigramme</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Sur </a:t>
            </a:r>
            <a:r>
              <a:rPr kumimoji="0" lang="fr-FR" sz="2000" b="0" i="0" u="none" strike="noStrike" kern="0" cap="none" spc="0" normalizeH="0" baseline="0" noProof="0" dirty="0" err="1">
                <a:ln>
                  <a:noFill/>
                </a:ln>
                <a:solidFill>
                  <a:srgbClr val="000000"/>
                </a:solidFill>
                <a:effectLst/>
                <a:uLnTx/>
                <a:uFillTx/>
                <a:latin typeface="Calibri"/>
                <a:cs typeface="Calibri"/>
                <a:sym typeface="Calibri"/>
              </a:rPr>
              <a:t>mBlock</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Créer une variable pour compter.</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On incrémente la variable jusqu’à 10 à l’aide d’un capteur/ d’une touche du clavier. </a:t>
            </a:r>
          </a:p>
          <a:p>
            <a:pPr marL="1200150" marR="0" lvl="2" indent="-120014" algn="l" defTabSz="914400" rtl="0" eaLnBrk="1" fontAlgn="auto" latinLnBrk="0" hangingPunct="1">
              <a:lnSpc>
                <a:spcPct val="100000"/>
              </a:lnSpc>
              <a:spcBef>
                <a:spcPts val="360"/>
              </a:spcBef>
              <a:spcAft>
                <a:spcPts val="600"/>
              </a:spcAft>
              <a:buClr>
                <a:srgbClr val="1186C3"/>
              </a:buClr>
              <a:buSzPct val="145000"/>
              <a:buFont typeface="Arial"/>
              <a:buChar char="•"/>
              <a:tabLst/>
              <a:defRPr/>
            </a:pPr>
            <a:r>
              <a:rPr kumimoji="0" lang="fr-FR" sz="1800" b="0" i="0" u="none" strike="noStrike" kern="0" cap="none" spc="0" normalizeH="0" baseline="0" noProof="0" dirty="0">
                <a:ln>
                  <a:noFill/>
                </a:ln>
                <a:solidFill>
                  <a:srgbClr val="000000"/>
                </a:solidFill>
                <a:effectLst/>
                <a:uLnTx/>
                <a:uFillTx/>
                <a:latin typeface="Calibri"/>
                <a:cs typeface="Calibri"/>
                <a:sym typeface="Calibri"/>
              </a:rPr>
              <a:t>Après cela on affiche « complet »</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On ajoute un autre capteur pour afficher à nouveau qu’il y a de la place.</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FF0000"/>
                </a:solidFill>
                <a:effectLst/>
                <a:uLnTx/>
                <a:uFillTx/>
                <a:latin typeface="Calibri"/>
                <a:cs typeface="Calibri"/>
                <a:sym typeface="Calibri"/>
              </a:rPr>
              <a:t>Pour aller plus loin:</a:t>
            </a:r>
          </a:p>
          <a:p>
            <a:pPr marL="678180" marR="0" lvl="1" indent="0" algn="l" defTabSz="914400" rtl="0" eaLnBrk="1" fontAlgn="auto" latinLnBrk="0" hangingPunct="1">
              <a:lnSpc>
                <a:spcPct val="100000"/>
              </a:lnSpc>
              <a:spcBef>
                <a:spcPts val="400"/>
              </a:spcBef>
              <a:spcAft>
                <a:spcPts val="600"/>
              </a:spcAft>
              <a:buClr>
                <a:srgbClr val="1186C3"/>
              </a:buClr>
              <a:buSzPct val="145000"/>
              <a:buFont typeface="Arial"/>
              <a:buNone/>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On souhaite pouvoir mettre de côté jusqu’à 2 places de parking pour le personnel du parking. </a:t>
            </a:r>
          </a:p>
        </p:txBody>
      </p:sp>
      <p:sp>
        <p:nvSpPr>
          <p:cNvPr id="7" name="Espace réservé du texte 4">
            <a:extLst>
              <a:ext uri="{FF2B5EF4-FFF2-40B4-BE49-F238E27FC236}">
                <a16:creationId xmlns:a16="http://schemas.microsoft.com/office/drawing/2014/main" id="{D29312B4-7FBD-4648-A19F-FEA19A5642E2}"/>
              </a:ext>
            </a:extLst>
          </p:cNvPr>
          <p:cNvSpPr txBox="1">
            <a:spLocks/>
          </p:cNvSpPr>
          <p:nvPr/>
        </p:nvSpPr>
        <p:spPr>
          <a:xfrm>
            <a:off x="1424710" y="1352676"/>
            <a:ext cx="10018712" cy="1388533"/>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1" i="0" u="sng" strike="noStrike" kern="0" cap="none" spc="0" normalizeH="0" baseline="0" noProof="0" dirty="0">
                <a:ln>
                  <a:noFill/>
                </a:ln>
                <a:solidFill>
                  <a:srgbClr val="000000"/>
                </a:solidFill>
                <a:effectLst/>
                <a:uLnTx/>
                <a:uFillTx/>
                <a:latin typeface="Calibri"/>
                <a:cs typeface="Calibri"/>
                <a:sym typeface="Calibri"/>
              </a:rPr>
              <a:t>Proposition</a:t>
            </a:r>
            <a:r>
              <a:rPr kumimoji="0" lang="fr-FR" sz="2400" b="0" i="0" u="none" strike="noStrike" kern="0" cap="none" spc="0" normalizeH="0" baseline="0" noProof="0" dirty="0">
                <a:ln>
                  <a:noFill/>
                </a:ln>
                <a:solidFill>
                  <a:srgbClr val="000000"/>
                </a:solidFill>
                <a:effectLst/>
                <a:uLnTx/>
                <a:uFillTx/>
                <a:latin typeface="Calibri"/>
                <a:cs typeface="Calibri"/>
                <a:sym typeface="Calibri"/>
              </a:rPr>
              <a:t> de décomposition de la partie « DESIGN » pour des élèves: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1</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ère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repérage de l’environnement du système: les informations captées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identifier les consignes affichées pour les automobilistes</a:t>
            </a:r>
          </a:p>
        </p:txBody>
      </p:sp>
    </p:spTree>
    <p:extLst>
      <p:ext uri="{BB962C8B-B14F-4D97-AF65-F5344CB8AC3E}">
        <p14:creationId xmlns:p14="http://schemas.microsoft.com/office/powerpoint/2010/main" val="4072244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lvl="0" indent="-285750" algn="ctr">
              <a:spcBef>
                <a:spcPts val="1080"/>
              </a:spcBef>
              <a:spcAft>
                <a:spcPts val="0"/>
              </a:spcAft>
              <a:buNone/>
            </a:pPr>
            <a:r>
              <a:rPr lang="fr-FR" sz="3600" b="1" i="1" dirty="0"/>
              <a:t>Arrosage automatique à des horaires précis</a:t>
            </a:r>
            <a:endParaRPr sz="3600" b="1" i="1" u="none" strike="noStrike" cap="none" dirty="0">
              <a:solidFill>
                <a:schemeClr val="dk1"/>
              </a:solidFill>
              <a:latin typeface="Calibri"/>
              <a:ea typeface="Calibri"/>
              <a:cs typeface="Calibri"/>
              <a:sym typeface="Calibri"/>
            </a:endParaRP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517304" y="1401392"/>
            <a:ext cx="5546987" cy="30764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On souhaiterait arroser nos plantes tous les jours à la même heure.</a:t>
            </a:r>
          </a:p>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Quand le sol sera suffisamment humide le système stoppera l’arrosage.</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477792"/>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Exprimer sa pensée à l’aide d’outils de description adaptés.</a:t>
            </a:r>
            <a:endParaRPr kumimoji="0" lang="fr-FR" sz="18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2" name="Image 1">
            <a:extLst>
              <a:ext uri="{FF2B5EF4-FFF2-40B4-BE49-F238E27FC236}">
                <a16:creationId xmlns:a16="http://schemas.microsoft.com/office/drawing/2014/main" id="{CCE11263-3A31-42D6-A443-9550E9B3F997}"/>
              </a:ext>
            </a:extLst>
          </p:cNvPr>
          <p:cNvPicPr>
            <a:picLocks noChangeAspect="1"/>
          </p:cNvPicPr>
          <p:nvPr/>
        </p:nvPicPr>
        <p:blipFill>
          <a:blip r:embed="rId3"/>
          <a:stretch>
            <a:fillRect/>
          </a:stretch>
        </p:blipFill>
        <p:spPr>
          <a:xfrm>
            <a:off x="7197641" y="1401393"/>
            <a:ext cx="4632696" cy="3076400"/>
          </a:xfrm>
          <a:prstGeom prst="rect">
            <a:avLst/>
          </a:prstGeom>
        </p:spPr>
      </p:pic>
    </p:spTree>
    <p:extLst>
      <p:ext uri="{BB962C8B-B14F-4D97-AF65-F5344CB8AC3E}">
        <p14:creationId xmlns:p14="http://schemas.microsoft.com/office/powerpoint/2010/main" val="517869138"/>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2">
            <a:extLst>
              <a:ext uri="{FF2B5EF4-FFF2-40B4-BE49-F238E27FC236}">
                <a16:creationId xmlns:a16="http://schemas.microsoft.com/office/drawing/2014/main" id="{5B4A85D9-769B-4198-BB50-A85FC0D1C421}"/>
              </a:ext>
            </a:extLst>
          </p:cNvPr>
          <p:cNvSpPr txBox="1">
            <a:spLocks/>
          </p:cNvSpPr>
          <p:nvPr/>
        </p:nvSpPr>
        <p:spPr>
          <a:xfrm>
            <a:off x="1354666" y="289556"/>
            <a:ext cx="9997917" cy="1251377"/>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Liste du matériel : </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Un capteur d’humidité (un potentiomètre peut faire l’affaire)</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Affichage : l’écran de </a:t>
            </a:r>
            <a:r>
              <a:rPr kumimoji="0" lang="fr-FR" sz="2000" b="1" i="0" u="none" strike="noStrike" kern="0" cap="none" spc="0" normalizeH="0" baseline="0" noProof="0" dirty="0" err="1">
                <a:ln>
                  <a:noFill/>
                </a:ln>
                <a:solidFill>
                  <a:srgbClr val="000000"/>
                </a:solidFill>
                <a:effectLst/>
                <a:uLnTx/>
                <a:uFillTx/>
                <a:latin typeface="Calibri"/>
                <a:cs typeface="Calibri"/>
                <a:sym typeface="Calibri"/>
              </a:rPr>
              <a:t>mBlock</a:t>
            </a:r>
            <a:r>
              <a:rPr kumimoji="0" lang="fr-FR" sz="2000" b="1" i="0" u="none" strike="noStrike" kern="0" cap="none" spc="0" normalizeH="0" baseline="0" noProof="0" dirty="0">
                <a:ln>
                  <a:noFill/>
                </a:ln>
                <a:solidFill>
                  <a:srgbClr val="000000"/>
                </a:solidFill>
                <a:effectLst/>
                <a:uLnTx/>
                <a:uFillTx/>
                <a:latin typeface="Calibri"/>
                <a:cs typeface="Calibri"/>
                <a:sym typeface="Calibri"/>
              </a:rPr>
              <a:t>, le port série sur </a:t>
            </a:r>
            <a:r>
              <a:rPr kumimoji="0" lang="fr-FR" sz="2000" b="1" i="0" u="none" strike="noStrike" kern="0" cap="none" spc="0" normalizeH="0" baseline="0" noProof="0" dirty="0" err="1">
                <a:ln>
                  <a:noFill/>
                </a:ln>
                <a:solidFill>
                  <a:srgbClr val="000000"/>
                </a:solidFill>
                <a:effectLst/>
                <a:uLnTx/>
                <a:uFillTx/>
                <a:latin typeface="Calibri"/>
                <a:cs typeface="Calibri"/>
                <a:sym typeface="Calibri"/>
              </a:rPr>
              <a:t>Ardublock</a:t>
            </a:r>
            <a:r>
              <a:rPr kumimoji="0" lang="fr-FR" sz="2000" b="1" i="0" u="none" strike="noStrike" kern="0" cap="none" spc="0" normalizeH="0" baseline="0" noProof="0" dirty="0">
                <a:ln>
                  <a:noFill/>
                </a:ln>
                <a:solidFill>
                  <a:srgbClr val="000000"/>
                </a:solidFill>
                <a:effectLst/>
                <a:uLnTx/>
                <a:uFillTx/>
                <a:latin typeface="Calibri"/>
                <a:cs typeface="Calibri"/>
                <a:sym typeface="Calibri"/>
              </a:rPr>
              <a:t>  ou L’afficheur LCD </a:t>
            </a:r>
            <a:r>
              <a:rPr kumimoji="0" lang="fr-FR" sz="2000" b="1" i="0" u="none" strike="noStrike" kern="0" cap="none" spc="0" normalizeH="0" baseline="0" noProof="0" dirty="0" err="1">
                <a:ln>
                  <a:noFill/>
                </a:ln>
                <a:solidFill>
                  <a:srgbClr val="000000"/>
                </a:solidFill>
                <a:effectLst/>
                <a:uLnTx/>
                <a:uFillTx/>
                <a:latin typeface="Calibri"/>
                <a:cs typeface="Calibri"/>
                <a:sym typeface="Calibri"/>
              </a:rPr>
              <a:t>grove</a:t>
            </a:r>
            <a:r>
              <a:rPr kumimoji="0" lang="fr-FR" sz="2000" b="1" i="0" u="none" strike="noStrike" kern="0" cap="none" spc="0" normalizeH="0" baseline="0" noProof="0" dirty="0">
                <a:ln>
                  <a:noFill/>
                </a:ln>
                <a:solidFill>
                  <a:srgbClr val="000000"/>
                </a:solidFill>
                <a:effectLst/>
                <a:uLnTx/>
                <a:uFillTx/>
                <a:latin typeface="Calibri"/>
                <a:cs typeface="Calibri"/>
                <a:sym typeface="Calibri"/>
              </a:rPr>
              <a:t>.</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Un module DEL qui remplace l’électrovanne d’arrosage.</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0" name="Shape 163">
            <a:extLst>
              <a:ext uri="{FF2B5EF4-FFF2-40B4-BE49-F238E27FC236}">
                <a16:creationId xmlns:a16="http://schemas.microsoft.com/office/drawing/2014/main" id="{8E02778C-EDF2-4500-A6FE-70BB79E9A639}"/>
              </a:ext>
            </a:extLst>
          </p:cNvPr>
          <p:cNvSpPr txBox="1">
            <a:spLocks/>
          </p:cNvSpPr>
          <p:nvPr/>
        </p:nvSpPr>
        <p:spPr>
          <a:xfrm>
            <a:off x="1373259" y="2204864"/>
            <a:ext cx="10464800" cy="4488537"/>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1" i="0" u="sng" strike="noStrike" kern="0" cap="none" spc="0" normalizeH="0" baseline="0" noProof="0" dirty="0">
                <a:ln>
                  <a:noFill/>
                </a:ln>
                <a:solidFill>
                  <a:srgbClr val="000000"/>
                </a:solidFill>
                <a:effectLst/>
                <a:uLnTx/>
                <a:uFillTx/>
                <a:latin typeface="Calibri"/>
                <a:cs typeface="Calibri"/>
                <a:sym typeface="Calibri"/>
              </a:rPr>
              <a:t>Proposition</a:t>
            </a:r>
            <a:r>
              <a:rPr kumimoji="0" lang="fr-FR" sz="2400" b="0" i="0" u="none" strike="noStrike" kern="0" cap="none" spc="0" normalizeH="0" baseline="0" noProof="0" dirty="0">
                <a:ln>
                  <a:noFill/>
                </a:ln>
                <a:solidFill>
                  <a:srgbClr val="000000"/>
                </a:solidFill>
                <a:effectLst/>
                <a:uLnTx/>
                <a:uFillTx/>
                <a:latin typeface="Calibri"/>
                <a:cs typeface="Calibri"/>
                <a:sym typeface="Calibri"/>
              </a:rPr>
              <a:t> de décomposition pour des élèves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1</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ère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Ecrire l’algorigramme</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Savoir afficher l’heure (écran </a:t>
            </a:r>
            <a:r>
              <a:rPr kumimoji="0" lang="fr-FR" sz="2000" b="0" i="0" u="none" strike="noStrike" kern="0" cap="none" spc="0" normalizeH="0" baseline="0" noProof="0" dirty="0" err="1">
                <a:ln>
                  <a:noFill/>
                </a:ln>
                <a:solidFill>
                  <a:srgbClr val="000000"/>
                </a:solidFill>
                <a:effectLst/>
                <a:uLnTx/>
                <a:uFillTx/>
                <a:latin typeface="Calibri"/>
                <a:cs typeface="Calibri"/>
                <a:sym typeface="Calibri"/>
              </a:rPr>
              <a:t>mBlock</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LCD Grove ou port série d’</a:t>
            </a:r>
            <a:r>
              <a:rPr kumimoji="0" lang="fr-FR" sz="2000" b="0" i="0" u="none" strike="noStrike" kern="0" cap="none" spc="0" normalizeH="0" baseline="0" noProof="0" dirty="0" err="1">
                <a:ln>
                  <a:noFill/>
                </a:ln>
                <a:solidFill>
                  <a:srgbClr val="000000"/>
                </a:solidFill>
                <a:effectLst/>
                <a:uLnTx/>
                <a:uFillTx/>
                <a:latin typeface="Calibri"/>
                <a:cs typeface="Calibri"/>
                <a:sym typeface="Calibri"/>
              </a:rPr>
              <a:t>Ardublock</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utilisation des variables.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3</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Quand on appuie sur la barre espace, l’heure est affichée.</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4</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Faire dire au lutin « arrêt » (</a:t>
            </a:r>
            <a:r>
              <a:rPr kumimoji="0" lang="fr-FR" sz="2000" b="0" i="0" u="none" strike="noStrike" kern="0" cap="none" spc="0" normalizeH="0" baseline="0" noProof="0" dirty="0" err="1">
                <a:ln>
                  <a:noFill/>
                </a:ln>
                <a:solidFill>
                  <a:srgbClr val="000000"/>
                </a:solidFill>
                <a:effectLst/>
                <a:uLnTx/>
                <a:uFillTx/>
                <a:latin typeface="Calibri"/>
                <a:cs typeface="Calibri"/>
                <a:sym typeface="Calibri"/>
              </a:rPr>
              <a:t>mBlock</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ou éteindre la DEL lorsque l’on presse sur une touche ou lorsque l’humidité est suffisante (bouton poussoir ?).</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5</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rendre tout automatisé avec réglage du créneau d’arrosage.</a:t>
            </a:r>
          </a:p>
          <a:p>
            <a:pPr marL="641350" marR="0" lvl="1" indent="0" algn="l" defTabSz="914400" rtl="0" eaLnBrk="1" fontAlgn="auto" latinLnBrk="0" hangingPunct="1">
              <a:lnSpc>
                <a:spcPct val="100000"/>
              </a:lnSpc>
              <a:spcBef>
                <a:spcPts val="400"/>
              </a:spcBef>
              <a:spcAft>
                <a:spcPts val="600"/>
              </a:spcAft>
              <a:buClr>
                <a:srgbClr val="1186C3"/>
              </a:buClr>
              <a:buSzPct val="145000"/>
              <a:buFont typeface="Arial"/>
              <a:buNone/>
              <a:tabLst/>
              <a:defRPr/>
            </a:pPr>
            <a:endParaRPr kumimoji="0" lang="fr-FR" sz="2000" b="0" i="0" u="none" strike="noStrike" kern="0" cap="none" spc="0" normalizeH="0" baseline="0" noProof="0" dirty="0">
              <a:ln>
                <a:noFill/>
              </a:ln>
              <a:solidFill>
                <a:srgbClr val="FF0000"/>
              </a:solidFill>
              <a:effectLst/>
              <a:uLnTx/>
              <a:uFillTx/>
              <a:latin typeface="Calibri"/>
              <a:cs typeface="Calibri"/>
              <a:sym typeface="Calibri"/>
            </a:endParaRPr>
          </a:p>
          <a:p>
            <a:pPr marL="641350" marR="0" lvl="1" indent="0" algn="l" defTabSz="914400" rtl="0" eaLnBrk="1" fontAlgn="auto" latinLnBrk="0" hangingPunct="1">
              <a:lnSpc>
                <a:spcPct val="100000"/>
              </a:lnSpc>
              <a:spcBef>
                <a:spcPts val="400"/>
              </a:spcBef>
              <a:spcAft>
                <a:spcPts val="600"/>
              </a:spcAft>
              <a:buClr>
                <a:srgbClr val="1186C3"/>
              </a:buClr>
              <a:buSzPct val="145000"/>
              <a:buFont typeface="Arial"/>
              <a:buNone/>
              <a:tabLst/>
              <a:defRPr/>
            </a:pPr>
            <a:r>
              <a:rPr kumimoji="0" lang="fr-FR" sz="2000" b="0" i="0" u="none" strike="noStrike" kern="0" cap="none" spc="0" normalizeH="0" baseline="0" noProof="0" dirty="0">
                <a:ln>
                  <a:noFill/>
                </a:ln>
                <a:solidFill>
                  <a:srgbClr val="FF0000"/>
                </a:solidFill>
                <a:effectLst/>
                <a:uLnTx/>
                <a:uFillTx/>
                <a:latin typeface="Calibri"/>
                <a:cs typeface="Calibri"/>
                <a:sym typeface="Calibri"/>
              </a:rPr>
              <a:t>Pour aller plus loin:</a:t>
            </a:r>
          </a:p>
          <a:p>
            <a:pPr marL="678180" marR="0" lvl="1" indent="0" algn="l" defTabSz="914400" rtl="0" eaLnBrk="1" fontAlgn="auto" latinLnBrk="0" hangingPunct="1">
              <a:lnSpc>
                <a:spcPct val="100000"/>
              </a:lnSpc>
              <a:spcBef>
                <a:spcPts val="400"/>
              </a:spcBef>
              <a:spcAft>
                <a:spcPts val="600"/>
              </a:spcAft>
              <a:buClr>
                <a:srgbClr val="1186C3"/>
              </a:buClr>
              <a:buSzPct val="145000"/>
              <a:buFont typeface="Arial"/>
              <a:buNone/>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Certaines plantes ont moins besoin d’eau, créer des profils d’arrosage, une fois tous les  jours et une fois tous les 2 jours.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endParaRPr kumimoji="0" lang="fr-FR" sz="2000" b="0" i="0" u="none" strike="noStrike" kern="0" cap="none" spc="0" normalizeH="0" baseline="0" noProof="0" dirty="0">
              <a:ln>
                <a:noFill/>
              </a:ln>
              <a:solidFill>
                <a:srgbClr val="000000"/>
              </a:solidFill>
              <a:effectLst/>
              <a:uLnTx/>
              <a:uFillTx/>
              <a:latin typeface="Calibri"/>
              <a:cs typeface="Calibri"/>
              <a:sym typeface="Calibri"/>
            </a:endParaRP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endParaRPr kumimoji="0" lang="fr-FR" sz="2000" b="0" i="0" u="none" strike="noStrike" kern="0" cap="none" spc="0" normalizeH="0" baseline="0" noProof="0" dirty="0">
              <a:ln>
                <a:noFill/>
              </a:ln>
              <a:solidFill>
                <a:srgbClr val="000000"/>
              </a:solidFill>
              <a:effectLst/>
              <a:uLnTx/>
              <a:uFillTx/>
              <a:latin typeface="Calibri"/>
              <a:cs typeface="Calibri"/>
              <a:sym typeface="Calibri"/>
            </a:endParaRPr>
          </a:p>
        </p:txBody>
      </p:sp>
    </p:spTree>
    <p:extLst>
      <p:ext uri="{BB962C8B-B14F-4D97-AF65-F5344CB8AC3E}">
        <p14:creationId xmlns:p14="http://schemas.microsoft.com/office/powerpoint/2010/main" val="3291836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420110" y="189941"/>
            <a:ext cx="10628070" cy="941487"/>
          </a:xfrm>
          <a:prstGeom prst="rect">
            <a:avLst/>
          </a:prstGeom>
          <a:noFill/>
          <a:ln>
            <a:noFill/>
          </a:ln>
        </p:spPr>
        <p:txBody>
          <a:bodyPr lIns="91425" tIns="45700" rIns="91425" bIns="45700" anchor="ctr" anchorCtr="0">
            <a:noAutofit/>
          </a:bodyPr>
          <a:lstStyle/>
          <a:p>
            <a:pPr indent="-285750" algn="ctr">
              <a:spcBef>
                <a:spcPts val="1080"/>
              </a:spcBef>
              <a:spcAft>
                <a:spcPts val="0"/>
              </a:spcAft>
              <a:buNone/>
            </a:pPr>
            <a:r>
              <a:rPr lang="fr-FR" sz="3600" b="1" i="1" dirty="0"/>
              <a:t>Réglage de la luminosité d’une pièce à l’aide d’un store motorisé</a:t>
            </a:r>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427316" y="1402151"/>
            <a:ext cx="5306829" cy="3129475"/>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En journée, en fonction de la luminosité extérieure, le store est actionné  soit pour s’ouvrir soit pour se fermer.</a:t>
            </a:r>
          </a:p>
          <a:p>
            <a:pPr marL="220980" marR="0" lvl="0" indent="0" algn="just"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Le store possède un moteur, un capteur en position basse et un autre en position haute.</a:t>
            </a:r>
          </a:p>
        </p:txBody>
      </p:sp>
      <p:pic>
        <p:nvPicPr>
          <p:cNvPr id="5" name="Image 4">
            <a:extLst>
              <a:ext uri="{FF2B5EF4-FFF2-40B4-BE49-F238E27FC236}">
                <a16:creationId xmlns:a16="http://schemas.microsoft.com/office/drawing/2014/main" id="{393A7693-EC50-43A1-9B65-F6A7CE46D4E4}"/>
              </a:ext>
            </a:extLst>
          </p:cNvPr>
          <p:cNvPicPr>
            <a:picLocks noChangeAspect="1"/>
          </p:cNvPicPr>
          <p:nvPr/>
        </p:nvPicPr>
        <p:blipFill>
          <a:blip r:embed="rId3"/>
          <a:stretch>
            <a:fillRect/>
          </a:stretch>
        </p:blipFill>
        <p:spPr>
          <a:xfrm>
            <a:off x="7140545" y="1192592"/>
            <a:ext cx="3686551" cy="3686551"/>
          </a:xfrm>
          <a:prstGeom prst="rect">
            <a:avLst/>
          </a:prstGeom>
        </p:spPr>
      </p:pic>
      <p:sp>
        <p:nvSpPr>
          <p:cNvPr id="8" name="Shape 163">
            <a:extLst>
              <a:ext uri="{FF2B5EF4-FFF2-40B4-BE49-F238E27FC236}">
                <a16:creationId xmlns:a16="http://schemas.microsoft.com/office/drawing/2014/main" id="{862124BA-8331-43A7-864B-F9A289F5A24B}"/>
              </a:ext>
            </a:extLst>
          </p:cNvPr>
          <p:cNvSpPr txBox="1">
            <a:spLocks/>
          </p:cNvSpPr>
          <p:nvPr/>
        </p:nvSpPr>
        <p:spPr>
          <a:xfrm>
            <a:off x="1830571" y="5001470"/>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Exprimer sa pensée à l’aide d’outils de description adaptés.</a:t>
            </a:r>
            <a:endParaRPr kumimoji="0" lang="fr-FR" sz="1800" b="0" i="0" u="none" strike="noStrike" kern="0" cap="none" spc="0" normalizeH="0" baseline="0" noProof="0" dirty="0">
              <a:ln>
                <a:noFill/>
              </a:ln>
              <a:solidFill>
                <a:srgbClr val="000000"/>
              </a:solidFill>
              <a:effectLst/>
              <a:uLnTx/>
              <a:uFillTx/>
              <a:latin typeface="Calibri"/>
              <a:cs typeface="Calibri"/>
              <a:sym typeface="Calibri"/>
            </a:endParaRP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spTree>
    <p:extLst>
      <p:ext uri="{BB962C8B-B14F-4D97-AF65-F5344CB8AC3E}">
        <p14:creationId xmlns:p14="http://schemas.microsoft.com/office/powerpoint/2010/main" val="2645222928"/>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F3E5663-61D3-4D98-807D-EFBECDF445B5}"/>
              </a:ext>
            </a:extLst>
          </p:cNvPr>
          <p:cNvSpPr>
            <a:spLocks noGrp="1"/>
          </p:cNvSpPr>
          <p:nvPr>
            <p:ph type="body" idx="1"/>
          </p:nvPr>
        </p:nvSpPr>
        <p:spPr>
          <a:xfrm>
            <a:off x="1484309" y="2209800"/>
            <a:ext cx="10018712" cy="4267200"/>
          </a:xfrm>
        </p:spPr>
        <p:txBody>
          <a:bodyPr/>
          <a:lstStyle/>
          <a:p>
            <a:pPr marL="220980" indent="0">
              <a:buNone/>
            </a:pPr>
            <a:r>
              <a:rPr lang="fr-FR" b="1" u="sng" dirty="0"/>
              <a:t>Proposition</a:t>
            </a:r>
            <a:r>
              <a:rPr lang="fr-FR" dirty="0"/>
              <a:t> de décomposition pour des élèves</a:t>
            </a:r>
          </a:p>
          <a:p>
            <a:pPr lvl="1"/>
            <a:r>
              <a:rPr lang="fr-FR" dirty="0"/>
              <a:t>1ere partie : mettre en œuvre un servomoteur à rotation continue : quand on appuie sur un bouton, le moteur tourne dans un sens. Quand on appuie sur un autre bouton poussoir dans l’autre sens.</a:t>
            </a:r>
          </a:p>
          <a:p>
            <a:pPr lvl="1"/>
            <a:r>
              <a:rPr lang="fr-FR" dirty="0"/>
              <a:t>2</a:t>
            </a:r>
            <a:r>
              <a:rPr lang="fr-FR" baseline="30000" dirty="0"/>
              <a:t>ème</a:t>
            </a:r>
            <a:r>
              <a:rPr lang="fr-FR" dirty="0"/>
              <a:t> partie : Ajout du capteur de luminosité extérieur</a:t>
            </a:r>
          </a:p>
          <a:p>
            <a:pPr lvl="1"/>
            <a:r>
              <a:rPr lang="fr-FR" dirty="0"/>
              <a:t>3</a:t>
            </a:r>
            <a:r>
              <a:rPr lang="fr-FR" baseline="30000" dirty="0"/>
              <a:t>ème</a:t>
            </a:r>
            <a:r>
              <a:rPr lang="fr-FR" dirty="0"/>
              <a:t> partie Afficher la valeur et faire tourner le servomoteur quand la luminosité est faible/forte.</a:t>
            </a:r>
          </a:p>
          <a:p>
            <a:pPr lvl="1"/>
            <a:r>
              <a:rPr lang="fr-FR" dirty="0"/>
              <a:t>4</a:t>
            </a:r>
            <a:r>
              <a:rPr lang="fr-FR" baseline="30000" dirty="0"/>
              <a:t>ème</a:t>
            </a:r>
            <a:r>
              <a:rPr lang="fr-FR" dirty="0"/>
              <a:t> partie : en fonction de la luminosité, le servomoteur tourne dans un sens ou dans l’autre.</a:t>
            </a:r>
          </a:p>
          <a:p>
            <a:pPr marL="641350" lvl="1" indent="0">
              <a:buNone/>
            </a:pPr>
            <a:r>
              <a:rPr lang="fr-FR" dirty="0">
                <a:solidFill>
                  <a:srgbClr val="FF0000"/>
                </a:solidFill>
              </a:rPr>
              <a:t>Pour aller plus loin:</a:t>
            </a:r>
          </a:p>
          <a:p>
            <a:pPr marL="641350" lvl="1" indent="0">
              <a:buNone/>
            </a:pPr>
            <a:r>
              <a:rPr lang="fr-FR" dirty="0"/>
              <a:t>On ajoute un capteur de luminosité à l’intérieur du domicile. </a:t>
            </a:r>
          </a:p>
          <a:p>
            <a:pPr marL="641350" lvl="1" indent="0">
              <a:buNone/>
            </a:pPr>
            <a:r>
              <a:rPr lang="fr-FR" dirty="0"/>
              <a:t>De 8h à 16h le store ne se fermera jamais complètement. Mais juste assez pour avoir la luminosité extérieure divisé par 2.</a:t>
            </a:r>
          </a:p>
        </p:txBody>
      </p:sp>
      <p:sp>
        <p:nvSpPr>
          <p:cNvPr id="6" name="Espace réservé du texte 2">
            <a:extLst>
              <a:ext uri="{FF2B5EF4-FFF2-40B4-BE49-F238E27FC236}">
                <a16:creationId xmlns:a16="http://schemas.microsoft.com/office/drawing/2014/main" id="{3A53EB38-B37B-47C9-B710-92DCDAA43E64}"/>
              </a:ext>
            </a:extLst>
          </p:cNvPr>
          <p:cNvSpPr txBox="1">
            <a:spLocks/>
          </p:cNvSpPr>
          <p:nvPr/>
        </p:nvSpPr>
        <p:spPr>
          <a:xfrm>
            <a:off x="1354667" y="289556"/>
            <a:ext cx="8864214" cy="1411252"/>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Liste du matériel : </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2 capteur de luminosité</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Un servomoteur à rotation continue.                         </a:t>
            </a:r>
            <a:r>
              <a:rPr kumimoji="0" lang="fr-FR" sz="2000" b="1" i="0" u="none" strike="noStrike" kern="0" cap="none" spc="0" normalizeH="0" baseline="0" noProof="0" dirty="0">
                <a:ln>
                  <a:noFill/>
                </a:ln>
                <a:solidFill>
                  <a:srgbClr val="A666E1">
                    <a:lumMod val="75000"/>
                  </a:srgbClr>
                </a:solidFill>
                <a:effectLst/>
                <a:uLnTx/>
                <a:uFillTx/>
                <a:latin typeface="Calibri"/>
                <a:cs typeface="Calibri"/>
                <a:sym typeface="Calibri"/>
              </a:rPr>
              <a:t>ou modélisation avec </a:t>
            </a:r>
            <a:r>
              <a:rPr kumimoji="0" lang="fr-FR" sz="2000" b="1" i="0" u="none" strike="noStrike" kern="0" cap="none" spc="0" normalizeH="0" baseline="0" noProof="0" dirty="0" err="1">
                <a:ln>
                  <a:noFill/>
                </a:ln>
                <a:solidFill>
                  <a:srgbClr val="A666E1">
                    <a:lumMod val="75000"/>
                  </a:srgbClr>
                </a:solidFill>
                <a:effectLst/>
                <a:uLnTx/>
                <a:uFillTx/>
                <a:latin typeface="Calibri"/>
                <a:cs typeface="Calibri"/>
                <a:sym typeface="Calibri"/>
              </a:rPr>
              <a:t>mBot</a:t>
            </a:r>
            <a:r>
              <a:rPr kumimoji="0" lang="fr-FR" sz="2000" b="1" i="0" u="none" strike="noStrike" kern="0" cap="none" spc="0" normalizeH="0" baseline="0" noProof="0" dirty="0">
                <a:ln>
                  <a:noFill/>
                </a:ln>
                <a:solidFill>
                  <a:srgbClr val="A666E1">
                    <a:lumMod val="75000"/>
                  </a:srgbClr>
                </a:solidFill>
                <a:effectLst/>
                <a:uLnTx/>
                <a:uFillTx/>
                <a:latin typeface="Calibri"/>
                <a:cs typeface="Calibri"/>
                <a:sym typeface="Calibri"/>
              </a:rPr>
              <a:t> !</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2 bouton poussoirs pour symboliser le niveau haut ou le niveau bas.</a:t>
            </a:r>
            <a:endParaRPr kumimoji="0" lang="fr-FR" sz="2400" b="0" i="0" u="none" strike="noStrike" kern="0" cap="none" spc="0" normalizeH="0" baseline="0" noProof="0" dirty="0">
              <a:ln>
                <a:noFill/>
              </a:ln>
              <a:solidFill>
                <a:srgbClr val="000000"/>
              </a:solidFill>
              <a:effectLst/>
              <a:uLnTx/>
              <a:uFillTx/>
              <a:latin typeface="Calibri"/>
              <a:cs typeface="Calibri"/>
              <a:sym typeface="Calibri"/>
            </a:endParaRPr>
          </a:p>
        </p:txBody>
      </p:sp>
    </p:spTree>
    <p:extLst>
      <p:ext uri="{BB962C8B-B14F-4D97-AF65-F5344CB8AC3E}">
        <p14:creationId xmlns:p14="http://schemas.microsoft.com/office/powerpoint/2010/main" val="1506500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Shape 163"/>
          <p:cNvSpPr txBox="1">
            <a:spLocks noGrp="1"/>
          </p:cNvSpPr>
          <p:nvPr>
            <p:ph type="body" idx="1"/>
          </p:nvPr>
        </p:nvSpPr>
        <p:spPr>
          <a:xfrm>
            <a:off x="1904654" y="460664"/>
            <a:ext cx="9925683" cy="609601"/>
          </a:xfrm>
          <a:prstGeom prst="rect">
            <a:avLst/>
          </a:prstGeom>
          <a:noFill/>
          <a:ln>
            <a:noFill/>
          </a:ln>
        </p:spPr>
        <p:txBody>
          <a:bodyPr lIns="91425" tIns="45700" rIns="91425" bIns="45700" anchor="ctr" anchorCtr="0">
            <a:noAutofit/>
          </a:bodyPr>
          <a:lstStyle/>
          <a:p>
            <a:pPr indent="-285750" algn="ctr">
              <a:spcBef>
                <a:spcPts val="1080"/>
              </a:spcBef>
              <a:spcAft>
                <a:spcPts val="0"/>
              </a:spcAft>
              <a:buNone/>
            </a:pPr>
            <a:r>
              <a:rPr lang="fr-FR" b="1" u="sng" dirty="0"/>
              <a:t>Bandeau de LED</a:t>
            </a:r>
            <a:endParaRPr lang="fr-FR" dirty="0"/>
          </a:p>
        </p:txBody>
      </p:sp>
      <p:sp>
        <p:nvSpPr>
          <p:cNvPr id="3" name="Shape 163">
            <a:extLst>
              <a:ext uri="{FF2B5EF4-FFF2-40B4-BE49-F238E27FC236}">
                <a16:creationId xmlns:a16="http://schemas.microsoft.com/office/drawing/2014/main" id="{5BCEF0CF-826A-4278-A6B8-28D93D4B4ED6}"/>
              </a:ext>
            </a:extLst>
          </p:cNvPr>
          <p:cNvSpPr txBox="1">
            <a:spLocks/>
          </p:cNvSpPr>
          <p:nvPr/>
        </p:nvSpPr>
        <p:spPr>
          <a:xfrm>
            <a:off x="1427316" y="1402152"/>
            <a:ext cx="5306829" cy="2958182"/>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On souhaite faire varier l’ambiance lumineuse de notre bureau à l’aide d’un bandeau de LED.</a:t>
            </a:r>
          </a:p>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On commandera les couleurs en appuyant plus ou moins longtemps sur les touches R pour rouge, V pour Vert et B pour Bleu.</a:t>
            </a:r>
          </a:p>
        </p:txBody>
      </p:sp>
      <p:sp>
        <p:nvSpPr>
          <p:cNvPr id="4" name="Shape 163">
            <a:extLst>
              <a:ext uri="{FF2B5EF4-FFF2-40B4-BE49-F238E27FC236}">
                <a16:creationId xmlns:a16="http://schemas.microsoft.com/office/drawing/2014/main" id="{295259C9-1753-490F-B87E-96F8922EB7F0}"/>
              </a:ext>
            </a:extLst>
          </p:cNvPr>
          <p:cNvSpPr txBox="1">
            <a:spLocks/>
          </p:cNvSpPr>
          <p:nvPr/>
        </p:nvSpPr>
        <p:spPr>
          <a:xfrm>
            <a:off x="1771304" y="4732719"/>
            <a:ext cx="9925683" cy="1614743"/>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82550" marR="0" lvl="0" indent="0" algn="l" defTabSz="914400" rtl="0" eaLnBrk="1" fontAlgn="auto" latinLnBrk="0" hangingPunct="1">
              <a:lnSpc>
                <a:spcPct val="100000"/>
              </a:lnSpc>
              <a:spcBef>
                <a:spcPts val="1080"/>
              </a:spcBef>
              <a:spcAft>
                <a:spcPts val="0"/>
              </a:spcAft>
              <a:buClr>
                <a:srgbClr val="1186C3"/>
              </a:buClr>
              <a:buSzPct val="145000"/>
              <a:buFont typeface="Arial"/>
              <a:buNone/>
              <a:tabLst/>
              <a:defRPr/>
            </a:pPr>
            <a:r>
              <a:rPr kumimoji="0" lang="fr-FR" sz="2400" b="0" i="0" u="sng" strike="noStrike" kern="0" cap="none" spc="0" normalizeH="0" baseline="0" noProof="0" dirty="0">
                <a:ln>
                  <a:noFill/>
                </a:ln>
                <a:solidFill>
                  <a:srgbClr val="000000"/>
                </a:solidFill>
                <a:effectLst/>
                <a:uLnTx/>
                <a:uFillTx/>
                <a:latin typeface="Calibri"/>
                <a:cs typeface="Calibri"/>
                <a:sym typeface="Calibri"/>
              </a:rPr>
              <a:t>Attendus de fin de cycle travaillés :</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Imaginer des solutions en réponse aux besoins, matérialiser une idée en intégrant une dimension design</a:t>
            </a:r>
          </a:p>
          <a:p>
            <a:pPr marL="425450" marR="0" lvl="0" indent="-342900" algn="l" defTabSz="914400" rtl="0" eaLnBrk="1" fontAlgn="auto" latinLnBrk="0" hangingPunct="1">
              <a:lnSpc>
                <a:spcPct val="100000"/>
              </a:lnSpc>
              <a:spcBef>
                <a:spcPts val="1080"/>
              </a:spcBef>
              <a:spcAft>
                <a:spcPts val="0"/>
              </a:spcAft>
              <a:buClr>
                <a:srgbClr val="1186C3"/>
              </a:buClr>
              <a:buSzPct val="145000"/>
              <a:buFont typeface="Arial"/>
              <a:buChar char="•"/>
              <a:tabLst/>
              <a:defRPr/>
            </a:pPr>
            <a:r>
              <a:rPr kumimoji="0" lang="fr-FR" sz="2400" b="0" i="0" u="none" strike="noStrike" kern="0" cap="none" spc="0" normalizeH="0" baseline="0" noProof="0" dirty="0">
                <a:ln>
                  <a:noFill/>
                </a:ln>
                <a:solidFill>
                  <a:srgbClr val="000000"/>
                </a:solidFill>
                <a:effectLst/>
                <a:uLnTx/>
                <a:uFillTx/>
                <a:latin typeface="Calibri"/>
                <a:cs typeface="Calibri"/>
                <a:sym typeface="Calibri"/>
              </a:rPr>
              <a:t>Écrire, mettre au point et exécuter un programme.</a:t>
            </a:r>
          </a:p>
        </p:txBody>
      </p:sp>
      <p:pic>
        <p:nvPicPr>
          <p:cNvPr id="6" name="Image 5">
            <a:extLst>
              <a:ext uri="{FF2B5EF4-FFF2-40B4-BE49-F238E27FC236}">
                <a16:creationId xmlns:a16="http://schemas.microsoft.com/office/drawing/2014/main" id="{5450C4BA-89BF-4182-A348-72A6CE9BF598}"/>
              </a:ext>
            </a:extLst>
          </p:cNvPr>
          <p:cNvPicPr>
            <a:picLocks noChangeAspect="1"/>
          </p:cNvPicPr>
          <p:nvPr/>
        </p:nvPicPr>
        <p:blipFill>
          <a:blip r:embed="rId3"/>
          <a:stretch>
            <a:fillRect/>
          </a:stretch>
        </p:blipFill>
        <p:spPr>
          <a:xfrm>
            <a:off x="7054850" y="1202548"/>
            <a:ext cx="4642137" cy="3528679"/>
          </a:xfrm>
          <a:prstGeom prst="rect">
            <a:avLst/>
          </a:prstGeom>
        </p:spPr>
      </p:pic>
    </p:spTree>
    <p:extLst>
      <p:ext uri="{BB962C8B-B14F-4D97-AF65-F5344CB8AC3E}">
        <p14:creationId xmlns:p14="http://schemas.microsoft.com/office/powerpoint/2010/main" val="99668248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2">
            <a:extLst>
              <a:ext uri="{FF2B5EF4-FFF2-40B4-BE49-F238E27FC236}">
                <a16:creationId xmlns:a16="http://schemas.microsoft.com/office/drawing/2014/main" id="{699B7674-D43C-4AE6-971A-F71040C1E9D8}"/>
              </a:ext>
            </a:extLst>
          </p:cNvPr>
          <p:cNvSpPr txBox="1">
            <a:spLocks/>
          </p:cNvSpPr>
          <p:nvPr/>
        </p:nvSpPr>
        <p:spPr>
          <a:xfrm>
            <a:off x="1354667" y="188640"/>
            <a:ext cx="10094912" cy="1200578"/>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Liste du matériel : </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Un </a:t>
            </a:r>
            <a:r>
              <a:rPr kumimoji="0" lang="fr-FR" sz="2000" b="1" i="0" u="none" strike="noStrike" kern="0" cap="none" spc="0" normalizeH="0" baseline="0" noProof="0" dirty="0" err="1">
                <a:ln>
                  <a:noFill/>
                </a:ln>
                <a:solidFill>
                  <a:srgbClr val="000000"/>
                </a:solidFill>
                <a:effectLst/>
                <a:uLnTx/>
                <a:uFillTx/>
                <a:latin typeface="Calibri"/>
                <a:cs typeface="Calibri"/>
                <a:sym typeface="Calibri"/>
              </a:rPr>
              <a:t>shield</a:t>
            </a:r>
            <a:r>
              <a:rPr kumimoji="0" lang="fr-FR" sz="2000" b="1" i="0" u="none" strike="noStrike" kern="0" cap="none" spc="0" normalizeH="0" baseline="0" noProof="0" dirty="0">
                <a:ln>
                  <a:noFill/>
                </a:ln>
                <a:solidFill>
                  <a:srgbClr val="000000"/>
                </a:solidFill>
                <a:effectLst/>
                <a:uLnTx/>
                <a:uFillTx/>
                <a:latin typeface="Calibri"/>
                <a:cs typeface="Calibri"/>
                <a:sym typeface="Calibri"/>
              </a:rPr>
              <a:t> fait maison !</a:t>
            </a:r>
          </a:p>
          <a:p>
            <a:pPr marL="220980" marR="0" lvl="0" indent="0" algn="l" defTabSz="914400" rtl="0" eaLnBrk="1" fontAlgn="auto" latinLnBrk="0" hangingPunct="1">
              <a:lnSpc>
                <a:spcPct val="100000"/>
              </a:lnSpc>
              <a:spcBef>
                <a:spcPts val="0"/>
              </a:spcBef>
              <a:spcAft>
                <a:spcPts val="0"/>
              </a:spcAft>
              <a:buClr>
                <a:srgbClr val="1186C3"/>
              </a:buClr>
              <a:buSzPct val="145000"/>
              <a:buFont typeface="Arial"/>
              <a:buNone/>
              <a:tabLst/>
              <a:defRPr/>
            </a:pPr>
            <a:r>
              <a:rPr kumimoji="0" lang="fr-FR" sz="2000" b="1" i="0" u="none" strike="noStrike" kern="0" cap="none" spc="0" normalizeH="0" baseline="0" noProof="0" dirty="0">
                <a:ln>
                  <a:noFill/>
                </a:ln>
                <a:solidFill>
                  <a:srgbClr val="000000"/>
                </a:solidFill>
                <a:effectLst/>
                <a:uLnTx/>
                <a:uFillTx/>
                <a:latin typeface="Calibri"/>
                <a:cs typeface="Calibri"/>
                <a:sym typeface="Calibri"/>
              </a:rPr>
              <a:t>Utilisation des broches PWM de la carte Arduino 3,5 et 6        </a:t>
            </a:r>
            <a:r>
              <a:rPr kumimoji="0" lang="fr-FR" sz="2000" b="1" i="0" u="none" strike="noStrike" kern="0" cap="none" spc="0" normalizeH="0" baseline="0" noProof="0" dirty="0">
                <a:ln>
                  <a:noFill/>
                </a:ln>
                <a:solidFill>
                  <a:srgbClr val="A666E1">
                    <a:lumMod val="75000"/>
                  </a:srgbClr>
                </a:solidFill>
                <a:effectLst/>
                <a:uLnTx/>
                <a:uFillTx/>
                <a:latin typeface="Calibri"/>
                <a:cs typeface="Calibri"/>
                <a:sym typeface="Calibri"/>
              </a:rPr>
              <a:t>ou modélisation avec </a:t>
            </a:r>
            <a:r>
              <a:rPr kumimoji="0" lang="fr-FR" sz="2000" b="1" i="0" u="none" strike="noStrike" kern="0" cap="none" spc="0" normalizeH="0" baseline="0" noProof="0" dirty="0" err="1">
                <a:ln>
                  <a:noFill/>
                </a:ln>
                <a:solidFill>
                  <a:srgbClr val="A666E1">
                    <a:lumMod val="75000"/>
                  </a:srgbClr>
                </a:solidFill>
                <a:effectLst/>
                <a:uLnTx/>
                <a:uFillTx/>
                <a:latin typeface="Calibri"/>
                <a:cs typeface="Calibri"/>
                <a:sym typeface="Calibri"/>
              </a:rPr>
              <a:t>mBot</a:t>
            </a:r>
            <a:r>
              <a:rPr kumimoji="0" lang="fr-FR" sz="2000" b="1" i="0" u="none" strike="noStrike" kern="0" cap="none" spc="0" normalizeH="0" baseline="0" noProof="0" dirty="0">
                <a:ln>
                  <a:noFill/>
                </a:ln>
                <a:solidFill>
                  <a:srgbClr val="A666E1">
                    <a:lumMod val="75000"/>
                  </a:srgbClr>
                </a:solidFill>
                <a:effectLst/>
                <a:uLnTx/>
                <a:uFillTx/>
                <a:latin typeface="Calibri"/>
                <a:cs typeface="Calibri"/>
                <a:sym typeface="Calibri"/>
              </a:rPr>
              <a:t> !</a:t>
            </a:r>
          </a:p>
        </p:txBody>
      </p:sp>
      <p:sp>
        <p:nvSpPr>
          <p:cNvPr id="8" name="Espace réservé du texte 4">
            <a:extLst>
              <a:ext uri="{FF2B5EF4-FFF2-40B4-BE49-F238E27FC236}">
                <a16:creationId xmlns:a16="http://schemas.microsoft.com/office/drawing/2014/main" id="{AF2CC270-C1B6-4B00-9965-2BD04A33F2FA}"/>
              </a:ext>
            </a:extLst>
          </p:cNvPr>
          <p:cNvSpPr>
            <a:spLocks noGrp="1"/>
          </p:cNvSpPr>
          <p:nvPr>
            <p:ph type="body" idx="1"/>
          </p:nvPr>
        </p:nvSpPr>
        <p:spPr>
          <a:xfrm>
            <a:off x="1430867" y="2954868"/>
            <a:ext cx="10018712" cy="3903132"/>
          </a:xfrm>
        </p:spPr>
        <p:txBody>
          <a:bodyPr/>
          <a:lstStyle/>
          <a:p>
            <a:pPr marL="220980" indent="0">
              <a:buNone/>
            </a:pPr>
            <a:r>
              <a:rPr lang="fr-FR" b="1" u="sng" dirty="0"/>
              <a:t>Proposition</a:t>
            </a:r>
            <a:r>
              <a:rPr lang="fr-FR" dirty="0"/>
              <a:t> de décomposition de la programmation pour des élèves:</a:t>
            </a:r>
          </a:p>
          <a:p>
            <a:pPr lvl="1"/>
            <a:r>
              <a:rPr lang="fr-FR" dirty="0"/>
              <a:t>1</a:t>
            </a:r>
            <a:r>
              <a:rPr lang="fr-FR" baseline="30000" dirty="0"/>
              <a:t>ère</a:t>
            </a:r>
            <a:r>
              <a:rPr lang="fr-FR" dirty="0"/>
              <a:t>  partie : incrémenter une variable en fonction du temps appuyé sur une touche.</a:t>
            </a:r>
          </a:p>
          <a:p>
            <a:pPr lvl="1"/>
            <a:r>
              <a:rPr lang="fr-FR" dirty="0"/>
              <a:t>2</a:t>
            </a:r>
            <a:r>
              <a:rPr lang="fr-FR" baseline="30000" dirty="0"/>
              <a:t>ème</a:t>
            </a:r>
            <a:r>
              <a:rPr lang="fr-FR" dirty="0"/>
              <a:t> partie : limiter la variable de 0 à 255. Lorsque que 255 est atteint, alors recommencer depuis 0.</a:t>
            </a:r>
          </a:p>
          <a:p>
            <a:pPr lvl="1"/>
            <a:r>
              <a:rPr lang="fr-FR" dirty="0"/>
              <a:t>3</a:t>
            </a:r>
            <a:r>
              <a:rPr lang="fr-FR" baseline="30000" dirty="0"/>
              <a:t>ème</a:t>
            </a:r>
            <a:r>
              <a:rPr lang="fr-FR" dirty="0"/>
              <a:t> partie : Sur </a:t>
            </a:r>
            <a:r>
              <a:rPr lang="fr-FR" dirty="0" err="1"/>
              <a:t>mBlock</a:t>
            </a:r>
            <a:r>
              <a:rPr lang="fr-FR" dirty="0"/>
              <a:t> envoyer les valeurs sur les broches PWM 3,5 et 6 ( Rouge le vert et bleu)</a:t>
            </a:r>
          </a:p>
          <a:p>
            <a:pPr marL="641350" lvl="1" indent="0">
              <a:buNone/>
            </a:pPr>
            <a:r>
              <a:rPr lang="fr-FR" dirty="0">
                <a:solidFill>
                  <a:srgbClr val="FF0000"/>
                </a:solidFill>
              </a:rPr>
              <a:t>Pour aller plus loin:</a:t>
            </a:r>
          </a:p>
          <a:p>
            <a:pPr marL="641350" lvl="1" indent="0">
              <a:buNone/>
            </a:pPr>
            <a:r>
              <a:rPr lang="fr-FR" dirty="0">
                <a:solidFill>
                  <a:schemeClr val="tx1"/>
                </a:solidFill>
              </a:rPr>
              <a:t>Réaliser l’application sur </a:t>
            </a:r>
            <a:r>
              <a:rPr lang="fr-FR" dirty="0" err="1">
                <a:solidFill>
                  <a:schemeClr val="tx1"/>
                </a:solidFill>
              </a:rPr>
              <a:t>Appinventor</a:t>
            </a:r>
            <a:r>
              <a:rPr lang="fr-FR" dirty="0">
                <a:solidFill>
                  <a:schemeClr val="tx1"/>
                </a:solidFill>
              </a:rPr>
              <a:t> ,</a:t>
            </a:r>
          </a:p>
          <a:p>
            <a:pPr marL="641350" lvl="1" indent="0">
              <a:buNone/>
            </a:pPr>
            <a:r>
              <a:rPr lang="fr-FR" dirty="0">
                <a:solidFill>
                  <a:schemeClr val="tx1"/>
                </a:solidFill>
              </a:rPr>
              <a:t> 3 curseurs qui envoient par Bluetooth des valeurs de 0 à 255.</a:t>
            </a:r>
          </a:p>
        </p:txBody>
      </p:sp>
      <p:sp>
        <p:nvSpPr>
          <p:cNvPr id="9" name="Espace réservé du texte 4">
            <a:extLst>
              <a:ext uri="{FF2B5EF4-FFF2-40B4-BE49-F238E27FC236}">
                <a16:creationId xmlns:a16="http://schemas.microsoft.com/office/drawing/2014/main" id="{BC5A13AB-CEE2-44A4-A456-3584983523EE}"/>
              </a:ext>
            </a:extLst>
          </p:cNvPr>
          <p:cNvSpPr txBox="1">
            <a:spLocks/>
          </p:cNvSpPr>
          <p:nvPr/>
        </p:nvSpPr>
        <p:spPr>
          <a:xfrm>
            <a:off x="1430867" y="1244600"/>
            <a:ext cx="10018712" cy="1879600"/>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285750" marR="0" lvl="0" indent="-64770" algn="l" rtl="0">
              <a:lnSpc>
                <a:spcPct val="100000"/>
              </a:lnSpc>
              <a:spcBef>
                <a:spcPts val="480"/>
              </a:spcBef>
              <a:spcAft>
                <a:spcPts val="600"/>
              </a:spcAft>
              <a:buClr>
                <a:srgbClr val="1186C3"/>
              </a:buClr>
              <a:buSzPct val="145000"/>
              <a:buFont typeface="Arial"/>
              <a:buChar char="•"/>
              <a:defRPr sz="2400" b="0" i="0" u="none" strike="noStrike" cap="none">
                <a:solidFill>
                  <a:schemeClr val="dk1"/>
                </a:solidFill>
                <a:latin typeface="Calibri"/>
                <a:ea typeface="Calibri"/>
                <a:cs typeface="Calibri"/>
                <a:sym typeface="Calibri"/>
              </a:defRPr>
            </a:lvl1pPr>
            <a:lvl2pPr marL="742950" marR="0" lvl="1" indent="-101600" algn="l" rtl="0">
              <a:lnSpc>
                <a:spcPct val="100000"/>
              </a:lnSpc>
              <a:spcBef>
                <a:spcPts val="400"/>
              </a:spcBef>
              <a:spcAft>
                <a:spcPts val="600"/>
              </a:spcAft>
              <a:buClr>
                <a:srgbClr val="1186C3"/>
              </a:buClr>
              <a:buSzPct val="145000"/>
              <a:buFont typeface="Arial"/>
              <a:buChar char="•"/>
              <a:defRPr sz="2000" b="0" i="0" u="none" strike="noStrike" cap="none">
                <a:solidFill>
                  <a:schemeClr val="dk1"/>
                </a:solidFill>
                <a:latin typeface="Calibri"/>
                <a:ea typeface="Calibri"/>
                <a:cs typeface="Calibri"/>
                <a:sym typeface="Calibri"/>
              </a:defRPr>
            </a:lvl2pPr>
            <a:lvl3pPr marL="1200150" marR="0" lvl="2" indent="-120014" algn="l" rtl="0">
              <a:lnSpc>
                <a:spcPct val="100000"/>
              </a:lnSpc>
              <a:spcBef>
                <a:spcPts val="360"/>
              </a:spcBef>
              <a:spcAft>
                <a:spcPts val="600"/>
              </a:spcAft>
              <a:buClr>
                <a:srgbClr val="1186C3"/>
              </a:buClr>
              <a:buSzPct val="145000"/>
              <a:buFont typeface="Arial"/>
              <a:buChar char="•"/>
              <a:defRPr sz="1800" b="0" i="0" u="none" strike="noStrike" cap="none">
                <a:solidFill>
                  <a:schemeClr val="dk1"/>
                </a:solidFill>
                <a:latin typeface="Calibri"/>
                <a:ea typeface="Calibri"/>
                <a:cs typeface="Calibri"/>
                <a:sym typeface="Calibri"/>
              </a:defRPr>
            </a:lvl3pPr>
            <a:lvl4pPr marL="1543050" marR="0" lvl="3" indent="-24130" algn="l" rtl="0">
              <a:lnSpc>
                <a:spcPct val="100000"/>
              </a:lnSpc>
              <a:spcBef>
                <a:spcPts val="320"/>
              </a:spcBef>
              <a:spcAft>
                <a:spcPts val="600"/>
              </a:spcAft>
              <a:buClr>
                <a:srgbClr val="1186C3"/>
              </a:buClr>
              <a:buSzPct val="145000"/>
              <a:buFont typeface="Arial"/>
              <a:buChar char="•"/>
              <a:defRPr sz="1600" b="0" i="0" u="none" strike="noStrike" cap="none">
                <a:solidFill>
                  <a:schemeClr val="dk1"/>
                </a:solidFill>
                <a:latin typeface="Calibri"/>
                <a:ea typeface="Calibri"/>
                <a:cs typeface="Calibri"/>
                <a:sym typeface="Calibri"/>
              </a:defRPr>
            </a:lvl4pPr>
            <a:lvl5pPr marL="2000250" marR="0" lvl="4" indent="-4254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5pPr>
            <a:lvl6pPr marL="2514600" marR="0" lvl="5"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6pPr>
            <a:lvl7pPr marL="2971800" marR="0" lvl="6"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7pPr>
            <a:lvl8pPr marL="3429000" marR="0" lvl="7"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8pPr>
            <a:lvl9pPr marL="3886200" marR="0" lvl="8" indent="-99695" algn="l" rtl="0">
              <a:lnSpc>
                <a:spcPct val="100000"/>
              </a:lnSpc>
              <a:spcBef>
                <a:spcPts val="280"/>
              </a:spcBef>
              <a:spcAft>
                <a:spcPts val="600"/>
              </a:spcAft>
              <a:buClr>
                <a:srgbClr val="1186C3"/>
              </a:buClr>
              <a:buSzPct val="145000"/>
              <a:buFont typeface="Arial"/>
              <a:buChar char="•"/>
              <a:defRPr sz="1400" b="0" i="0" u="none" strike="noStrike" cap="none">
                <a:solidFill>
                  <a:schemeClr val="dk1"/>
                </a:solidFill>
                <a:latin typeface="Calibri"/>
                <a:ea typeface="Calibri"/>
                <a:cs typeface="Calibri"/>
                <a:sym typeface="Calibri"/>
              </a:defRPr>
            </a:lvl9pPr>
          </a:lstStyle>
          <a:p>
            <a:pPr marL="220980" marR="0" lvl="0" indent="0" algn="l" defTabSz="914400" rtl="0" eaLnBrk="1" fontAlgn="auto" latinLnBrk="0" hangingPunct="1">
              <a:lnSpc>
                <a:spcPct val="100000"/>
              </a:lnSpc>
              <a:spcBef>
                <a:spcPts val="480"/>
              </a:spcBef>
              <a:spcAft>
                <a:spcPts val="600"/>
              </a:spcAft>
              <a:buClr>
                <a:srgbClr val="1186C3"/>
              </a:buClr>
              <a:buSzPct val="145000"/>
              <a:buFont typeface="Arial"/>
              <a:buNone/>
              <a:tabLst/>
              <a:defRPr/>
            </a:pPr>
            <a:r>
              <a:rPr kumimoji="0" lang="fr-FR" sz="2400" b="1" i="0" u="sng" strike="noStrike" kern="0" cap="none" spc="0" normalizeH="0" baseline="0" noProof="0" dirty="0">
                <a:ln>
                  <a:noFill/>
                </a:ln>
                <a:solidFill>
                  <a:srgbClr val="000000"/>
                </a:solidFill>
                <a:effectLst/>
                <a:uLnTx/>
                <a:uFillTx/>
                <a:latin typeface="Calibri"/>
                <a:cs typeface="Calibri"/>
                <a:sym typeface="Calibri"/>
              </a:rPr>
              <a:t>Proposition</a:t>
            </a:r>
            <a:r>
              <a:rPr kumimoji="0" lang="fr-FR" sz="2400" b="0" i="0" u="none" strike="noStrike" kern="0" cap="none" spc="0" normalizeH="0" baseline="0" noProof="0" dirty="0">
                <a:ln>
                  <a:noFill/>
                </a:ln>
                <a:solidFill>
                  <a:srgbClr val="000000"/>
                </a:solidFill>
                <a:effectLst/>
                <a:uLnTx/>
                <a:uFillTx/>
                <a:latin typeface="Calibri"/>
                <a:cs typeface="Calibri"/>
                <a:sym typeface="Calibri"/>
              </a:rPr>
              <a:t> de décomposition de la partie « DESIGN » pour des élèves:</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1</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ère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mettre en place le bandeau de DEL dans son environnement.</a:t>
            </a:r>
          </a:p>
          <a:p>
            <a:pPr marL="742950" marR="0" lvl="1" indent="-101600" algn="l" defTabSz="914400" rtl="0" eaLnBrk="1" fontAlgn="auto" latinLnBrk="0" hangingPunct="1">
              <a:lnSpc>
                <a:spcPct val="100000"/>
              </a:lnSpc>
              <a:spcBef>
                <a:spcPts val="400"/>
              </a:spcBef>
              <a:spcAft>
                <a:spcPts val="600"/>
              </a:spcAft>
              <a:buClr>
                <a:srgbClr val="1186C3"/>
              </a:buClr>
              <a:buSzPct val="145000"/>
              <a:buFont typeface="Arial"/>
              <a:buChar char="•"/>
              <a:tabLst/>
              <a:defRPr/>
            </a:pPr>
            <a:r>
              <a:rPr kumimoji="0" lang="fr-FR" sz="2000" b="0" i="0" u="none" strike="noStrike" kern="0" cap="none" spc="0" normalizeH="0" baseline="0" noProof="0" dirty="0">
                <a:ln>
                  <a:noFill/>
                </a:ln>
                <a:solidFill>
                  <a:srgbClr val="000000"/>
                </a:solidFill>
                <a:effectLst/>
                <a:uLnTx/>
                <a:uFillTx/>
                <a:latin typeface="Calibri"/>
                <a:cs typeface="Calibri"/>
                <a:sym typeface="Calibri"/>
              </a:rPr>
              <a:t>2</a:t>
            </a:r>
            <a:r>
              <a:rPr kumimoji="0" lang="fr-FR" sz="2000" b="0" i="0" u="none" strike="noStrike" kern="0" cap="none" spc="0" normalizeH="0" baseline="30000" noProof="0" dirty="0">
                <a:ln>
                  <a:noFill/>
                </a:ln>
                <a:solidFill>
                  <a:srgbClr val="000000"/>
                </a:solidFill>
                <a:effectLst/>
                <a:uLnTx/>
                <a:uFillTx/>
                <a:latin typeface="Calibri"/>
                <a:cs typeface="Calibri"/>
                <a:sym typeface="Calibri"/>
              </a:rPr>
              <a:t>ème</a:t>
            </a:r>
            <a:r>
              <a:rPr kumimoji="0" lang="fr-FR" sz="2000" b="0" i="0" u="none" strike="noStrike" kern="0" cap="none" spc="0" normalizeH="0" baseline="0" noProof="0" dirty="0">
                <a:ln>
                  <a:noFill/>
                </a:ln>
                <a:solidFill>
                  <a:srgbClr val="000000"/>
                </a:solidFill>
                <a:effectLst/>
                <a:uLnTx/>
                <a:uFillTx/>
                <a:latin typeface="Calibri"/>
                <a:cs typeface="Calibri"/>
                <a:sym typeface="Calibri"/>
              </a:rPr>
              <a:t> partie : identifier les conditions d’utilisations et les performances attendues de l’objet à créer.</a:t>
            </a:r>
          </a:p>
        </p:txBody>
      </p:sp>
    </p:spTree>
    <p:extLst>
      <p:ext uri="{BB962C8B-B14F-4D97-AF65-F5344CB8AC3E}">
        <p14:creationId xmlns:p14="http://schemas.microsoft.com/office/powerpoint/2010/main" val="2063539420"/>
      </p:ext>
    </p:extLst>
  </p:cSld>
  <p:clrMapOvr>
    <a:masterClrMapping/>
  </p:clrMapOvr>
</p:sld>
</file>

<file path=ppt/theme/theme1.xml><?xml version="1.0" encoding="utf-8"?>
<a:theme xmlns:a="http://schemas.openxmlformats.org/drawingml/2006/main" name="Parallaxe">
  <a:themeElements>
    <a:clrScheme name="Parallax">
      <a:dk1>
        <a:srgbClr val="000000"/>
      </a:dk1>
      <a:lt1>
        <a:srgbClr val="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1183</Words>
  <Application>Microsoft Office PowerPoint</Application>
  <PresentationFormat>Grand écran</PresentationFormat>
  <Paragraphs>184</Paragraphs>
  <Slides>19</Slides>
  <Notes>7</Notes>
  <HiddenSlides>0</HiddenSlides>
  <MMClips>5</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19</vt:i4>
      </vt:variant>
    </vt:vector>
  </HeadingPairs>
  <TitlesOfParts>
    <vt:vector size="22" baseType="lpstr">
      <vt:lpstr>Arial</vt:lpstr>
      <vt:lpstr>Calibri</vt:lpstr>
      <vt:lpstr>Parallaxe</vt:lpstr>
      <vt:lpstr>Exemples de situations déclenchantes et d’activités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Vers le véhicule autonome … Comment programmer un régulateur adaptatif ?</vt:lpstr>
      <vt:lpstr>Vers le véhicule autonome …  Comment programmer un maintien dans la voie ?</vt:lpstr>
      <vt:lpstr>Comment sortir d’un labyrinthe ?</vt:lpstr>
      <vt:lpstr>Présentation PowerPoint</vt:lpstr>
      <vt:lpstr>Présentation PowerPoint</vt:lpstr>
      <vt:lpstr>Présentation PowerPoint</vt:lpstr>
      <vt:lpstr>Présentation PowerPoint</vt:lpstr>
      <vt:lpstr>Présentation PowerPoint</vt:lpstr>
      <vt:lpstr>Présentation PowerPoint</vt:lpstr>
      <vt:lpstr>D’autres idées d’approches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Exemples de situations déclenchantes et d’activités</dc:title>
  <dc:creator>Fabrice Cizeron</dc:creator>
  <cp:lastModifiedBy>Fabrice Cizeron</cp:lastModifiedBy>
  <cp:revision>4</cp:revision>
  <dcterms:created xsi:type="dcterms:W3CDTF">2018-05-01T20:34:15Z</dcterms:created>
  <dcterms:modified xsi:type="dcterms:W3CDTF">2018-09-05T15:51:46Z</dcterms:modified>
</cp:coreProperties>
</file>