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30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546100" y="-4763"/>
            <a:ext cx="5014911" cy="6862763"/>
            <a:chOff x="2928938" y="-4763"/>
            <a:chExt cx="5014911" cy="6862763"/>
          </a:xfrm>
        </p:grpSpPr>
        <p:sp>
          <p:nvSpPr>
            <p:cNvPr id="24" name="Shape 24"/>
            <p:cNvSpPr/>
            <p:nvPr/>
          </p:nvSpPr>
          <p:spPr>
            <a:xfrm>
              <a:off x="3367087" y="-4763"/>
              <a:ext cx="1063624" cy="27828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6098"/>
                  </a:moveTo>
                  <a:lnTo>
                    <a:pt x="40298" y="120000"/>
                  </a:lnTo>
                  <a:lnTo>
                    <a:pt x="120000" y="0"/>
                  </a:lnTo>
                  <a:lnTo>
                    <a:pt x="77014" y="0"/>
                  </a:lnTo>
                  <a:lnTo>
                    <a:pt x="0" y="1160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5" name="Shape 25"/>
            <p:cNvSpPr/>
            <p:nvPr/>
          </p:nvSpPr>
          <p:spPr>
            <a:xfrm>
              <a:off x="2928938" y="-4763"/>
              <a:ext cx="1035049" cy="26733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1411" y="120000"/>
                  </a:moveTo>
                  <a:lnTo>
                    <a:pt x="120000" y="0"/>
                  </a:lnTo>
                  <a:lnTo>
                    <a:pt x="75644" y="0"/>
                  </a:lnTo>
                  <a:lnTo>
                    <a:pt x="0" y="115938"/>
                  </a:lnTo>
                  <a:lnTo>
                    <a:pt x="40306" y="119786"/>
                  </a:lnTo>
                  <a:lnTo>
                    <a:pt x="41411" y="12000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26" name="Shape 26"/>
            <p:cNvSpPr/>
            <p:nvPr/>
          </p:nvSpPr>
          <p:spPr>
            <a:xfrm>
              <a:off x="2928938" y="2582861"/>
              <a:ext cx="2693986" cy="42751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4696" y="120000"/>
                  </a:lnTo>
                  <a:lnTo>
                    <a:pt x="119999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27" name="Shape 27"/>
            <p:cNvSpPr/>
            <p:nvPr/>
          </p:nvSpPr>
          <p:spPr>
            <a:xfrm>
              <a:off x="3371850" y="2692400"/>
              <a:ext cx="3332161" cy="4165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0" y="0"/>
                  </a:lnTo>
                  <a:lnTo>
                    <a:pt x="11554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28" name="Shape 28"/>
            <p:cNvSpPr/>
            <p:nvPr/>
          </p:nvSpPr>
          <p:spPr>
            <a:xfrm>
              <a:off x="3367087" y="2687636"/>
              <a:ext cx="4576761" cy="41703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4" y="137"/>
                  </a:lnTo>
                  <a:lnTo>
                    <a:pt x="87492" y="120000"/>
                  </a:lnTo>
                  <a:lnTo>
                    <a:pt x="120000" y="120000"/>
                  </a:lnTo>
                  <a:lnTo>
                    <a:pt x="9365" y="26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29" name="Shape 29"/>
            <p:cNvSpPr/>
            <p:nvPr/>
          </p:nvSpPr>
          <p:spPr>
            <a:xfrm>
              <a:off x="2928938" y="2578100"/>
              <a:ext cx="3584574" cy="427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4030" y="4940"/>
                  </a:lnTo>
                  <a:lnTo>
                    <a:pt x="12116" y="2670"/>
                  </a:lnTo>
                  <a:lnTo>
                    <a:pt x="11957" y="2537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186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2928400" y="1380067"/>
            <a:ext cx="8574621" cy="2616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515376" y="3996267"/>
            <a:ext cx="6987645" cy="13885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5332412" y="5883275"/>
            <a:ext cx="4324043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072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panoramique avec légen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484311" y="4732864"/>
            <a:ext cx="1001871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"/>
          </p:nvPr>
        </p:nvSpPr>
        <p:spPr>
          <a:xfrm>
            <a:off x="2386011" y="932112"/>
            <a:ext cx="8225943" cy="3164975"/>
          </a:xfrm>
          <a:prstGeom prst="roundRect">
            <a:avLst>
              <a:gd name="adj" fmla="val 43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1484311" y="5299603"/>
            <a:ext cx="10018710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81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légend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484312" y="685800"/>
            <a:ext cx="10018710" cy="30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484312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658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itation avec légen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436810" y="3428998"/>
            <a:ext cx="8532814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8274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rte nom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484312" y="3308580"/>
            <a:ext cx="10018708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1484312" y="4777380"/>
            <a:ext cx="10018710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501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rte nom citati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484312" y="3886200"/>
            <a:ext cx="10018710" cy="8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r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1484312" y="4775200"/>
            <a:ext cx="10018710" cy="101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rai ou faux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1484312" y="685800"/>
            <a:ext cx="10018712" cy="2727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484312" y="3505200"/>
            <a:ext cx="10018712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4974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re et texte vertical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 rot="5400000">
            <a:off x="4931565" y="-780257"/>
            <a:ext cx="3124200" cy="100187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543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itre vertical et texte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 rot="5400000">
            <a:off x="8065139" y="2353315"/>
            <a:ext cx="5105399" cy="17703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 rot="5400000">
            <a:off x="2941482" y="-771371"/>
            <a:ext cx="5105399" cy="80197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652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0951856" y="5867130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13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572278" y="2666999"/>
            <a:ext cx="8930746" cy="21103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2572277" y="4777380"/>
            <a:ext cx="893074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399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484312" y="2666999"/>
            <a:ext cx="4895055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607967" y="2667000"/>
            <a:ext cx="4895056" cy="31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0972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72178" y="2658533"/>
            <a:ext cx="4607187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rgbClr val="1186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1484311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3"/>
          </p:nvPr>
        </p:nvSpPr>
        <p:spPr>
          <a:xfrm>
            <a:off x="6880486" y="2667000"/>
            <a:ext cx="4622536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rgbClr val="1186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4"/>
          </p:nvPr>
        </p:nvSpPr>
        <p:spPr>
          <a:xfrm>
            <a:off x="6607967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069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788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81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1484312" y="1600200"/>
            <a:ext cx="3549121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262032" y="685799"/>
            <a:ext cx="6240989" cy="51054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425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2"/>
          </p:nvPr>
        </p:nvSpPr>
        <p:spPr>
          <a:xfrm>
            <a:off x="1484312" y="2971800"/>
            <a:ext cx="3549121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553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 avec légen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482724" y="1752599"/>
            <a:ext cx="5426157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7594682" y="914400"/>
            <a:ext cx="3280973" cy="4572000"/>
          </a:xfrm>
          <a:prstGeom prst="roundRect">
            <a:avLst>
              <a:gd name="adj" fmla="val 42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1482724" y="3124199"/>
            <a:ext cx="5426157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863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150812" y="0"/>
            <a:ext cx="2436812" cy="6858000"/>
            <a:chOff x="1320800" y="0"/>
            <a:chExt cx="2436812" cy="6858000"/>
          </a:xfrm>
        </p:grpSpPr>
        <p:sp>
          <p:nvSpPr>
            <p:cNvPr id="11" name="Shape 11"/>
            <p:cNvSpPr/>
            <p:nvPr/>
          </p:nvSpPr>
          <p:spPr>
            <a:xfrm>
              <a:off x="1627187" y="0"/>
              <a:ext cx="1122363" cy="53292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034"/>
                  </a:moveTo>
                  <a:lnTo>
                    <a:pt x="26478" y="119999"/>
                  </a:lnTo>
                  <a:lnTo>
                    <a:pt x="120000" y="0"/>
                  </a:lnTo>
                  <a:lnTo>
                    <a:pt x="92842" y="0"/>
                  </a:lnTo>
                  <a:lnTo>
                    <a:pt x="0" y="1190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Shape 12"/>
            <p:cNvSpPr/>
            <p:nvPr/>
          </p:nvSpPr>
          <p:spPr>
            <a:xfrm>
              <a:off x="1320800" y="0"/>
              <a:ext cx="1117599" cy="52768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92897" y="0"/>
                  </a:lnTo>
                  <a:lnTo>
                    <a:pt x="0" y="119133"/>
                  </a:lnTo>
                  <a:lnTo>
                    <a:pt x="2676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3" name="Shape 13"/>
            <p:cNvSpPr/>
            <p:nvPr/>
          </p:nvSpPr>
          <p:spPr>
            <a:xfrm>
              <a:off x="1320800" y="5238750"/>
              <a:ext cx="1228724" cy="16192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4728" y="120000"/>
                  </a:lnTo>
                  <a:lnTo>
                    <a:pt x="12000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4" name="Shape 14"/>
            <p:cNvSpPr/>
            <p:nvPr/>
          </p:nvSpPr>
          <p:spPr>
            <a:xfrm>
              <a:off x="1627187" y="5291137"/>
              <a:ext cx="1495424" cy="1566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5796" y="120000"/>
                  </a:lnTo>
                  <a:lnTo>
                    <a:pt x="12000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15" name="Shape 15"/>
            <p:cNvSpPr/>
            <p:nvPr/>
          </p:nvSpPr>
          <p:spPr>
            <a:xfrm>
              <a:off x="1627187" y="5286375"/>
              <a:ext cx="2130424" cy="15716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63"/>
                  </a:moveTo>
                  <a:lnTo>
                    <a:pt x="84232" y="120000"/>
                  </a:lnTo>
                  <a:lnTo>
                    <a:pt x="120000" y="120000"/>
                  </a:lnTo>
                  <a:lnTo>
                    <a:pt x="13949" y="3272"/>
                  </a:lnTo>
                  <a:lnTo>
                    <a:pt x="0" y="0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16" name="Shape 16"/>
            <p:cNvSpPr/>
            <p:nvPr/>
          </p:nvSpPr>
          <p:spPr>
            <a:xfrm>
              <a:off x="1320800" y="5238750"/>
              <a:ext cx="1695450" cy="16192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0674" y="7058"/>
                  </a:lnTo>
                  <a:lnTo>
                    <a:pt x="17303" y="3176"/>
                  </a:lnTo>
                  <a:lnTo>
                    <a:pt x="17640" y="3176"/>
                  </a:lnTo>
                  <a:lnTo>
                    <a:pt x="17640" y="2823"/>
                  </a:lnTo>
                  <a:lnTo>
                    <a:pt x="17303" y="28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86966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635586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hyperlink" Target="http://www.ac-grenoble.fr/disciplines/sii/file/Technologie/Ressources/formation2018/1algorithmeprogrammation/2prisemainmbotarduinomblock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ac-grenoble.fr/disciplines/sii/file/Technologie/Ressources/formation2018/1algorithmeprogrammation/2prisemainmbotarduinomblock.zi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ED8966D-9BB0-44E5-957B-3A1AC0B5B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5480" y="1700808"/>
            <a:ext cx="10018712" cy="466355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>
                <a:hlinkClick r:id="rId2"/>
              </a:rPr>
              <a:t>Pilotage</a:t>
            </a:r>
            <a:r>
              <a:rPr lang="fr-FR" dirty="0"/>
              <a:t> du robot au clavier</a:t>
            </a:r>
            <a:br>
              <a:rPr lang="fr-FR" dirty="0"/>
            </a:br>
            <a:r>
              <a:rPr lang="fr-FR" dirty="0"/>
              <a:t>4 directions + arrêt si relâché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hlinkClick r:id="rId2"/>
              </a:rPr>
              <a:t>Affichage</a:t>
            </a:r>
            <a:r>
              <a:rPr lang="fr-FR" dirty="0"/>
              <a:t> d’une mesure de</a:t>
            </a:r>
            <a:br>
              <a:rPr lang="fr-FR" dirty="0"/>
            </a:br>
            <a:r>
              <a:rPr lang="fr-FR" dirty="0"/>
              <a:t>capteur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hlinkClick r:id="rId2"/>
              </a:rPr>
              <a:t>Avance</a:t>
            </a:r>
            <a:r>
              <a:rPr lang="fr-FR" dirty="0"/>
              <a:t> jusqu’à un obstacle en mode connecté</a:t>
            </a:r>
          </a:p>
          <a:p>
            <a:pPr marL="514350" indent="-514350">
              <a:buFont typeface="+mj-lt"/>
              <a:buAutoNum type="arabicPeriod"/>
            </a:pP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>
                <a:hlinkClick r:id="rId2"/>
              </a:rPr>
              <a:t>Avance</a:t>
            </a:r>
            <a:r>
              <a:rPr lang="fr-FR" dirty="0"/>
              <a:t> jusqu’à un obstacle en mode autonome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171FDF7-8498-4D24-8BDC-F174035AE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136482"/>
            <a:ext cx="6771929" cy="582960"/>
          </a:xfrm>
        </p:spPr>
        <p:txBody>
          <a:bodyPr>
            <a:normAutofit fontScale="90000"/>
          </a:bodyPr>
          <a:lstStyle/>
          <a:p>
            <a:r>
              <a:rPr lang="fr-FR" dirty="0"/>
              <a:t>Découverte programmation avec </a:t>
            </a:r>
            <a:r>
              <a:rPr lang="fr-FR" dirty="0" err="1"/>
              <a:t>mBloc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56BC1C1-2CB3-43E4-8694-8CFDF848C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187" y="2261090"/>
            <a:ext cx="2833016" cy="68911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EC432ED-F895-4417-9FDA-C3EB1F9A6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187" y="3128555"/>
            <a:ext cx="3351929" cy="8736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F443465-FA8F-4513-9DE5-90283AAD09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187" y="5394624"/>
            <a:ext cx="2171700" cy="7905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999352-A673-4B06-B7AD-6F1EB9371E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1187" y="4342662"/>
            <a:ext cx="2321615" cy="711463"/>
          </a:xfrm>
          <a:prstGeom prst="rect">
            <a:avLst/>
          </a:prstGeom>
        </p:spPr>
      </p:pic>
      <p:sp>
        <p:nvSpPr>
          <p:cNvPr id="8" name="Shape 163">
            <a:extLst>
              <a:ext uri="{FF2B5EF4-FFF2-40B4-BE49-F238E27FC236}">
                <a16:creationId xmlns:a16="http://schemas.microsoft.com/office/drawing/2014/main" id="{D7F541C2-C46A-4DC6-A8BE-AC4D6E3D6B19}"/>
              </a:ext>
            </a:extLst>
          </p:cNvPr>
          <p:cNvSpPr txBox="1">
            <a:spLocks/>
          </p:cNvSpPr>
          <p:nvPr/>
        </p:nvSpPr>
        <p:spPr>
          <a:xfrm>
            <a:off x="2548553" y="875007"/>
            <a:ext cx="7094893" cy="5829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marR="0" lvl="0" indent="-64770" algn="l" rtl="0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lnSpc>
                <a:spcPct val="100000"/>
              </a:lnSpc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lnSpc>
                <a:spcPct val="100000"/>
              </a:lnSpc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82550" marR="0" lvl="0" indent="0" algn="l" defTabSz="914400" rtl="0" eaLnBrk="1" fontAlgn="auto" latinLnBrk="0" hangingPunct="1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ct val="145000"/>
              <a:buFont typeface="Arial"/>
              <a:buNone/>
              <a:tabLst/>
              <a:defRPr/>
            </a:pP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2"/>
              </a:rPr>
              <a:t>Document : Premiers pas avec </a:t>
            </a:r>
            <a:r>
              <a:rPr kumimoji="0" lang="fr-FR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2"/>
              </a:rPr>
              <a:t>mBlock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82550" marR="0" lvl="0" indent="0" algn="r" defTabSz="914400" rtl="0" eaLnBrk="1" fontAlgn="auto" latinLnBrk="0" hangingPunct="1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ct val="145000"/>
              <a:buFont typeface="Arial"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réalisé par 3 collègues du collège de Trévoux : Nicolas Raymond, Jérémie </a:t>
            </a: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Cleau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et Thomas </a:t>
            </a: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Rabut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8127085-A1FD-46B3-9D7C-493327B6C3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15005">
            <a:off x="10024155" y="1577128"/>
            <a:ext cx="1766879" cy="226616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B493FB-4B94-4F78-B3EC-F34C5666D0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33482">
            <a:off x="10113393" y="3965497"/>
            <a:ext cx="1683373" cy="2383389"/>
          </a:xfrm>
          <a:prstGeom prst="rect">
            <a:avLst/>
          </a:prstGeom>
        </p:spPr>
      </p:pic>
      <p:sp>
        <p:nvSpPr>
          <p:cNvPr id="11" name="Rectangle : coins arrondis 10">
            <a:hlinkClick r:id="rId2"/>
            <a:extLst>
              <a:ext uri="{FF2B5EF4-FFF2-40B4-BE49-F238E27FC236}">
                <a16:creationId xmlns:a16="http://schemas.microsoft.com/office/drawing/2014/main" id="{1433BDA9-35F6-4F72-B5AB-00E9F36BB200}"/>
              </a:ext>
            </a:extLst>
          </p:cNvPr>
          <p:cNvSpPr/>
          <p:nvPr/>
        </p:nvSpPr>
        <p:spPr>
          <a:xfrm>
            <a:off x="2553031" y="5740455"/>
            <a:ext cx="2139525" cy="642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Lien vers les solutions</a:t>
            </a: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8358B068-4633-446D-89AC-FA9381A7B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466" y="0"/>
            <a:ext cx="2103785" cy="94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2DEAC93-3710-444A-80A2-FD8C7B6199AD}"/>
              </a:ext>
            </a:extLst>
          </p:cNvPr>
          <p:cNvSpPr txBox="1"/>
          <p:nvPr/>
        </p:nvSpPr>
        <p:spPr>
          <a:xfrm>
            <a:off x="9643446" y="940951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Formations 2017-2018</a:t>
            </a:r>
          </a:p>
        </p:txBody>
      </p:sp>
    </p:spTree>
    <p:extLst>
      <p:ext uri="{BB962C8B-B14F-4D97-AF65-F5344CB8AC3E}">
        <p14:creationId xmlns:p14="http://schemas.microsoft.com/office/powerpoint/2010/main" val="164007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ED8966D-9BB0-44E5-957B-3A1AC0B5B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1700808"/>
            <a:ext cx="10018712" cy="4090391"/>
          </a:xfrm>
        </p:spPr>
        <p:txBody>
          <a:bodyPr/>
          <a:lstStyle/>
          <a:p>
            <a:pPr marL="342900" indent="-342900"/>
            <a:r>
              <a:rPr lang="fr-FR" dirty="0">
                <a:hlinkClick r:id="rId2"/>
              </a:rPr>
              <a:t>Découverte des modules Grove</a:t>
            </a:r>
            <a:endParaRPr lang="fr-FR" dirty="0"/>
          </a:p>
          <a:p>
            <a:pPr marL="342900" indent="-342900"/>
            <a:endParaRPr lang="fr-FR" dirty="0"/>
          </a:p>
          <a:p>
            <a:pPr marL="342900" indent="-342900"/>
            <a:endParaRPr lang="fr-FR" dirty="0"/>
          </a:p>
          <a:p>
            <a:pPr marL="342900" indent="-342900"/>
            <a:endParaRPr lang="fr-FR" dirty="0"/>
          </a:p>
          <a:p>
            <a:pPr marL="342900" indent="-342900"/>
            <a:endParaRPr lang="fr-FR" dirty="0"/>
          </a:p>
          <a:p>
            <a:pPr marL="342900" indent="-342900"/>
            <a:endParaRPr lang="fr-FR" dirty="0"/>
          </a:p>
          <a:p>
            <a:pPr marL="342900" indent="-342900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171FDF7-8498-4D24-8BDC-F174035AE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136482"/>
            <a:ext cx="9217024" cy="582960"/>
          </a:xfrm>
        </p:spPr>
        <p:txBody>
          <a:bodyPr>
            <a:normAutofit fontScale="90000"/>
          </a:bodyPr>
          <a:lstStyle/>
          <a:p>
            <a:r>
              <a:rPr lang="fr-FR" dirty="0"/>
              <a:t>Découverte programmation Arduino + Grove</a:t>
            </a:r>
          </a:p>
        </p:txBody>
      </p:sp>
      <p:sp>
        <p:nvSpPr>
          <p:cNvPr id="8" name="Shape 163">
            <a:extLst>
              <a:ext uri="{FF2B5EF4-FFF2-40B4-BE49-F238E27FC236}">
                <a16:creationId xmlns:a16="http://schemas.microsoft.com/office/drawing/2014/main" id="{D7F541C2-C46A-4DC6-A8BE-AC4D6E3D6B19}"/>
              </a:ext>
            </a:extLst>
          </p:cNvPr>
          <p:cNvSpPr txBox="1">
            <a:spLocks/>
          </p:cNvSpPr>
          <p:nvPr/>
        </p:nvSpPr>
        <p:spPr>
          <a:xfrm>
            <a:off x="2442721" y="855654"/>
            <a:ext cx="7094893" cy="5829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85750" marR="0" lvl="0" indent="-64770" algn="l" rtl="0">
              <a:lnSpc>
                <a:spcPct val="100000"/>
              </a:lnSpc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lnSpc>
                <a:spcPct val="100000"/>
              </a:lnSpc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lnSpc>
                <a:spcPct val="100000"/>
              </a:lnSpc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lnSpc>
                <a:spcPct val="100000"/>
              </a:lnSpc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82550" marR="0" lvl="0" indent="0" algn="l" defTabSz="914400" rtl="0" eaLnBrk="1" fontAlgn="auto" latinLnBrk="0" hangingPunct="1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ct val="145000"/>
              <a:buFont typeface="Arial"/>
              <a:buNone/>
              <a:tabLst/>
              <a:defRPr/>
            </a:pPr>
            <a:r>
              <a:rPr kumimoji="0" lang="fr-F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2"/>
              </a:rPr>
              <a:t>Document : Premiers pas avec </a:t>
            </a:r>
            <a:r>
              <a:rPr kumimoji="0" lang="fr-FR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  <a:hlinkClick r:id="rId2"/>
              </a:rPr>
              <a:t>mBlock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82550" marR="0" lvl="0" indent="0" algn="r" defTabSz="914400" rtl="0" eaLnBrk="1" fontAlgn="auto" latinLnBrk="0" hangingPunct="1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1186C3"/>
              </a:buClr>
              <a:buSzPct val="145000"/>
              <a:buFont typeface="Arial"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réalisé par 3 collègues du collège de Trévoux (01) : Nicolas Raymond, Jérémie </a:t>
            </a: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Cleau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et Thomas </a:t>
            </a: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Rabut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61BF0E9-1333-46F8-A5FF-D8412B616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5306">
            <a:off x="6076897" y="2973576"/>
            <a:ext cx="2314575" cy="31813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C874692-DAEA-41A2-AE8F-03C5D57B1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14353">
            <a:off x="2586076" y="2773793"/>
            <a:ext cx="2655752" cy="37441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537900A-4EB0-4614-93D5-CB505F11C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5005">
            <a:off x="9525227" y="886426"/>
            <a:ext cx="2295870" cy="294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7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Parallaxe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73</Words>
  <Application>Microsoft Office PowerPoint</Application>
  <PresentationFormat>Grand écran</PresentationFormat>
  <Paragraphs>18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Parallaxe</vt:lpstr>
      <vt:lpstr>Découverte programmation avec mBloc</vt:lpstr>
      <vt:lpstr>Découverte programmation Arduino + Grove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Découverte programmation mBot</dc:title>
  <dc:creator>Fabrice Cizeron</dc:creator>
  <cp:lastModifiedBy>Fabrice Cizeron</cp:lastModifiedBy>
  <cp:revision>3</cp:revision>
  <dcterms:created xsi:type="dcterms:W3CDTF">2018-05-03T21:21:12Z</dcterms:created>
  <dcterms:modified xsi:type="dcterms:W3CDTF">2018-09-05T15:43:40Z</dcterms:modified>
</cp:coreProperties>
</file>