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09" r:id="rId2"/>
    <p:sldId id="310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427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C1794-6BC7-4314-85C1-CA1C393C63E7}" type="datetimeFigureOut">
              <a:rPr lang="fr-FR" smtClean="0"/>
              <a:t>05/09/2018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4B7BB-FCF8-4248-85DC-855AC060EA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499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5627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0806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-FR" dirty="0"/>
              <a:t>On prend le temps ici de</a:t>
            </a:r>
            <a:r>
              <a:rPr lang="fr-FR" baseline="0" dirty="0"/>
              <a:t> proposer aux collègues de faire la mise en route et la mise à jour de leurs routeurs avec eux pendant la matinée !</a:t>
            </a:r>
          </a:p>
        </p:txBody>
      </p:sp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1696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fr-FR" dirty="0"/>
              <a:t>Insister auprès des collègues sur</a:t>
            </a:r>
            <a:r>
              <a:rPr lang="fr-FR" baseline="0" dirty="0"/>
              <a:t> le fait que ces activités ont été testés avec des élèves !</a:t>
            </a:r>
            <a:endParaRPr dirty="0"/>
          </a:p>
        </p:txBody>
      </p:sp>
      <p:sp>
        <p:nvSpPr>
          <p:cNvPr id="239" name="Shape 2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1626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  <p:sp>
        <p:nvSpPr>
          <p:cNvPr id="239" name="Shape 2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5926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fr-F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Shape 2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9312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fr-F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6726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fr-F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4980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fr-F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3108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fr-F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924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Shape 23"/>
          <p:cNvGrpSpPr/>
          <p:nvPr/>
        </p:nvGrpSpPr>
        <p:grpSpPr>
          <a:xfrm>
            <a:off x="546100" y="-4763"/>
            <a:ext cx="5014911" cy="6862763"/>
            <a:chOff x="2928938" y="-4763"/>
            <a:chExt cx="5014911" cy="6862763"/>
          </a:xfrm>
        </p:grpSpPr>
        <p:sp>
          <p:nvSpPr>
            <p:cNvPr id="24" name="Shape 24"/>
            <p:cNvSpPr/>
            <p:nvPr/>
          </p:nvSpPr>
          <p:spPr>
            <a:xfrm>
              <a:off x="3367087" y="-4763"/>
              <a:ext cx="1063624" cy="27828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6098"/>
                  </a:moveTo>
                  <a:lnTo>
                    <a:pt x="40298" y="120000"/>
                  </a:lnTo>
                  <a:lnTo>
                    <a:pt x="120000" y="0"/>
                  </a:lnTo>
                  <a:lnTo>
                    <a:pt x="77014" y="0"/>
                  </a:lnTo>
                  <a:lnTo>
                    <a:pt x="0" y="1160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5" name="Shape 25"/>
            <p:cNvSpPr/>
            <p:nvPr/>
          </p:nvSpPr>
          <p:spPr>
            <a:xfrm>
              <a:off x="2928938" y="-4763"/>
              <a:ext cx="1035049" cy="26733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1411" y="120000"/>
                  </a:moveTo>
                  <a:lnTo>
                    <a:pt x="120000" y="0"/>
                  </a:lnTo>
                  <a:lnTo>
                    <a:pt x="75644" y="0"/>
                  </a:lnTo>
                  <a:lnTo>
                    <a:pt x="0" y="115938"/>
                  </a:lnTo>
                  <a:lnTo>
                    <a:pt x="40306" y="119786"/>
                  </a:lnTo>
                  <a:lnTo>
                    <a:pt x="41411" y="12000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26" name="Shape 26"/>
            <p:cNvSpPr/>
            <p:nvPr/>
          </p:nvSpPr>
          <p:spPr>
            <a:xfrm>
              <a:off x="2928938" y="2582861"/>
              <a:ext cx="2693986" cy="42751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14696" y="120000"/>
                  </a:lnTo>
                  <a:lnTo>
                    <a:pt x="119999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27" name="Shape 27"/>
            <p:cNvSpPr/>
            <p:nvPr/>
          </p:nvSpPr>
          <p:spPr>
            <a:xfrm>
              <a:off x="3371850" y="2692400"/>
              <a:ext cx="3332161" cy="4165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0" y="0"/>
                  </a:lnTo>
                  <a:lnTo>
                    <a:pt x="115540" y="12000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0B5982"/>
            </a:solidFill>
            <a:ln>
              <a:noFill/>
            </a:ln>
          </p:spPr>
        </p:sp>
        <p:sp>
          <p:nvSpPr>
            <p:cNvPr id="28" name="Shape 28"/>
            <p:cNvSpPr/>
            <p:nvPr/>
          </p:nvSpPr>
          <p:spPr>
            <a:xfrm>
              <a:off x="3367087" y="2687636"/>
              <a:ext cx="4576761" cy="41703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4" y="137"/>
                  </a:lnTo>
                  <a:lnTo>
                    <a:pt x="87492" y="120000"/>
                  </a:lnTo>
                  <a:lnTo>
                    <a:pt x="120000" y="120000"/>
                  </a:lnTo>
                  <a:lnTo>
                    <a:pt x="9365" y="2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86C3"/>
            </a:solidFill>
            <a:ln>
              <a:noFill/>
            </a:ln>
          </p:spPr>
        </p:sp>
        <p:sp>
          <p:nvSpPr>
            <p:cNvPr id="29" name="Shape 29"/>
            <p:cNvSpPr/>
            <p:nvPr/>
          </p:nvSpPr>
          <p:spPr>
            <a:xfrm>
              <a:off x="2928938" y="2578100"/>
              <a:ext cx="3584574" cy="4279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4030" y="4940"/>
                  </a:lnTo>
                  <a:lnTo>
                    <a:pt x="12116" y="2670"/>
                  </a:lnTo>
                  <a:lnTo>
                    <a:pt x="11957" y="2537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0186" y="12000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</p:sp>
      </p:grpSp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2928400" y="1380067"/>
            <a:ext cx="8574621" cy="2616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4515376" y="3996267"/>
            <a:ext cx="6987645" cy="13885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5332412" y="5883275"/>
            <a:ext cx="4324043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3896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panoramique avec légend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1484311" y="4732864"/>
            <a:ext cx="10018710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2386011" y="932112"/>
            <a:ext cx="8225943" cy="3164975"/>
          </a:xfrm>
          <a:prstGeom prst="roundRect">
            <a:avLst>
              <a:gd name="adj" fmla="val 4380"/>
            </a:avLst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1484311" y="5299603"/>
            <a:ext cx="10018710" cy="493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130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légend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484312" y="685800"/>
            <a:ext cx="100187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1484312" y="4343400"/>
            <a:ext cx="10018712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3678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itation avec légende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/>
        </p:nvSpPr>
        <p:spPr>
          <a:xfrm>
            <a:off x="1598612" y="863023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fr-FR" sz="8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0893425" y="2819399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fr-FR" sz="8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2208211" y="685800"/>
            <a:ext cx="8990012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2436810" y="3428998"/>
            <a:ext cx="8532814" cy="38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2"/>
          </p:nvPr>
        </p:nvSpPr>
        <p:spPr>
          <a:xfrm>
            <a:off x="1484311" y="4343400"/>
            <a:ext cx="10018710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3173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rte nom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1484312" y="3308580"/>
            <a:ext cx="10018708" cy="146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1484312" y="4777380"/>
            <a:ext cx="10018710" cy="86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3944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rte nom citation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/>
        </p:nvSpPr>
        <p:spPr>
          <a:xfrm>
            <a:off x="1598612" y="863023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fr-FR" sz="8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10893425" y="2819399"/>
            <a:ext cx="609599" cy="5847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fr-FR" sz="8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2208211" y="685800"/>
            <a:ext cx="8990012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1484312" y="3886200"/>
            <a:ext cx="10018710" cy="88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285750" marR="0" lvl="0" indent="-285750" algn="r" rtl="0">
              <a:spcBef>
                <a:spcPts val="4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2"/>
          </p:nvPr>
        </p:nvSpPr>
        <p:spPr>
          <a:xfrm>
            <a:off x="1484312" y="4775200"/>
            <a:ext cx="10018710" cy="101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3994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rai ou faux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1484312" y="685800"/>
            <a:ext cx="10018712" cy="27273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1484312" y="3505200"/>
            <a:ext cx="10018712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285750" marR="0" lvl="0" indent="-285750" algn="l" rtl="0">
              <a:spcBef>
                <a:spcPts val="5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2"/>
          </p:nvPr>
        </p:nvSpPr>
        <p:spPr>
          <a:xfrm>
            <a:off x="1484311" y="4343400"/>
            <a:ext cx="10018712" cy="144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6580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re et texte vertical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 rot="5400000">
            <a:off x="4931565" y="-780257"/>
            <a:ext cx="3124200" cy="100187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64770" algn="l" rtl="0">
              <a:spcBef>
                <a:spcPts val="4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4893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itre vertical et texte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 rot="5400000">
            <a:off x="8065139" y="2353315"/>
            <a:ext cx="5105399" cy="177036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 rot="5400000">
            <a:off x="2941482" y="-771371"/>
            <a:ext cx="5105399" cy="801974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64770" algn="l" rtl="0">
              <a:spcBef>
                <a:spcPts val="4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23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712" cy="312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lvl="0" indent="-64770" algn="l" rtl="0">
              <a:spcBef>
                <a:spcPts val="4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10951856" y="5867130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550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re de sec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2572278" y="2666999"/>
            <a:ext cx="8930746" cy="211038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2572277" y="4777380"/>
            <a:ext cx="8930748" cy="860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796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1484312" y="2666999"/>
            <a:ext cx="4895055" cy="312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lvl="0" indent="-120015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84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56844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6607967" y="2667000"/>
            <a:ext cx="4895056" cy="3124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lvl="0" indent="-120015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84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56844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240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is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1772178" y="2658533"/>
            <a:ext cx="4607187" cy="5762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5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800" b="0" i="0" u="none" strike="noStrike" cap="none">
                <a:solidFill>
                  <a:srgbClr val="1186C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1484311" y="3335337"/>
            <a:ext cx="4895056" cy="2455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120015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84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56844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3"/>
          </p:nvPr>
        </p:nvSpPr>
        <p:spPr>
          <a:xfrm>
            <a:off x="6880486" y="2667000"/>
            <a:ext cx="4622536" cy="5762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5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800" b="0" i="0" u="none" strike="noStrike" cap="none">
                <a:solidFill>
                  <a:srgbClr val="1186C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4"/>
          </p:nvPr>
        </p:nvSpPr>
        <p:spPr>
          <a:xfrm>
            <a:off x="6607967" y="3335337"/>
            <a:ext cx="4895056" cy="2455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marR="0" lvl="0" indent="-120015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84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56844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6096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811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8109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0315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85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0064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u avec légende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484312" y="1600200"/>
            <a:ext cx="3549121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5262032" y="685799"/>
            <a:ext cx="6240989" cy="51054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lvl="0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20015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384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42544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2"/>
          </p:nvPr>
        </p:nvSpPr>
        <p:spPr>
          <a:xfrm>
            <a:off x="1484312" y="2971800"/>
            <a:ext cx="3549121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864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 avec légend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1482724" y="1752599"/>
            <a:ext cx="5426157" cy="13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7594682" y="914400"/>
            <a:ext cx="3280973" cy="4572000"/>
          </a:xfrm>
          <a:prstGeom prst="roundRect">
            <a:avLst>
              <a:gd name="adj" fmla="val 4280"/>
            </a:avLst>
          </a:prstGeom>
          <a:noFill/>
          <a:ln w="381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1482724" y="3124199"/>
            <a:ext cx="5426157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600"/>
              </a:spcAft>
              <a:buClr>
                <a:srgbClr val="1186C3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065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150812" y="0"/>
            <a:ext cx="2436812" cy="6858000"/>
            <a:chOff x="1320800" y="0"/>
            <a:chExt cx="2436812" cy="6858000"/>
          </a:xfrm>
        </p:grpSpPr>
        <p:sp>
          <p:nvSpPr>
            <p:cNvPr id="11" name="Shape 11"/>
            <p:cNvSpPr/>
            <p:nvPr/>
          </p:nvSpPr>
          <p:spPr>
            <a:xfrm>
              <a:off x="1627187" y="0"/>
              <a:ext cx="1122363" cy="53292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9034"/>
                  </a:moveTo>
                  <a:lnTo>
                    <a:pt x="26478" y="119999"/>
                  </a:lnTo>
                  <a:lnTo>
                    <a:pt x="120000" y="0"/>
                  </a:lnTo>
                  <a:lnTo>
                    <a:pt x="92842" y="0"/>
                  </a:lnTo>
                  <a:lnTo>
                    <a:pt x="0" y="1190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2" name="Shape 12"/>
            <p:cNvSpPr/>
            <p:nvPr/>
          </p:nvSpPr>
          <p:spPr>
            <a:xfrm>
              <a:off x="1320800" y="0"/>
              <a:ext cx="1117599" cy="5276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0"/>
                  </a:moveTo>
                  <a:lnTo>
                    <a:pt x="92897" y="0"/>
                  </a:lnTo>
                  <a:lnTo>
                    <a:pt x="0" y="119133"/>
                  </a:lnTo>
                  <a:lnTo>
                    <a:pt x="2676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3" name="Shape 13"/>
            <p:cNvSpPr/>
            <p:nvPr/>
          </p:nvSpPr>
          <p:spPr>
            <a:xfrm>
              <a:off x="1320800" y="5238750"/>
              <a:ext cx="1228724" cy="16192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14728" y="120000"/>
                  </a:lnTo>
                  <a:lnTo>
                    <a:pt x="12000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4" name="Shape 14"/>
            <p:cNvSpPr/>
            <p:nvPr/>
          </p:nvSpPr>
          <p:spPr>
            <a:xfrm>
              <a:off x="1627187" y="5291137"/>
              <a:ext cx="1495424" cy="15668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15796" y="120000"/>
                  </a:lnTo>
                  <a:lnTo>
                    <a:pt x="12000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982"/>
            </a:solidFill>
            <a:ln>
              <a:noFill/>
            </a:ln>
          </p:spPr>
        </p:sp>
        <p:sp>
          <p:nvSpPr>
            <p:cNvPr id="15" name="Shape 15"/>
            <p:cNvSpPr/>
            <p:nvPr/>
          </p:nvSpPr>
          <p:spPr>
            <a:xfrm>
              <a:off x="1627187" y="5286375"/>
              <a:ext cx="2130424" cy="15716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363"/>
                  </a:moveTo>
                  <a:lnTo>
                    <a:pt x="84232" y="120000"/>
                  </a:lnTo>
                  <a:lnTo>
                    <a:pt x="120000" y="120000"/>
                  </a:lnTo>
                  <a:lnTo>
                    <a:pt x="13949" y="3272"/>
                  </a:lnTo>
                  <a:lnTo>
                    <a:pt x="0" y="0"/>
                  </a:lnTo>
                  <a:lnTo>
                    <a:pt x="0" y="363"/>
                  </a:lnTo>
                  <a:close/>
                </a:path>
              </a:pathLst>
            </a:custGeom>
            <a:solidFill>
              <a:srgbClr val="1186C3"/>
            </a:solidFill>
            <a:ln>
              <a:noFill/>
            </a:ln>
          </p:spPr>
        </p:sp>
        <p:sp>
          <p:nvSpPr>
            <p:cNvPr id="16" name="Shape 16"/>
            <p:cNvSpPr/>
            <p:nvPr/>
          </p:nvSpPr>
          <p:spPr>
            <a:xfrm>
              <a:off x="1320800" y="5238750"/>
              <a:ext cx="1695450" cy="16192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20674" y="7058"/>
                  </a:lnTo>
                  <a:lnTo>
                    <a:pt x="17303" y="3176"/>
                  </a:lnTo>
                  <a:lnTo>
                    <a:pt x="17640" y="3176"/>
                  </a:lnTo>
                  <a:lnTo>
                    <a:pt x="17640" y="2823"/>
                  </a:lnTo>
                  <a:lnTo>
                    <a:pt x="17303" y="282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6966" y="120000"/>
                  </a:lnTo>
                  <a:lnTo>
                    <a:pt x="120000" y="12000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</p:sp>
      </p:grp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484311" y="685800"/>
            <a:ext cx="10018712" cy="17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1484309" y="2666999"/>
            <a:ext cx="10018712" cy="312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85750" marR="0" lvl="0" indent="-64770" algn="l" rtl="0">
              <a:spcBef>
                <a:spcPts val="4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1600" algn="l" rtl="0">
              <a:spcBef>
                <a:spcPts val="40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00150" marR="0" lvl="2" indent="-120014" algn="l" rtl="0">
              <a:spcBef>
                <a:spcPts val="36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543050" marR="0" lvl="3" indent="-24130" algn="l" rtl="0">
              <a:spcBef>
                <a:spcPts val="32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00250" marR="0" lvl="4" indent="-4254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99695" algn="l" rtl="0">
              <a:spcBef>
                <a:spcPts val="280"/>
              </a:spcBef>
              <a:spcAft>
                <a:spcPts val="600"/>
              </a:spcAft>
              <a:buClr>
                <a:srgbClr val="1186C3"/>
              </a:buClr>
              <a:buSzPct val="145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2572278" y="5883275"/>
            <a:ext cx="7084176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10951856" y="5883275"/>
            <a:ext cx="551166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FR"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56350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vimeopro.com/videoformation/focus-academie-de-grenoble/video/20185051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-grenoble.fr/disciplines/sii/file/Technologie/Ressources/formation2018/4activitesreseau/Synthesevaluation.zip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www.netacad.com/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www.ac-grenoble.fr/disciplines/sii/file/Technologie/Ressources/formation/2RESEAU09.zip" TargetMode="External"/><Relationship Id="rId4" Type="http://schemas.openxmlformats.org/officeDocument/2006/relationships/hyperlink" Target="http://www.ac-grenoble.fr/disciplines/sii/download.php?lng=fr&amp;pg=877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c-grenoble.fr/disciplines/sii/news.php?lng=fr&amp;pg=870" TargetMode="External"/><Relationship Id="rId5" Type="http://schemas.openxmlformats.org/officeDocument/2006/relationships/image" Target="../media/image11.png"/><Relationship Id="rId10" Type="http://schemas.openxmlformats.org/officeDocument/2006/relationships/hyperlink" Target="0%20-%20Activit&#233;s%20formation%202017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09233390/546e6bf2b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play.google.com/store/apps/details?id=com.pas.webcam" TargetMode="External"/><Relationship Id="rId7" Type="http://schemas.openxmlformats.org/officeDocument/2006/relationships/hyperlink" Target="https://play.google.com/store/apps/details?id=ar.com.lrusso.tinyftpserver.free&amp;hl=f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lay.google.com/store/apps/details?id=com.overlook.android.fing" TargetMode="External"/><Relationship Id="rId5" Type="http://schemas.openxmlformats.org/officeDocument/2006/relationships/hyperlink" Target="https://play.google.com/store/apps/details?id=jp.ubi.common.http.server" TargetMode="External"/><Relationship Id="rId4" Type="http://schemas.openxmlformats.org/officeDocument/2006/relationships/hyperlink" Target="https://play.google.com/store/apps/details?id=com.mm.network" TargetMode="Externa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openxmlformats.org/officeDocument/2006/relationships/hyperlink" Target="Contenu%20stagiaires/Activit&#233;s%20formation/2%20Formation%20aux%20r&#233;seaux/2%20RESEAU1%20-%20Dessine%20moi%20le%20r&#233;seau%20du%20coll&#232;g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hyperlink" Target="Contenu%20stagiaires/Activit&#233;s%20formation/2%20Formation%20aux%20r&#233;seaux/2%20RESEAU0%20-%20Initiation%20&#224;%20Packet%20Tracer%20-%20vid&#233;os" TargetMode="External"/><Relationship Id="rId10" Type="http://schemas.openxmlformats.org/officeDocument/2006/relationships/image" Target="../media/image20.png"/><Relationship Id="rId4" Type="http://schemas.openxmlformats.org/officeDocument/2006/relationships/hyperlink" Target="http://www.ac-grenoble.fr/disciplines/sii/file/Technologie/Ressources/formation/2RESEAU00.zip" TargetMode="External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hyperlink" Target="http://www.ac-grenoble.fr/disciplines/sii/file/Technologie/Ressources/formation/2RESEAU00.zip" TargetMode="External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-grenoble.fr/disciplines/sii/file/Technologie/Ressources/formation2018/4activitesreseau/algorithmederoutage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c-grenoble.fr/disciplines/sii/file/Technologie/Ressources/formation/2RESEAU00.zip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/>
        </p:nvSpPr>
        <p:spPr>
          <a:xfrm>
            <a:off x="4427400" y="5437425"/>
            <a:ext cx="3337200" cy="12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Comprendre le fonctionnement d’un réseau informatique</a:t>
            </a:r>
          </a:p>
        </p:txBody>
      </p:sp>
      <p:sp>
        <p:nvSpPr>
          <p:cNvPr id="203" name="Shape 203"/>
          <p:cNvSpPr txBox="1"/>
          <p:nvPr/>
        </p:nvSpPr>
        <p:spPr>
          <a:xfrm>
            <a:off x="556950" y="4380325"/>
            <a:ext cx="3276000" cy="116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 attendu de fin de cycle</a:t>
            </a:r>
          </a:p>
        </p:txBody>
      </p:sp>
      <p:sp>
        <p:nvSpPr>
          <p:cNvPr id="204" name="Shape 204"/>
          <p:cNvSpPr/>
          <p:nvPr/>
        </p:nvSpPr>
        <p:spPr>
          <a:xfrm rot="-8775714">
            <a:off x="3263791" y="5391994"/>
            <a:ext cx="1588051" cy="225818"/>
          </a:xfrm>
          <a:prstGeom prst="leftArrow">
            <a:avLst>
              <a:gd name="adj1" fmla="val 50000"/>
              <a:gd name="adj2" fmla="val 61025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5" name="Shape 205"/>
          <p:cNvSpPr/>
          <p:nvPr/>
        </p:nvSpPr>
        <p:spPr>
          <a:xfrm rot="3140113">
            <a:off x="2889132" y="4628541"/>
            <a:ext cx="2581988" cy="225916"/>
          </a:xfrm>
          <a:prstGeom prst="leftArrow">
            <a:avLst>
              <a:gd name="adj1" fmla="val 50000"/>
              <a:gd name="adj2" fmla="val 61025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6" name="Shape 206"/>
          <p:cNvSpPr/>
          <p:nvPr/>
        </p:nvSpPr>
        <p:spPr>
          <a:xfrm rot="8198021">
            <a:off x="6828451" y="4715896"/>
            <a:ext cx="2173256" cy="257221"/>
          </a:xfrm>
          <a:prstGeom prst="leftArrow">
            <a:avLst>
              <a:gd name="adj1" fmla="val 50000"/>
              <a:gd name="adj2" fmla="val 61025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7" name="Shape 207"/>
          <p:cNvSpPr txBox="1"/>
          <p:nvPr/>
        </p:nvSpPr>
        <p:spPr>
          <a:xfrm>
            <a:off x="4458000" y="4215050"/>
            <a:ext cx="3276000" cy="68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 solutions intéressantes</a:t>
            </a:r>
          </a:p>
        </p:txBody>
      </p:sp>
      <p:sp>
        <p:nvSpPr>
          <p:cNvPr id="209" name="Shape 209"/>
          <p:cNvSpPr/>
          <p:nvPr/>
        </p:nvSpPr>
        <p:spPr>
          <a:xfrm>
            <a:off x="4490175" y="5356450"/>
            <a:ext cx="3276000" cy="1501500"/>
          </a:xfrm>
          <a:prstGeom prst="ellipse">
            <a:avLst/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10" name="Shape 210" descr="SwitchCISC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325" y="484598"/>
            <a:ext cx="2217800" cy="22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 descr="RouteurCISCO_avan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22675" y="1628550"/>
            <a:ext cx="1822287" cy="11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 descr="PacketTracer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57011" y="1265843"/>
            <a:ext cx="2712214" cy="22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/>
        </p:nvSpPr>
        <p:spPr>
          <a:xfrm>
            <a:off x="916725" y="1869600"/>
            <a:ext cx="1224000" cy="68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Dotation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CISCO</a:t>
            </a:r>
          </a:p>
        </p:txBody>
      </p:sp>
      <p:sp>
        <p:nvSpPr>
          <p:cNvPr id="214" name="Shape 214"/>
          <p:cNvSpPr txBox="1"/>
          <p:nvPr/>
        </p:nvSpPr>
        <p:spPr>
          <a:xfrm>
            <a:off x="1859025" y="2936262"/>
            <a:ext cx="2278500" cy="68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Expérimenter par le matériel</a:t>
            </a:r>
          </a:p>
        </p:txBody>
      </p:sp>
      <p:sp>
        <p:nvSpPr>
          <p:cNvPr id="215" name="Shape 215"/>
          <p:cNvSpPr txBox="1"/>
          <p:nvPr/>
        </p:nvSpPr>
        <p:spPr>
          <a:xfrm>
            <a:off x="8375124" y="3586587"/>
            <a:ext cx="3276000" cy="68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Expérimenter virtuellement</a:t>
            </a:r>
          </a:p>
        </p:txBody>
      </p:sp>
      <p:sp>
        <p:nvSpPr>
          <p:cNvPr id="216" name="Shape 216"/>
          <p:cNvSpPr/>
          <p:nvPr/>
        </p:nvSpPr>
        <p:spPr>
          <a:xfrm>
            <a:off x="3127887" y="462383"/>
            <a:ext cx="1044000" cy="981900"/>
          </a:xfrm>
          <a:prstGeom prst="mathPlus">
            <a:avLst>
              <a:gd name="adj1" fmla="val 235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17" name="Shape 217" descr="tablette archos 70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02873" y="1052781"/>
            <a:ext cx="1446000" cy="986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 descr="samsung android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82125" y="2053450"/>
            <a:ext cx="1224000" cy="91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 descr="pc_portable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93074" y="1362357"/>
            <a:ext cx="2046649" cy="169487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/>
          <p:nvPr/>
        </p:nvSpPr>
        <p:spPr>
          <a:xfrm>
            <a:off x="505325" y="4259175"/>
            <a:ext cx="3337200" cy="1414800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1" name="Shape 221"/>
          <p:cNvSpPr/>
          <p:nvPr/>
        </p:nvSpPr>
        <p:spPr>
          <a:xfrm>
            <a:off x="480750" y="484598"/>
            <a:ext cx="6587700" cy="349805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2" name="Shape 222"/>
          <p:cNvSpPr/>
          <p:nvPr/>
        </p:nvSpPr>
        <p:spPr>
          <a:xfrm>
            <a:off x="678575" y="821350"/>
            <a:ext cx="2903400" cy="2038800"/>
          </a:xfrm>
          <a:prstGeom prst="ellipse">
            <a:avLst/>
          </a:prstGeom>
          <a:noFill/>
          <a:ln w="3810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3" name="Shape 223"/>
          <p:cNvSpPr/>
          <p:nvPr/>
        </p:nvSpPr>
        <p:spPr>
          <a:xfrm>
            <a:off x="3386500" y="973888"/>
            <a:ext cx="3580800" cy="2399261"/>
          </a:xfrm>
          <a:prstGeom prst="ellipse">
            <a:avLst/>
          </a:prstGeom>
          <a:noFill/>
          <a:ln w="3810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4" name="Shape 224"/>
          <p:cNvSpPr/>
          <p:nvPr/>
        </p:nvSpPr>
        <p:spPr>
          <a:xfrm>
            <a:off x="8078249" y="821350"/>
            <a:ext cx="3927000" cy="38115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00AD9D0-62CA-4CB0-B83A-BCA63D13C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025" y="-163235"/>
            <a:ext cx="9901825" cy="735424"/>
          </a:xfrm>
        </p:spPr>
        <p:txBody>
          <a:bodyPr/>
          <a:lstStyle/>
          <a:p>
            <a:r>
              <a:rPr lang="fr-FR" dirty="0"/>
              <a:t>Comprendre le fonctionnement d’un réseau</a:t>
            </a:r>
          </a:p>
        </p:txBody>
      </p:sp>
      <p:pic>
        <p:nvPicPr>
          <p:cNvPr id="25" name="Picture 13">
            <a:extLst>
              <a:ext uri="{FF2B5EF4-FFF2-40B4-BE49-F238E27FC236}">
                <a16:creationId xmlns:a16="http://schemas.microsoft.com/office/drawing/2014/main" id="{1BD9C096-1CE8-4592-9A3D-952751880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065" y="5121681"/>
            <a:ext cx="2103785" cy="94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65A88FC-3235-461E-9D6D-9F4D427F6C81}"/>
              </a:ext>
            </a:extLst>
          </p:cNvPr>
          <p:cNvSpPr txBox="1"/>
          <p:nvPr/>
        </p:nvSpPr>
        <p:spPr>
          <a:xfrm>
            <a:off x="9456050" y="6052878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Formations 2017-2018</a:t>
            </a:r>
          </a:p>
        </p:txBody>
      </p:sp>
    </p:spTree>
    <p:extLst>
      <p:ext uri="{BB962C8B-B14F-4D97-AF65-F5344CB8AC3E}">
        <p14:creationId xmlns:p14="http://schemas.microsoft.com/office/powerpoint/2010/main" val="72571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FAD696-371F-4B15-835C-C665F1A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12" y="188640"/>
            <a:ext cx="6771929" cy="654968"/>
          </a:xfrm>
        </p:spPr>
        <p:txBody>
          <a:bodyPr/>
          <a:lstStyle/>
          <a:p>
            <a:r>
              <a:rPr lang="fr-FR" dirty="0"/>
              <a:t>Mise en œuvre d’une caméra IP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033BE0-26F3-4A52-BCCD-66F0A0CC99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68207" y="4869159"/>
            <a:ext cx="3534813" cy="922039"/>
          </a:xfrm>
        </p:spPr>
        <p:txBody>
          <a:bodyPr/>
          <a:lstStyle/>
          <a:p>
            <a:r>
              <a:rPr lang="fr-FR" dirty="0">
                <a:hlinkClick r:id="rId2"/>
              </a:rPr>
              <a:t>Vidéo de la séance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5C66088-0C61-4C96-A655-FEC1CD7F2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62513">
            <a:off x="1529086" y="1346186"/>
            <a:ext cx="3927281" cy="22129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AA0E1E4-C77A-45AB-8C08-DF89EC64D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440073"/>
            <a:ext cx="4044504" cy="32346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8E76CB9-AFE7-4B0C-B54A-FD889B8D0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1895">
            <a:off x="6073232" y="997801"/>
            <a:ext cx="5530088" cy="339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FAD696-371F-4B15-835C-C665F1A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12" y="188640"/>
            <a:ext cx="6771929" cy="654968"/>
          </a:xfrm>
        </p:spPr>
        <p:txBody>
          <a:bodyPr/>
          <a:lstStyle/>
          <a:p>
            <a:r>
              <a:rPr lang="fr-FR" dirty="0"/>
              <a:t>Synthèses - Evaluation</a:t>
            </a:r>
          </a:p>
        </p:txBody>
      </p:sp>
      <p:pic>
        <p:nvPicPr>
          <p:cNvPr id="7" name="Image 6">
            <a:hlinkClick r:id="rId3"/>
            <a:extLst>
              <a:ext uri="{FF2B5EF4-FFF2-40B4-BE49-F238E27FC236}">
                <a16:creationId xmlns:a16="http://schemas.microsoft.com/office/drawing/2014/main" id="{83223DE0-9468-4C37-BADA-57C265B67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5196">
            <a:off x="1695748" y="1612245"/>
            <a:ext cx="2795992" cy="4088308"/>
          </a:xfrm>
          <a:prstGeom prst="rect">
            <a:avLst/>
          </a:prstGeom>
        </p:spPr>
      </p:pic>
      <p:pic>
        <p:nvPicPr>
          <p:cNvPr id="8" name="Image 7">
            <a:hlinkClick r:id="rId3"/>
            <a:extLst>
              <a:ext uri="{FF2B5EF4-FFF2-40B4-BE49-F238E27FC236}">
                <a16:creationId xmlns:a16="http://schemas.microsoft.com/office/drawing/2014/main" id="{3661FAC9-19AC-471D-8CE9-24D5FB229E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9607" y="1105829"/>
            <a:ext cx="3534813" cy="3149609"/>
          </a:xfrm>
          <a:prstGeom prst="rect">
            <a:avLst/>
          </a:prstGeom>
        </p:spPr>
      </p:pic>
      <p:pic>
        <p:nvPicPr>
          <p:cNvPr id="9" name="Image 8">
            <a:hlinkClick r:id="rId3"/>
            <a:extLst>
              <a:ext uri="{FF2B5EF4-FFF2-40B4-BE49-F238E27FC236}">
                <a16:creationId xmlns:a16="http://schemas.microsoft.com/office/drawing/2014/main" id="{31536DEE-C423-442D-92E7-142771C424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9475">
            <a:off x="8701302" y="436840"/>
            <a:ext cx="3165292" cy="4487589"/>
          </a:xfrm>
          <a:prstGeom prst="rect">
            <a:avLst/>
          </a:prstGeom>
        </p:spPr>
      </p:pic>
      <p:pic>
        <p:nvPicPr>
          <p:cNvPr id="10" name="Image 9">
            <a:hlinkClick r:id="rId3"/>
            <a:extLst>
              <a:ext uri="{FF2B5EF4-FFF2-40B4-BE49-F238E27FC236}">
                <a16:creationId xmlns:a16="http://schemas.microsoft.com/office/drawing/2014/main" id="{E549C876-F113-4FD5-88B7-1583B13511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5720" y="2313788"/>
            <a:ext cx="6329438" cy="42696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CA61120-E92A-4916-BACE-B965EC845541}"/>
              </a:ext>
            </a:extLst>
          </p:cNvPr>
          <p:cNvSpPr txBox="1"/>
          <p:nvPr/>
        </p:nvSpPr>
        <p:spPr>
          <a:xfrm rot="20699442">
            <a:off x="9362697" y="5691809"/>
            <a:ext cx="243981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Lien vers 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  <a:hlinkClick r:id="rId3"/>
              </a:rPr>
              <a:t>les fiches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989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1415480" y="1570035"/>
            <a:ext cx="6809106" cy="42484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Rappel :</a:t>
            </a:r>
            <a:br>
              <a:rPr lang="fr-FR" dirty="0"/>
            </a:br>
            <a:r>
              <a:rPr lang="fr-FR" dirty="0"/>
              <a:t>Cisco nous a fourni un ensemble de cours </a:t>
            </a:r>
            <a:r>
              <a:rPr lang="fr-FR" dirty="0">
                <a:hlinkClick r:id="rId3"/>
              </a:rPr>
              <a:t>en ligne </a:t>
            </a:r>
            <a:r>
              <a:rPr lang="fr-FR" dirty="0"/>
              <a:t>et </a:t>
            </a:r>
            <a:r>
              <a:rPr lang="fr-FR" dirty="0">
                <a:hlinkClick r:id="rId4"/>
              </a:rPr>
              <a:t>hors-ligne</a:t>
            </a:r>
            <a:r>
              <a:rPr lang="fr-FR" dirty="0"/>
              <a:t> pour nous former et utilisables avec les élèves (sur sélection par le professeur)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Branchement et </a:t>
            </a:r>
            <a:r>
              <a:rPr lang="fr-FR" dirty="0">
                <a:hlinkClick r:id="rId5"/>
              </a:rPr>
              <a:t>premier démarrage </a:t>
            </a: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Mise à jour du </a:t>
            </a:r>
            <a:r>
              <a:rPr lang="fr-FR" dirty="0">
                <a:hlinkClick r:id="rId5"/>
              </a:rPr>
              <a:t>firmware et passage en français</a:t>
            </a: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Exercices avec difficultés progressives</a:t>
            </a:r>
          </a:p>
        </p:txBody>
      </p:sp>
      <p:pic>
        <p:nvPicPr>
          <p:cNvPr id="232" name="Shape 232" descr="RouteurCISCO_avant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39825" y="56862"/>
            <a:ext cx="2762250" cy="17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 descr="RouteurCISCO_arrière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67697" y="1818997"/>
            <a:ext cx="3524300" cy="18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 descr="SwitchCISCO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72800" y="3942250"/>
            <a:ext cx="333375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/>
          <p:cNvSpPr txBox="1"/>
          <p:nvPr/>
        </p:nvSpPr>
        <p:spPr>
          <a:xfrm>
            <a:off x="2639616" y="6021288"/>
            <a:ext cx="475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Les fichiers de mise à jour et de langue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/>
              </a:rPr>
              <a:t>sont ICI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CCDAC0A-053C-4B5C-ACCB-6B24DBD90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716" y="178880"/>
            <a:ext cx="7088489" cy="884235"/>
          </a:xfrm>
        </p:spPr>
        <p:txBody>
          <a:bodyPr/>
          <a:lstStyle/>
          <a:p>
            <a:r>
              <a:rPr lang="fr-FR" dirty="0"/>
              <a:t>Utilisation du matériel Cisco</a:t>
            </a:r>
          </a:p>
        </p:txBody>
      </p:sp>
    </p:spTree>
    <p:extLst>
      <p:ext uri="{BB962C8B-B14F-4D97-AF65-F5344CB8AC3E}">
        <p14:creationId xmlns:p14="http://schemas.microsoft.com/office/powerpoint/2010/main" val="333549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Shape 243" descr="RouteurCISCO_avan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01725" y="138596"/>
            <a:ext cx="1961850" cy="12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/>
          <p:nvPr/>
        </p:nvSpPr>
        <p:spPr>
          <a:xfrm>
            <a:off x="1631503" y="0"/>
            <a:ext cx="8470221" cy="158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7307">
            <a:off x="1040319" y="1221011"/>
            <a:ext cx="3747117" cy="18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5256">
            <a:off x="1183331" y="4496158"/>
            <a:ext cx="2880717" cy="217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893" y="2825121"/>
            <a:ext cx="4194917" cy="207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4232">
            <a:off x="8220748" y="1254819"/>
            <a:ext cx="3824858" cy="243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7653">
            <a:off x="8083513" y="4068274"/>
            <a:ext cx="3778350" cy="2424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à angle droit 3"/>
          <p:cNvSpPr/>
          <p:nvPr/>
        </p:nvSpPr>
        <p:spPr>
          <a:xfrm>
            <a:off x="7464152" y="3467983"/>
            <a:ext cx="1368151" cy="318026"/>
          </a:xfrm>
          <a:prstGeom prst="bentUpArrow">
            <a:avLst>
              <a:gd name="adj1" fmla="val 1654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7" name="Flèche à angle droit 16"/>
          <p:cNvSpPr/>
          <p:nvPr/>
        </p:nvSpPr>
        <p:spPr>
          <a:xfrm flipH="1" flipV="1">
            <a:off x="3215680" y="4509120"/>
            <a:ext cx="1061010" cy="288032"/>
          </a:xfrm>
          <a:prstGeom prst="bentUpArrow">
            <a:avLst>
              <a:gd name="adj1" fmla="val 1566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8" name="Flèche à angle droit 17"/>
          <p:cNvSpPr/>
          <p:nvPr/>
        </p:nvSpPr>
        <p:spPr>
          <a:xfrm flipH="1">
            <a:off x="3403646" y="2996952"/>
            <a:ext cx="873044" cy="246017"/>
          </a:xfrm>
          <a:prstGeom prst="bentUpArrow">
            <a:avLst>
              <a:gd name="adj1" fmla="val 16543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9" name="Flèche à angle droit 18"/>
          <p:cNvSpPr/>
          <p:nvPr/>
        </p:nvSpPr>
        <p:spPr>
          <a:xfrm rot="16200000" flipH="1" flipV="1">
            <a:off x="6762758" y="4271114"/>
            <a:ext cx="678474" cy="1944714"/>
          </a:xfrm>
          <a:prstGeom prst="bentUpArrow">
            <a:avLst>
              <a:gd name="adj1" fmla="val 8167"/>
              <a:gd name="adj2" fmla="val 1338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574549" y="5948518"/>
            <a:ext cx="311017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Vérifier l’éventuelle mise à jour des fiches 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  <a:hlinkClick r:id="rId6"/>
              </a:rPr>
              <a:t>ICI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2338378-590D-45C1-B970-1B1923F1A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6712" y="182101"/>
            <a:ext cx="8488988" cy="530920"/>
          </a:xfrm>
        </p:spPr>
        <p:txBody>
          <a:bodyPr/>
          <a:lstStyle/>
          <a:p>
            <a:r>
              <a:rPr lang="fr-FR" sz="3200" b="1" dirty="0">
                <a:latin typeface="Corbel"/>
                <a:ea typeface="Corbel"/>
                <a:cs typeface="Corbel"/>
                <a:sym typeface="Corbel"/>
              </a:rPr>
              <a:t>Des </a:t>
            </a:r>
            <a:r>
              <a:rPr lang="fr-FR" sz="3200" b="1" dirty="0">
                <a:latin typeface="Corbel"/>
                <a:ea typeface="Corbel"/>
                <a:cs typeface="Corbel"/>
                <a:sym typeface="Corbel"/>
                <a:hlinkClick r:id="rId10" action="ppaction://hlinkfile"/>
              </a:rPr>
              <a:t>activités réseaux </a:t>
            </a:r>
            <a:r>
              <a:rPr lang="fr-FR" sz="3200" b="1" dirty="0">
                <a:latin typeface="Corbel"/>
                <a:ea typeface="Corbel"/>
                <a:cs typeface="Corbel"/>
                <a:sym typeface="Corbel"/>
              </a:rPr>
              <a:t>accessibles aux élèves 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763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/>
        </p:nvSpPr>
        <p:spPr>
          <a:xfrm>
            <a:off x="1631503" y="-29207"/>
            <a:ext cx="8470221" cy="11967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" name="Shape 230"/>
          <p:cNvSpPr txBox="1">
            <a:spLocks noGrp="1"/>
          </p:cNvSpPr>
          <p:nvPr>
            <p:ph type="body" idx="1"/>
          </p:nvPr>
        </p:nvSpPr>
        <p:spPr>
          <a:xfrm>
            <a:off x="1631503" y="910232"/>
            <a:ext cx="9690493" cy="5472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457200" lvl="0" indent="-457200">
              <a:buClrTx/>
              <a:buSzPct val="100000"/>
              <a:buFont typeface="+mj-lt"/>
              <a:buAutoNum type="arabicPeriod"/>
            </a:pPr>
            <a:endParaRPr lang="fr-FR" sz="2000" dirty="0"/>
          </a:p>
          <a:p>
            <a:pPr marL="0" lvl="0" indent="0">
              <a:buClrTx/>
              <a:buSzPct val="100000"/>
              <a:buNone/>
            </a:pPr>
            <a:r>
              <a:rPr lang="fr-FR" sz="2000" b="1" dirty="0"/>
              <a:t>Situation déclenchante  : </a:t>
            </a:r>
            <a:r>
              <a:rPr lang="fr-FR" sz="2000" dirty="0"/>
              <a:t>les 3 1</a:t>
            </a:r>
            <a:r>
              <a:rPr lang="fr-FR" sz="2000" baseline="30000" dirty="0"/>
              <a:t>ères</a:t>
            </a:r>
            <a:r>
              <a:rPr lang="fr-FR" sz="2000" dirty="0"/>
              <a:t> minutes de </a:t>
            </a:r>
            <a:r>
              <a:rPr lang="fr-FR" sz="2000" dirty="0">
                <a:hlinkClick r:id="rId3"/>
              </a:rPr>
              <a:t>Zone Interdite – La vie privée en danger</a:t>
            </a:r>
            <a:endParaRPr lang="fr-FR" sz="2000" dirty="0"/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Comment pourrait-on détecter une intrusion sur un réseau informatique ?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Trouver une application mobile permettant de lister les appareils connectés à un réseau.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Connecter les tablettes au Réseau d’expérimentation techno :</a:t>
            </a:r>
          </a:p>
          <a:p>
            <a:pPr marL="2414905" lvl="5" indent="0" algn="ctr">
              <a:buClrTx/>
              <a:buSzPct val="100000"/>
              <a:buNone/>
            </a:pPr>
            <a:r>
              <a:rPr lang="fr-FR" sz="2000" b="1" dirty="0"/>
              <a:t>SSID : </a:t>
            </a:r>
            <a:r>
              <a:rPr lang="fr-FR" sz="2000" b="1" dirty="0" err="1"/>
              <a:t>TechnoExp</a:t>
            </a:r>
            <a:endParaRPr lang="fr-FR" sz="2000" b="1" dirty="0"/>
          </a:p>
          <a:p>
            <a:pPr marL="2414905" lvl="5" indent="0" algn="ctr">
              <a:buClrTx/>
              <a:buSzPct val="100000"/>
              <a:buNone/>
            </a:pPr>
            <a:r>
              <a:rPr lang="fr-FR" sz="2000" b="1" dirty="0"/>
              <a:t>Clé </a:t>
            </a:r>
            <a:r>
              <a:rPr lang="fr-FR" sz="2000" b="1" dirty="0" err="1"/>
              <a:t>wpa</a:t>
            </a:r>
            <a:r>
              <a:rPr lang="fr-FR" sz="2000" b="1" dirty="0"/>
              <a:t> : </a:t>
            </a:r>
            <a:r>
              <a:rPr lang="fr-FR" sz="2000" b="1" dirty="0" err="1"/>
              <a:t>TechnoEleves</a:t>
            </a:r>
            <a:endParaRPr lang="fr-FR" sz="2000" b="1" dirty="0"/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Installer l’application FING sur la tablette et utiliser la pour identifier les appareils connectés au réseau.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Quelles sont les informations obtenues ? Que signifient-t-elles ?</a:t>
            </a:r>
          </a:p>
          <a:p>
            <a:pPr marL="742950" lvl="2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noter les 3 premières lignes de résultats et trouver ce qu’elles signifient,</a:t>
            </a:r>
          </a:p>
          <a:p>
            <a:pPr marL="742950" lvl="2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trouver l’adresse de votre tablette</a:t>
            </a:r>
          </a:p>
          <a:p>
            <a:pPr marL="742950" lvl="2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qu’est-ce qu’il y a à l’adresse 192.168.1.1 ?</a:t>
            </a:r>
          </a:p>
          <a:p>
            <a:pPr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600" dirty="0"/>
              <a:t>y-a-t-il un intrus ? Si oui lequel ? pourquoi celui-ci ?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endParaRPr lang="fr-FR" sz="2000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81A67609-7FD9-4B9C-BBFD-96BD8CC37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43" y="39029"/>
            <a:ext cx="7290669" cy="653667"/>
          </a:xfrm>
        </p:spPr>
        <p:txBody>
          <a:bodyPr/>
          <a:lstStyle/>
          <a:p>
            <a:r>
              <a:rPr lang="fr-FR" sz="3600" b="1" dirty="0">
                <a:latin typeface="Corbel"/>
                <a:ea typeface="Corbel"/>
                <a:cs typeface="Corbel"/>
                <a:sym typeface="Corbel"/>
              </a:rPr>
              <a:t>1 ère activité : Sécurité d’un réseau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6126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" name="Shape 241"/>
          <p:cNvGraphicFramePr/>
          <p:nvPr>
            <p:extLst/>
          </p:nvPr>
        </p:nvGraphicFramePr>
        <p:xfrm>
          <a:off x="110139" y="1509574"/>
          <a:ext cx="11971725" cy="43849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9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2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 dirty="0">
                          <a:solidFill>
                            <a:srgbClr val="002060"/>
                          </a:solidFill>
                        </a:rPr>
                        <a:t>Niveau 1 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dirty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fr-FR" sz="2400" u="none" strike="noStrike" cap="none" dirty="0">
                          <a:solidFill>
                            <a:srgbClr val="002060"/>
                          </a:solidFill>
                        </a:rPr>
                        <a:t>écouverte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Niveau 2 Approfondissement  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Niveau 3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Ma</a:t>
                      </a:r>
                      <a:r>
                        <a:rPr lang="fr-FR" sz="2400">
                          <a:solidFill>
                            <a:srgbClr val="002060"/>
                          </a:solidFill>
                        </a:rPr>
                        <a:t>î</a:t>
                      </a: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trise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8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u="none" strike="noStrike" cap="none" dirty="0"/>
                        <a:t>1</a:t>
                      </a:r>
                      <a:r>
                        <a:rPr lang="fr-FR" sz="1800" dirty="0"/>
                        <a:t> </a:t>
                      </a:r>
                      <a:r>
                        <a:rPr lang="fr-FR" sz="1800" u="none" strike="noStrike" cap="none" dirty="0"/>
                        <a:t>- Se connecter au réseau Wifi à partir d’une tablette ou d’un pc portable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/>
                        <a:t>4 - Mettre en œuvre une caméra IP avec </a:t>
                      </a:r>
                      <a:r>
                        <a:rPr lang="fr-FR" sz="1800" u="sng">
                          <a:solidFill>
                            <a:schemeClr val="hlink"/>
                          </a:solidFill>
                          <a:hlinkClick r:id="rId3"/>
                        </a:rPr>
                        <a:t>IPWebcam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/>
                        <a:t>7 - Sécuriser son réseau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/>
                        <a:t>(blocage d’une machine?, ajout d’un proxy?, firewall?...)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8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fr-FR" sz="1800" u="none" strike="noStrike" cap="none"/>
                        <a:t>2 - </a:t>
                      </a:r>
                      <a:r>
                        <a:rPr lang="fr-FR" sz="1800"/>
                        <a:t>Réaliser des tests de communication entre 2 périphériques avec </a:t>
                      </a:r>
                      <a:r>
                        <a:rPr lang="fr-FR" sz="1800" u="sng">
                          <a:solidFill>
                            <a:schemeClr val="hlink"/>
                          </a:solidFill>
                          <a:hlinkClick r:id="rId4"/>
                        </a:rPr>
                        <a:t>PING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fr-FR" sz="1800"/>
                        <a:t>5 - Distribuer un site à partir d’un serveur Web avec </a:t>
                      </a:r>
                      <a:r>
                        <a:rPr lang="fr-FR" sz="1800" u="sng">
                          <a:solidFill>
                            <a:schemeClr val="hlink"/>
                          </a:solidFill>
                          <a:hlinkClick r:id="rId5"/>
                        </a:rPr>
                        <a:t>SimpleHTTPServer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fr-FR" sz="1800" u="none" strike="noStrike" cap="none"/>
                        <a:t> 3 </a:t>
                      </a:r>
                      <a:r>
                        <a:rPr lang="fr-FR" sz="1800"/>
                        <a:t>-</a:t>
                      </a:r>
                      <a:r>
                        <a:rPr lang="fr-FR" sz="1800" u="none" strike="noStrike" cap="none"/>
                        <a:t> </a:t>
                      </a:r>
                      <a:r>
                        <a:rPr lang="fr-FR" sz="1800"/>
                        <a:t>Rechercher sur le réseau les périphériques connectés avec </a:t>
                      </a:r>
                      <a:r>
                        <a:rPr lang="fr-FR" sz="1800" u="sng">
                          <a:solidFill>
                            <a:schemeClr val="hlink"/>
                          </a:solidFill>
                          <a:hlinkClick r:id="rId6"/>
                        </a:rPr>
                        <a:t>FINGNetworkTools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fr-FR" sz="1800" dirty="0"/>
                        <a:t>6 - Distribuer un serveur de fichier avec </a:t>
                      </a:r>
                      <a:r>
                        <a:rPr lang="fr-FR" sz="1800" u="sng" dirty="0" err="1">
                          <a:solidFill>
                            <a:schemeClr val="hlink"/>
                          </a:solidFill>
                          <a:hlinkClick r:id="rId7"/>
                        </a:rPr>
                        <a:t>TinyFTPServer</a:t>
                      </a:r>
                      <a:endParaRPr lang="fr-FR" sz="1800" u="sng" dirty="0">
                        <a:solidFill>
                          <a:schemeClr val="hlink"/>
                        </a:solidFill>
                        <a:hlinkClick r:id="rId7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43" name="Shape 243" descr="RouteurCISCO_avant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101725" y="138596"/>
            <a:ext cx="1961850" cy="12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/>
          <p:nvPr/>
        </p:nvSpPr>
        <p:spPr>
          <a:xfrm>
            <a:off x="1631503" y="764704"/>
            <a:ext cx="8470221" cy="8210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Les applications nécessaires pour les activités réseaux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5374">
            <a:off x="8386390" y="4035600"/>
            <a:ext cx="3533890" cy="89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4DBAC134-B6D6-4A2F-A5F8-E4F745805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480" y="138596"/>
            <a:ext cx="4248472" cy="821095"/>
          </a:xfrm>
        </p:spPr>
        <p:txBody>
          <a:bodyPr/>
          <a:lstStyle/>
          <a:p>
            <a:r>
              <a:rPr lang="fr-FR" sz="3200" b="1" dirty="0">
                <a:latin typeface="Corbel"/>
                <a:ea typeface="Corbel"/>
                <a:cs typeface="Corbel"/>
                <a:sym typeface="Corbel"/>
              </a:rPr>
              <a:t>Pour aller plus loin !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58000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466">
            <a:off x="9869348" y="161006"/>
            <a:ext cx="2212500" cy="13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0" y="121214"/>
            <a:ext cx="12192000" cy="13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                 Les activités réseaux avec le logiciel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                 </a:t>
            </a:r>
            <a:endParaRPr kumimoji="0" lang="fr-F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" name="Shape 230"/>
          <p:cNvSpPr txBox="1">
            <a:spLocks noGrp="1"/>
          </p:cNvSpPr>
          <p:nvPr>
            <p:ph type="body" idx="1"/>
          </p:nvPr>
        </p:nvSpPr>
        <p:spPr>
          <a:xfrm>
            <a:off x="1487488" y="1628800"/>
            <a:ext cx="6809106" cy="42484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De </a:t>
            </a:r>
            <a:r>
              <a:rPr lang="fr-FR" dirty="0">
                <a:hlinkClick r:id="rId4"/>
              </a:rPr>
              <a:t>nombreuses vidéos </a:t>
            </a:r>
            <a:r>
              <a:rPr lang="fr-FR" dirty="0"/>
              <a:t>à destination des professeurs pour la prise en main de Packet Tracer ont été faites.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Pour chaque activité vue précédemment :</a:t>
            </a:r>
          </a:p>
          <a:p>
            <a:pPr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2400" dirty="0"/>
              <a:t>1 simulation avec Packet Tracer</a:t>
            </a:r>
          </a:p>
          <a:p>
            <a:pPr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2400" dirty="0"/>
              <a:t>1 tutoriel vidéo.</a:t>
            </a:r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endParaRPr lang="fr-FR" dirty="0"/>
          </a:p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86C3"/>
              </a:buClr>
              <a:buSzPct val="145000"/>
              <a:buFont typeface="Arial"/>
              <a:buChar char="•"/>
            </a:pPr>
            <a:r>
              <a:rPr lang="fr-FR" dirty="0"/>
              <a:t>Ex : Dessin du réseau du collège </a:t>
            </a:r>
          </a:p>
        </p:txBody>
      </p:sp>
      <p:pic>
        <p:nvPicPr>
          <p:cNvPr id="2050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228" y="2523401"/>
            <a:ext cx="5355968" cy="282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227" y="4149080"/>
            <a:ext cx="5169729" cy="20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094" y="1465594"/>
            <a:ext cx="2513286" cy="279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754" y="4248781"/>
            <a:ext cx="3119965" cy="2346068"/>
          </a:xfrm>
          <a:prstGeom prst="rect">
            <a:avLst/>
          </a:prstGeom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6603727E-E8E3-4561-AA54-DE33D56F5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633714"/>
            <a:ext cx="3675585" cy="920043"/>
          </a:xfrm>
        </p:spPr>
        <p:txBody>
          <a:bodyPr/>
          <a:lstStyle/>
          <a:p>
            <a:r>
              <a:rPr lang="fr-FR" b="1" u="sng" dirty="0">
                <a:latin typeface="Corbel"/>
                <a:ea typeface="Corbel"/>
                <a:cs typeface="Corbel"/>
                <a:sym typeface="Corbel"/>
                <a:hlinkClick r:id="rId4"/>
              </a:rPr>
              <a:t>Packet Tracer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23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466">
            <a:off x="9869348" y="161006"/>
            <a:ext cx="2212500" cy="13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423824" y="121214"/>
            <a:ext cx="11768176" cy="13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                 </a:t>
            </a:r>
            <a:endParaRPr kumimoji="0" lang="fr-F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1487488" y="1628800"/>
            <a:ext cx="10018712" cy="3744416"/>
          </a:xfrm>
        </p:spPr>
        <p:txBody>
          <a:bodyPr anchor="t"/>
          <a:lstStyle/>
          <a:p>
            <a:r>
              <a:rPr lang="fr-FR" dirty="0"/>
              <a:t>Une identification est demandée au démarrage</a:t>
            </a:r>
          </a:p>
          <a:p>
            <a:r>
              <a:rPr lang="fr-FR" dirty="0"/>
              <a:t>Connexion à l’aide de votre identifiant Cisco – </a:t>
            </a:r>
            <a:r>
              <a:rPr lang="fr-FR" dirty="0" err="1"/>
              <a:t>NetAcad</a:t>
            </a:r>
            <a:endParaRPr lang="fr-FR" dirty="0"/>
          </a:p>
          <a:p>
            <a:r>
              <a:rPr lang="fr-FR" dirty="0"/>
              <a:t>Pour les élèves : Connexion en mode Invité</a:t>
            </a:r>
          </a:p>
          <a:p>
            <a:r>
              <a:rPr lang="fr-FR" dirty="0"/>
              <a:t>Une limitation :</a:t>
            </a:r>
          </a:p>
          <a:p>
            <a:pPr lvl="1"/>
            <a:r>
              <a:rPr lang="fr-FR" sz="2400" dirty="0"/>
              <a:t>10 enregistrements par poste</a:t>
            </a:r>
            <a:br>
              <a:rPr lang="fr-FR" sz="2400" dirty="0"/>
            </a:br>
            <a:r>
              <a:rPr lang="fr-FR" sz="2400" dirty="0"/>
              <a:t>et par élève</a:t>
            </a:r>
          </a:p>
          <a:p>
            <a:pPr marL="641350" lvl="1" indent="0">
              <a:buNone/>
            </a:pPr>
            <a:r>
              <a:rPr lang="fr-FR" sz="2400" dirty="0"/>
              <a:t>(pas d'enregistrement régulier…)</a:t>
            </a:r>
          </a:p>
          <a:p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52" y="2708919"/>
            <a:ext cx="4543938" cy="388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>
            <a:off x="7320136" y="2996952"/>
            <a:ext cx="3960440" cy="3240360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3">
            <a:extLst>
              <a:ext uri="{FF2B5EF4-FFF2-40B4-BE49-F238E27FC236}">
                <a16:creationId xmlns:a16="http://schemas.microsoft.com/office/drawing/2014/main" id="{2EB788F5-ADE3-4F0C-8583-FA9AD4F1F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783" y="361020"/>
            <a:ext cx="6987953" cy="438944"/>
          </a:xfrm>
        </p:spPr>
        <p:txBody>
          <a:bodyPr/>
          <a:lstStyle/>
          <a:p>
            <a:r>
              <a:rPr lang="fr-FR" sz="3200" b="1" dirty="0">
                <a:latin typeface="Corbel"/>
                <a:ea typeface="Corbel"/>
                <a:cs typeface="Corbel"/>
                <a:sym typeface="Corbel"/>
              </a:rPr>
              <a:t>Limitations avec </a:t>
            </a:r>
            <a:r>
              <a:rPr lang="fr-FR" b="1" u="sng" dirty="0" err="1">
                <a:latin typeface="Corbel"/>
                <a:ea typeface="Corbel"/>
                <a:cs typeface="Corbel"/>
                <a:sym typeface="Corbel"/>
              </a:rPr>
              <a:t>Packet</a:t>
            </a:r>
            <a:r>
              <a:rPr lang="fr-FR" b="1" u="sng" dirty="0">
                <a:latin typeface="Corbel"/>
                <a:ea typeface="Corbel"/>
                <a:cs typeface="Corbel"/>
                <a:sym typeface="Corbel"/>
              </a:rPr>
              <a:t> Tracer V7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62335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466">
            <a:off x="9869348" y="161006"/>
            <a:ext cx="2212500" cy="13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1939797" y="671004"/>
            <a:ext cx="4638128" cy="847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avec   </a:t>
            </a:r>
            <a:r>
              <a:rPr kumimoji="0" lang="fr-FR" sz="36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  <a:hlinkClick r:id="rId4"/>
              </a:rPr>
              <a:t>Packet Tracer</a:t>
            </a:r>
            <a:endParaRPr kumimoji="0" lang="fr-F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7" name="Shape 230"/>
          <p:cNvSpPr txBox="1">
            <a:spLocks noGrp="1"/>
          </p:cNvSpPr>
          <p:nvPr>
            <p:ph type="body" idx="1"/>
          </p:nvPr>
        </p:nvSpPr>
        <p:spPr>
          <a:xfrm>
            <a:off x="1462665" y="1789938"/>
            <a:ext cx="9690493" cy="453650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Se connecter en mode Invité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Dessiner un mini réseau contenant un routeur WRT300N (le plus proche de notre routeur Cisco), une tablette, un smartphone, un PC fixe, un PC portable en Wifi.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Relier le PC fixe au routeur avec un câble Ethernet (sur des ports </a:t>
            </a:r>
            <a:r>
              <a:rPr lang="fr-FR" sz="2000" dirty="0" err="1"/>
              <a:t>FastEthernet</a:t>
            </a:r>
            <a:r>
              <a:rPr lang="fr-FR" sz="2000" dirty="0"/>
              <a:t>)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Visualiser les adresses IP (souris sur les appareils)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Tester la communication par un Ping ou un </a:t>
            </a:r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r>
              <a:rPr lang="fr-FR" sz="2000" dirty="0"/>
              <a:t>Vous pouvez paramétrer la sécurité du réseau Wifi</a:t>
            </a:r>
            <a:br>
              <a:rPr lang="fr-FR" sz="2000" dirty="0"/>
            </a:br>
            <a:r>
              <a:rPr lang="fr-FR" sz="2000" dirty="0"/>
              <a:t>(Clic droit-Configuration-Wireless ou sans fil)  :</a:t>
            </a:r>
          </a:p>
          <a:p>
            <a:pPr marL="2414905" lvl="5" indent="0" algn="ctr">
              <a:buClrTx/>
              <a:buSzPct val="100000"/>
              <a:buNone/>
            </a:pPr>
            <a:r>
              <a:rPr lang="fr-FR" sz="2000" b="1" dirty="0"/>
              <a:t>SSID : </a:t>
            </a:r>
            <a:r>
              <a:rPr lang="fr-FR" sz="2000" b="1" dirty="0" err="1"/>
              <a:t>TechnoExp</a:t>
            </a:r>
            <a:endParaRPr lang="fr-FR" sz="2000" b="1" dirty="0"/>
          </a:p>
          <a:p>
            <a:pPr marL="2414905" lvl="5" indent="0" algn="ctr">
              <a:buClrTx/>
              <a:buSzPct val="100000"/>
              <a:buNone/>
            </a:pPr>
            <a:r>
              <a:rPr lang="fr-FR" sz="2000" b="1" dirty="0"/>
              <a:t>Clé wpa2-psk : </a:t>
            </a:r>
            <a:r>
              <a:rPr lang="fr-FR" sz="2000" b="1" dirty="0" err="1"/>
              <a:t>TechnoEleves</a:t>
            </a:r>
            <a:endParaRPr lang="fr-FR" sz="2000" b="1" dirty="0"/>
          </a:p>
          <a:p>
            <a:pPr marL="457200" lvl="0" indent="-457200">
              <a:buClrTx/>
              <a:buSzPct val="100000"/>
              <a:buFont typeface="+mj-lt"/>
              <a:buAutoNum type="arabicPeriod"/>
            </a:pPr>
            <a:endParaRPr lang="fr-FR" sz="2000" dirty="0"/>
          </a:p>
        </p:txBody>
      </p:sp>
      <p:grpSp>
        <p:nvGrpSpPr>
          <p:cNvPr id="14" name="Groupe 13"/>
          <p:cNvGrpSpPr/>
          <p:nvPr/>
        </p:nvGrpSpPr>
        <p:grpSpPr>
          <a:xfrm>
            <a:off x="7175813" y="1373219"/>
            <a:ext cx="2020044" cy="939024"/>
            <a:chOff x="7248128" y="1985920"/>
            <a:chExt cx="2020044" cy="93902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144" y="2433281"/>
              <a:ext cx="333375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6200" y="2099906"/>
              <a:ext cx="342900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272" y="1985920"/>
              <a:ext cx="723900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" name="Connecteur droit avec flèche 2"/>
            <p:cNvCxnSpPr>
              <a:endCxn id="1026" idx="1"/>
            </p:cNvCxnSpPr>
            <p:nvPr/>
          </p:nvCxnSpPr>
          <p:spPr>
            <a:xfrm flipV="1">
              <a:off x="7248128" y="2599969"/>
              <a:ext cx="144016" cy="32497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>
              <a:stCxn id="1026" idx="0"/>
              <a:endCxn id="1027" idx="1"/>
            </p:cNvCxnSpPr>
            <p:nvPr/>
          </p:nvCxnSpPr>
          <p:spPr>
            <a:xfrm flipV="1">
              <a:off x="7558832" y="2266594"/>
              <a:ext cx="337368" cy="1666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>
              <a:stCxn id="1027" idx="3"/>
              <a:endCxn id="1028" idx="1"/>
            </p:cNvCxnSpPr>
            <p:nvPr/>
          </p:nvCxnSpPr>
          <p:spPr>
            <a:xfrm>
              <a:off x="8239100" y="2266594"/>
              <a:ext cx="305172" cy="3365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14"/>
          <p:cNvGrpSpPr/>
          <p:nvPr/>
        </p:nvGrpSpPr>
        <p:grpSpPr>
          <a:xfrm>
            <a:off x="10286546" y="2564904"/>
            <a:ext cx="793543" cy="333375"/>
            <a:chOff x="10488488" y="3262312"/>
            <a:chExt cx="793543" cy="33337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8181" y="3262312"/>
              <a:ext cx="323850" cy="3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Connecteur droit avec flèche 21"/>
            <p:cNvCxnSpPr>
              <a:endCxn id="1029" idx="1"/>
            </p:cNvCxnSpPr>
            <p:nvPr/>
          </p:nvCxnSpPr>
          <p:spPr>
            <a:xfrm>
              <a:off x="10488488" y="3428999"/>
              <a:ext cx="469693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3933056"/>
            <a:ext cx="438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e 16"/>
          <p:cNvGrpSpPr/>
          <p:nvPr/>
        </p:nvGrpSpPr>
        <p:grpSpPr>
          <a:xfrm>
            <a:off x="10101241" y="3020571"/>
            <a:ext cx="1644236" cy="428625"/>
            <a:chOff x="10101241" y="3020571"/>
            <a:chExt cx="1644236" cy="428625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0934" y="3051051"/>
              <a:ext cx="304800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5427" y="3020571"/>
              <a:ext cx="40005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Connecteur droit avec flèche 27"/>
            <p:cNvCxnSpPr/>
            <p:nvPr/>
          </p:nvCxnSpPr>
          <p:spPr>
            <a:xfrm>
              <a:off x="10101241" y="3212976"/>
              <a:ext cx="469693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avec flèche 30"/>
            <p:cNvCxnSpPr/>
            <p:nvPr/>
          </p:nvCxnSpPr>
          <p:spPr>
            <a:xfrm>
              <a:off x="10875734" y="3234884"/>
              <a:ext cx="469693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ZoneTexte 32"/>
          <p:cNvSpPr txBox="1"/>
          <p:nvPr/>
        </p:nvSpPr>
        <p:spPr>
          <a:xfrm rot="20699442">
            <a:off x="2017959" y="5534378"/>
            <a:ext cx="3357707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Pour aller plus loin dans la prise en main : 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  <a:hlinkClick r:id="rId4"/>
              </a:rPr>
              <a:t>Tutoriels vidéo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F90DF01-8921-49BB-A7CB-95717E251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253" y="160856"/>
            <a:ext cx="4382273" cy="801405"/>
          </a:xfrm>
        </p:spPr>
        <p:txBody>
          <a:bodyPr/>
          <a:lstStyle/>
          <a:p>
            <a:r>
              <a:rPr lang="fr-FR" b="1" dirty="0">
                <a:latin typeface="Corbel"/>
                <a:ea typeface="Corbel"/>
                <a:cs typeface="Corbel"/>
                <a:sym typeface="Corbel"/>
              </a:rPr>
              <a:t>1ère  activité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5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" name="Shape 252"/>
          <p:cNvGraphicFramePr/>
          <p:nvPr>
            <p:extLst>
              <p:ext uri="{D42A27DB-BD31-4B8C-83A1-F6EECF244321}">
                <p14:modId xmlns:p14="http://schemas.microsoft.com/office/powerpoint/2010/main" val="1305464786"/>
              </p:ext>
            </p:extLst>
          </p:nvPr>
        </p:nvGraphicFramePr>
        <p:xfrm>
          <a:off x="98274" y="2132856"/>
          <a:ext cx="11971725" cy="28447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99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0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0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9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 dirty="0">
                          <a:solidFill>
                            <a:srgbClr val="002060"/>
                          </a:solidFill>
                        </a:rPr>
                        <a:t>Niveau 1 </a:t>
                      </a:r>
                      <a:r>
                        <a:rPr lang="fr-FR" sz="2400" dirty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fr-FR" sz="2400" u="none" strike="noStrike" cap="none" dirty="0">
                          <a:solidFill>
                            <a:srgbClr val="002060"/>
                          </a:solidFill>
                        </a:rPr>
                        <a:t>écouverte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Niveau 2 Approfondissement  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2400" u="none" strike="noStrike" cap="none">
                          <a:solidFill>
                            <a:srgbClr val="002060"/>
                          </a:solidFill>
                        </a:rPr>
                        <a:t>Niveau 3 </a:t>
                      </a:r>
                      <a:r>
                        <a:rPr lang="fr-FR" sz="2400">
                          <a:solidFill>
                            <a:srgbClr val="002060"/>
                          </a:solidFill>
                        </a:rPr>
                        <a:t>Maîtrise</a:t>
                      </a:r>
                    </a:p>
                  </a:txBody>
                  <a:tcPr marL="91450" marR="91450" marT="45725" marB="45725">
                    <a:solidFill>
                      <a:srgbClr val="ABDD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090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dirty="0"/>
                        <a:t>0 - Initiation à Packet Tracer</a:t>
                      </a:r>
                    </a:p>
                  </a:txBody>
                  <a:tcPr marL="91450" marR="91450" marT="45725" marB="45725"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fr-FR" sz="1800" dirty="0"/>
                        <a:t>2 - Tester la connexion entre 2 appareils du même réseau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dirty="0"/>
                        <a:t> 4 - Mettre en œuvre une caméra IP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25000"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5 - Diffuser un site HTTP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lang="fr-FR" sz="18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u="none" strike="noStrike" cap="none" dirty="0"/>
                        <a:t>1</a:t>
                      </a:r>
                      <a:r>
                        <a:rPr lang="fr-FR" sz="1800" dirty="0"/>
                        <a:t> </a:t>
                      </a:r>
                      <a:r>
                        <a:rPr lang="fr-FR" sz="1800" u="none" strike="noStrike" cap="none" dirty="0"/>
                        <a:t>- </a:t>
                      </a:r>
                      <a:r>
                        <a:rPr lang="fr-FR" sz="1800" dirty="0"/>
                        <a:t>Dessine moi un réseau (domestique et/ou du collège) </a:t>
                      </a:r>
                    </a:p>
                    <a:p>
                      <a:pPr lvl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fr-FR" sz="1800" dirty="0"/>
                        <a:t>3 - Lister les machines sur le réseau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endParaRPr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dirty="0"/>
                        <a:t>6 – </a:t>
                      </a:r>
                      <a:r>
                        <a:rPr lang="fr-FR" sz="1800" dirty="0">
                          <a:hlinkClick r:id="rId3"/>
                        </a:rPr>
                        <a:t>Simuler serveur Web </a:t>
                      </a:r>
                      <a:endParaRPr lang="fr-FR" sz="1800" dirty="0"/>
                    </a:p>
                    <a:p>
                      <a:pPr lvl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fr-FR" sz="1800" dirty="0"/>
                        <a:t>7 – </a:t>
                      </a:r>
                      <a:r>
                        <a:rPr lang="fr-FR" sz="1800" dirty="0">
                          <a:hlinkClick r:id="rId3"/>
                        </a:rPr>
                        <a:t>Simuler le routage sur Internet</a:t>
                      </a:r>
                      <a:endParaRPr sz="18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54" name="Shape 2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466">
            <a:off x="9869348" y="161006"/>
            <a:ext cx="2212500" cy="13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1631504" y="685800"/>
            <a:ext cx="10560496" cy="79291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</a:rPr>
              <a:t>avec le logiciel </a:t>
            </a:r>
            <a:r>
              <a:rPr kumimoji="0" lang="fr-FR" sz="36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  <a:hlinkClick r:id="rId5"/>
              </a:rPr>
              <a:t>Packet</a:t>
            </a:r>
            <a:r>
              <a:rPr kumimoji="0" lang="fr-FR" sz="36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rbel"/>
                <a:ea typeface="Corbel"/>
                <a:cs typeface="Corbel"/>
                <a:sym typeface="Corbel"/>
                <a:hlinkClick r:id="rId5"/>
              </a:rPr>
              <a:t> Tracer</a:t>
            </a:r>
            <a:endParaRPr kumimoji="0" lang="fr-F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0767A6D-EE7D-454A-9B70-1816A2F07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182" y="48385"/>
            <a:ext cx="5619801" cy="832556"/>
          </a:xfrm>
        </p:spPr>
        <p:txBody>
          <a:bodyPr/>
          <a:lstStyle/>
          <a:p>
            <a:r>
              <a:rPr lang="fr-FR" b="1" dirty="0">
                <a:latin typeface="Corbel"/>
                <a:ea typeface="Corbel"/>
                <a:cs typeface="Corbel"/>
                <a:sym typeface="Corbel"/>
              </a:rPr>
              <a:t>Les activités réseaux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36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allaxe">
  <a:themeElements>
    <a:clrScheme name="Parallax">
      <a:dk1>
        <a:srgbClr val="000000"/>
      </a:dk1>
      <a:lt1>
        <a:srgbClr val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539</Words>
  <Application>Microsoft Office PowerPoint</Application>
  <PresentationFormat>Grand écran</PresentationFormat>
  <Paragraphs>104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Corbel</vt:lpstr>
      <vt:lpstr>Parallaxe</vt:lpstr>
      <vt:lpstr>Comprendre le fonctionnement d’un réseau</vt:lpstr>
      <vt:lpstr>Utilisation du matériel Cisco</vt:lpstr>
      <vt:lpstr>Des activités réseaux accessibles aux élèves !</vt:lpstr>
      <vt:lpstr>1 ère activité : Sécurité d’un réseau</vt:lpstr>
      <vt:lpstr>Pour aller plus loin !</vt:lpstr>
      <vt:lpstr>Packet Tracer</vt:lpstr>
      <vt:lpstr>Limitations avec Packet Tracer V7</vt:lpstr>
      <vt:lpstr>1ère  activité</vt:lpstr>
      <vt:lpstr>Les activités réseaux</vt:lpstr>
      <vt:lpstr>Mise en œuvre d’une caméra IP</vt:lpstr>
      <vt:lpstr>Synthèses - Evaluation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Comprendre le fonctionnement d’un réseau</dc:title>
  <dc:creator>Fabrice Cizeron</dc:creator>
  <cp:lastModifiedBy>Fabrice Cizeron</cp:lastModifiedBy>
  <cp:revision>9</cp:revision>
  <dcterms:created xsi:type="dcterms:W3CDTF">2018-05-01T20:37:13Z</dcterms:created>
  <dcterms:modified xsi:type="dcterms:W3CDTF">2018-09-05T15:36:37Z</dcterms:modified>
</cp:coreProperties>
</file>